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2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4" r:id="rId1"/>
  </p:sldMasterIdLst>
  <p:notesMasterIdLst>
    <p:notesMasterId r:id="rId95"/>
  </p:notesMasterIdLst>
  <p:handoutMasterIdLst>
    <p:handoutMasterId r:id="rId96"/>
  </p:handoutMasterIdLst>
  <p:sldIdLst>
    <p:sldId id="338" r:id="rId2"/>
    <p:sldId id="340" r:id="rId3"/>
    <p:sldId id="343" r:id="rId4"/>
    <p:sldId id="342" r:id="rId5"/>
    <p:sldId id="345" r:id="rId6"/>
    <p:sldId id="346" r:id="rId7"/>
    <p:sldId id="461" r:id="rId8"/>
    <p:sldId id="344" r:id="rId9"/>
    <p:sldId id="347" r:id="rId10"/>
    <p:sldId id="348" r:id="rId11"/>
    <p:sldId id="349" r:id="rId12"/>
    <p:sldId id="350" r:id="rId13"/>
    <p:sldId id="351" r:id="rId14"/>
    <p:sldId id="352" r:id="rId15"/>
    <p:sldId id="356" r:id="rId16"/>
    <p:sldId id="365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434" r:id="rId26"/>
    <p:sldId id="366" r:id="rId27"/>
    <p:sldId id="367" r:id="rId28"/>
    <p:sldId id="379" r:id="rId29"/>
    <p:sldId id="368" r:id="rId30"/>
    <p:sldId id="369" r:id="rId31"/>
    <p:sldId id="370" r:id="rId32"/>
    <p:sldId id="371" r:id="rId33"/>
    <p:sldId id="435" r:id="rId34"/>
    <p:sldId id="374" r:id="rId35"/>
    <p:sldId id="375" r:id="rId36"/>
    <p:sldId id="376" r:id="rId37"/>
    <p:sldId id="377" r:id="rId38"/>
    <p:sldId id="380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63" r:id="rId66"/>
    <p:sldId id="468" r:id="rId67"/>
    <p:sldId id="469" r:id="rId68"/>
    <p:sldId id="470" r:id="rId69"/>
    <p:sldId id="471" r:id="rId70"/>
    <p:sldId id="472" r:id="rId71"/>
    <p:sldId id="473" r:id="rId72"/>
    <p:sldId id="474" r:id="rId73"/>
    <p:sldId id="475" r:id="rId74"/>
    <p:sldId id="476" r:id="rId75"/>
    <p:sldId id="477" r:id="rId76"/>
    <p:sldId id="478" r:id="rId77"/>
    <p:sldId id="479" r:id="rId78"/>
    <p:sldId id="480" r:id="rId79"/>
    <p:sldId id="481" r:id="rId80"/>
    <p:sldId id="485" r:id="rId81"/>
    <p:sldId id="486" r:id="rId82"/>
    <p:sldId id="487" r:id="rId83"/>
    <p:sldId id="488" r:id="rId84"/>
    <p:sldId id="489" r:id="rId85"/>
    <p:sldId id="490" r:id="rId86"/>
    <p:sldId id="491" r:id="rId87"/>
    <p:sldId id="492" r:id="rId88"/>
    <p:sldId id="503" r:id="rId89"/>
    <p:sldId id="504" r:id="rId90"/>
    <p:sldId id="505" r:id="rId91"/>
    <p:sldId id="501" r:id="rId92"/>
    <p:sldId id="502" r:id="rId93"/>
    <p:sldId id="381" r:id="rId94"/>
  </p:sldIdLst>
  <p:sldSz cx="9144000" cy="6858000" type="screen4x3"/>
  <p:notesSz cx="7315200" cy="9601200"/>
  <p:custDataLst>
    <p:tags r:id="rId9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0000"/>
    <a:srgbClr val="FF9933"/>
    <a:srgbClr val="000000"/>
    <a:srgbClr val="0066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notesViewPr>
    <p:cSldViewPr>
      <p:cViewPr varScale="1">
        <p:scale>
          <a:sx n="55" d="100"/>
          <a:sy n="55" d="100"/>
        </p:scale>
        <p:origin x="-180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5.xml"/><Relationship Id="rId13" Type="http://schemas.openxmlformats.org/officeDocument/2006/relationships/slide" Target="slides/slide89.xml"/><Relationship Id="rId3" Type="http://schemas.openxmlformats.org/officeDocument/2006/relationships/slide" Target="slides/slide12.xml"/><Relationship Id="rId7" Type="http://schemas.openxmlformats.org/officeDocument/2006/relationships/slide" Target="slides/slide43.xml"/><Relationship Id="rId12" Type="http://schemas.openxmlformats.org/officeDocument/2006/relationships/slide" Target="slides/slide88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39.xml"/><Relationship Id="rId11" Type="http://schemas.openxmlformats.org/officeDocument/2006/relationships/slide" Target="slides/slide70.xml"/><Relationship Id="rId5" Type="http://schemas.openxmlformats.org/officeDocument/2006/relationships/slide" Target="slides/slide22.xml"/><Relationship Id="rId10" Type="http://schemas.openxmlformats.org/officeDocument/2006/relationships/slide" Target="slides/slide69.xml"/><Relationship Id="rId4" Type="http://schemas.openxmlformats.org/officeDocument/2006/relationships/slide" Target="slides/slide14.xml"/><Relationship Id="rId9" Type="http://schemas.openxmlformats.org/officeDocument/2006/relationships/slide" Target="slides/slide56.xml"/><Relationship Id="rId14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8140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Parallelism and the Design of Parallel Computers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Lecture 1: Course  Introduction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B31478-DE34-4D72-A208-C14F59E1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685A651-65C8-4409-9DE4-600BA02D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BE70A03-0B88-4B43-BA97-E8D786505B36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9</a:t>
            </a:fld>
            <a:endParaRPr kumimoji="0"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Don’t starve the pipeline: n/cycle</a:t>
            </a:r>
          </a:p>
          <a:p>
            <a:r>
              <a:rPr lang="en-US" altLang="en-US" smtClean="0"/>
              <a:t>Must fetch n/cycle from I$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92A73BD-8BAB-4C0F-8AE5-479E179AC5C4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22</a:t>
            </a:fld>
            <a:endParaRPr kumimoji="0"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16B/cycle delivered from I$ into FIFO instruction buffer</a:t>
            </a:r>
          </a:p>
          <a:p>
            <a:r>
              <a:rPr lang="en-US" altLang="en-US" smtClean="0"/>
              <a:t>Decoder 0 is fully general, 1 &amp; 2 can handle only simple uops.</a:t>
            </a:r>
          </a:p>
          <a:p>
            <a:r>
              <a:rPr lang="en-US" altLang="en-US" smtClean="0"/>
              <a:t>Enter centralized window (reservation station); wait here until operands ready, structural hazards resolved.</a:t>
            </a:r>
          </a:p>
          <a:p>
            <a:r>
              <a:rPr lang="en-US" altLang="en-US" smtClean="0"/>
              <a:t>Why is this bad? Branch penalty; need a good branch predictor.</a:t>
            </a:r>
          </a:p>
          <a:p>
            <a:r>
              <a:rPr lang="en-US" altLang="en-US" smtClean="0"/>
              <a:t>Other option: predecode bits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6D6D8FD-3A29-47E5-80C9-768ACDD04AC4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24</a:t>
            </a:fld>
            <a:endParaRPr kumimoji="0"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1DBFA4D6-13D0-4FFD-93DE-DC312D5A0028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27</a:t>
            </a:fld>
            <a:endParaRPr kumimoji="0"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Distributed, with localized control (easy win: break up based on data type, I.e. FP vs. integer)</a:t>
            </a:r>
          </a:p>
          <a:p>
            <a:r>
              <a:rPr lang="en-US" altLang="en-US" smtClean="0"/>
              <a:t>Less efficient utilization, but each unit is smaller since can be single-ported (for dispatch and issue)</a:t>
            </a:r>
          </a:p>
          <a:p>
            <a:r>
              <a:rPr lang="en-US" altLang="en-US" smtClean="0"/>
              <a:t>Must tune for proper utilization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5C204D7-1AB0-4D7A-A86A-1EFAE9428D7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36</a:t>
            </a:fld>
            <a:endParaRPr kumimoji="0"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Duplicating load/store pipelines is fundamentally harder because they contain shared state (in the cache)</a:t>
            </a:r>
          </a:p>
          <a:p>
            <a:r>
              <a:rPr lang="en-US" altLang="en-US" smtClean="0"/>
              <a:t>Loads that miss can be set aside in a “missed load buffer” or “miss status handling register” (MSHR)</a:t>
            </a:r>
          </a:p>
          <a:p>
            <a:r>
              <a:rPr lang="en-US" altLang="en-US" smtClean="0"/>
              <a:t>Subsequent loads that hit can still be handled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3B1555F-EE20-4A0D-83A0-A1428E41310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37</a:t>
            </a:fld>
            <a:endParaRPr kumimoji="0"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Precise exception – clean instr. Boundary for restart</a:t>
            </a:r>
          </a:p>
          <a:p>
            <a:r>
              <a:rPr lang="en-US" altLang="en-US" smtClean="0"/>
              <a:t>Memory consistency – WAW, also subtle multiprocessor issues (in 757)</a:t>
            </a:r>
          </a:p>
          <a:p>
            <a:r>
              <a:rPr lang="en-US" altLang="en-US" smtClean="0"/>
              <a:t>Memory coherence – RAR expect later load to also see new value seen by earlier load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Model 3 caches: FA/infinite with mc misses, FA/finite with mf misses, actual with ma misses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367"/>
            <a:fld id="{53DA7554-0C50-4E62-97B5-5D8FD950BD4C}" type="slidenum">
              <a:rPr lang="en-US" smtClean="0"/>
              <a:pPr defTabSz="967367"/>
              <a:t>66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73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Given: A, B, C, A, B, C  where A&amp;B conflict but C doesn’t, a DM cache will miss on A &amp; B but hit on C (33% hit rate), whereas a FA cache will always miss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367"/>
            <a:fld id="{25DBD5E2-8742-498B-9047-FBB10BDC6288}" type="slidenum">
              <a:rPr lang="en-US" smtClean="0"/>
              <a:pPr defTabSz="967367"/>
              <a:t>68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299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367"/>
            <a:fld id="{C54C0E21-2FFF-46EE-AB9E-BD6DA0458BA8}" type="slidenum">
              <a:rPr lang="en-US" smtClean="0"/>
              <a:pPr defTabSz="967367"/>
              <a:t>70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402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104191C-D91A-4C41-91FF-83D14917DA1C}" type="slidenum">
              <a:rPr lang="en-US" smtClean="0"/>
              <a:pPr defTabSz="965200"/>
              <a:t>85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68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14B9C7D-B48B-4F96-9382-11AC1432A9E6}" type="slidenum">
              <a:rPr lang="en-US" smtClean="0"/>
              <a:pPr defTabSz="965200"/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E29BE8D-E105-469C-8E7D-F4547165F959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10</a:t>
            </a:fld>
            <a:endParaRPr kumimoji="0"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Penalty (increased lost opportunity cost): 1) target addr. Generation, 2) condition resolution</a:t>
            </a:r>
          </a:p>
          <a:p>
            <a:r>
              <a:rPr lang="en-US" altLang="en-US" smtClean="0"/>
              <a:t>Sketch Tyranny of Amdahl’s Law pipeline diagram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FD39EEA-5161-49FC-A0D1-00CB53980362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11</a:t>
            </a:fld>
            <a:endParaRPr kumimoji="0"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Non-CC architecture requires actual computation to resolve condition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4F2BA2A-054B-48BD-B306-D390555AD11C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12</a:t>
            </a:fld>
            <a:endParaRPr kumimoji="0"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Decode: PC = PC + DISP (adder) (1 cycle penalty)</a:t>
            </a:r>
          </a:p>
          <a:p>
            <a:r>
              <a:rPr lang="en-US" altLang="en-US" smtClean="0"/>
              <a:t>Dispatch: PC = (R2) ( 2 cycle penalty)</a:t>
            </a:r>
          </a:p>
          <a:p>
            <a:r>
              <a:rPr lang="en-US" altLang="en-US" smtClean="0"/>
              <a:t>Execute: PC = (R2) + offset (3 cycle penalty)</a:t>
            </a:r>
          </a:p>
          <a:p>
            <a:r>
              <a:rPr lang="en-US" altLang="en-US" smtClean="0"/>
              <a:t>Both cond &amp; uncond</a:t>
            </a:r>
          </a:p>
          <a:p>
            <a:r>
              <a:rPr lang="en-US" altLang="en-US" smtClean="0"/>
              <a:t>Guess target address? Keep history based on branch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0036998-9DA8-47D7-8EE0-590335F65CEB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13</a:t>
            </a:fld>
            <a:endParaRPr kumimoji="0"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Dispatch: RD (2 cycle penalty)</a:t>
            </a:r>
          </a:p>
          <a:p>
            <a:r>
              <a:rPr lang="en-US" altLang="en-US" smtClean="0"/>
              <a:t>Execute: Status (3 cycle penalty)</a:t>
            </a:r>
          </a:p>
          <a:p>
            <a:r>
              <a:rPr lang="en-US" altLang="en-US" smtClean="0"/>
              <a:t>Both cond &amp; uncond</a:t>
            </a:r>
          </a:p>
          <a:p>
            <a:r>
              <a:rPr lang="en-US" altLang="en-US" smtClean="0"/>
              <a:t>Guess taken vs. not taken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4341CDB-BAC1-469B-822D-556671DE430C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14</a:t>
            </a:fld>
            <a:endParaRPr kumimoji="0"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Fetch: PC = PC + 4</a:t>
            </a:r>
          </a:p>
          <a:p>
            <a:r>
              <a:rPr lang="en-US" altLang="en-US" smtClean="0"/>
              <a:t>BTB (cache) contains k cycles of history, generates guess</a:t>
            </a:r>
          </a:p>
          <a:p>
            <a:r>
              <a:rPr lang="en-US" altLang="en-US" smtClean="0"/>
              <a:t>Execute: corrects wrong guess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8110098-FF97-4D56-9971-2295E8C5FC10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19</a:t>
            </a:fld>
            <a:endParaRPr kumimoji="0"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035" y="4561226"/>
            <a:ext cx="5367130" cy="431857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“squash” on instructions following NT prediction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81A1908-E131-4ED8-B835-44DEE85C8ADB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20</a:t>
            </a:fld>
            <a:endParaRPr kumimoji="0"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035" y="4561226"/>
            <a:ext cx="5367130" cy="431857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66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DBE0C5E-E48B-4127-BCF7-28CEB5D73B47}" type="slidenum">
              <a:rPr kumimoji="0" lang="en-US" altLang="en-US" smtClean="0"/>
              <a:pPr>
                <a:spcBef>
                  <a:spcPct val="0"/>
                </a:spcBef>
                <a:defRPr/>
              </a:pPr>
              <a:t>21</a:t>
            </a:fld>
            <a:endParaRPr kumimoji="0"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RISC vs. CISC: inherently serial</a:t>
            </a:r>
          </a:p>
          <a:p>
            <a:r>
              <a:rPr lang="en-US" altLang="en-US" smtClean="0"/>
              <a:t>Find branches early: redirect fetch</a:t>
            </a:r>
          </a:p>
          <a:p>
            <a:r>
              <a:rPr lang="en-US" altLang="en-US" smtClean="0"/>
              <a:t>Detect dependences: nxn comparators (pairwise)</a:t>
            </a:r>
          </a:p>
          <a:p>
            <a:r>
              <a:rPr lang="en-US" altLang="en-US" smtClean="0"/>
              <a:t>RISC: fixed length, regular format, easier</a:t>
            </a:r>
          </a:p>
          <a:p>
            <a:r>
              <a:rPr lang="en-US" altLang="en-US" smtClean="0"/>
              <a:t>CISC: can be multiple stages (lots of work), P6: I$ =&gt; decode is 5 cycles, often translates into internal RISC-like uops or ROPs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362200"/>
            <a:ext cx="77724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FF4EDC-19D7-4667-8C7B-E3DD2EBCE2C6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6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2pPr lvl="1">
              <a:defRPr sz="1400"/>
            </a:lvl2pPr>
          </a:lstStyle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59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 algn="r">
              <a:defRPr baseline="0">
                <a:latin typeface="Calibri" panose="020F0502020204030204" pitchFamily="34" charset="0"/>
                <a:cs typeface="+mn-cs"/>
              </a:defRPr>
            </a:lvl2pPr>
          </a:lstStyle>
          <a:p>
            <a:pPr lvl="1">
              <a:defRPr/>
            </a:pPr>
            <a:fld id="{8BDD44FB-66B3-4163-8804-8208DF6BD635}" type="slidenum">
              <a:rPr lang="en-US" smtClean="0"/>
              <a:pPr lvl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8.w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0.w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3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4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5.w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6.w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17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14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wmf"/><Relationship Id="rId2" Type="http://schemas.openxmlformats.org/officeDocument/2006/relationships/tags" Target="../tags/tag14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48.xml"/><Relationship Id="rId10" Type="http://schemas.openxmlformats.org/officeDocument/2006/relationships/image" Target="../media/image19.wmf"/><Relationship Id="rId4" Type="http://schemas.openxmlformats.org/officeDocument/2006/relationships/tags" Target="../tags/tag147.xml"/><Relationship Id="rId9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18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2667000"/>
            <a:ext cx="82296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ECE 752 Review: Modern Processors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© Prof</a:t>
            </a:r>
            <a:r>
              <a:rPr lang="en-US" dirty="0"/>
              <a:t>. </a:t>
            </a:r>
            <a:r>
              <a:rPr lang="en-US" dirty="0" err="1"/>
              <a:t>Mikko</a:t>
            </a:r>
            <a:r>
              <a:rPr lang="en-US" dirty="0"/>
              <a:t> </a:t>
            </a:r>
            <a:r>
              <a:rPr lang="en-US" dirty="0" err="1" smtClean="0"/>
              <a:t>Lipasti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Lecture notes based in part on slides created by John Shen, Mark Hill, David Wood, </a:t>
            </a:r>
            <a:r>
              <a:rPr lang="en-US" dirty="0" err="1"/>
              <a:t>Guri</a:t>
            </a:r>
            <a:r>
              <a:rPr lang="en-US" dirty="0"/>
              <a:t> </a:t>
            </a:r>
            <a:r>
              <a:rPr lang="en-US" dirty="0" err="1"/>
              <a:t>Sohi</a:t>
            </a:r>
            <a:r>
              <a:rPr lang="en-US" dirty="0"/>
              <a:t>, Jim Smith, </a:t>
            </a:r>
            <a:r>
              <a:rPr lang="en-US" dirty="0" smtClean="0"/>
              <a:t>Erika </a:t>
            </a:r>
            <a:r>
              <a:rPr lang="en-US" dirty="0" err="1" smtClean="0"/>
              <a:t>Gunadi</a:t>
            </a:r>
            <a:r>
              <a:rPr lang="en-US" dirty="0"/>
              <a:t>, Mitch </a:t>
            </a:r>
            <a:r>
              <a:rPr lang="en-US" dirty="0" err="1"/>
              <a:t>Hayenga</a:t>
            </a:r>
            <a:r>
              <a:rPr lang="en-US" dirty="0"/>
              <a:t>, </a:t>
            </a:r>
            <a:r>
              <a:rPr lang="en-US" dirty="0" err="1"/>
              <a:t>Vignyan</a:t>
            </a:r>
            <a:r>
              <a:rPr lang="en-US" dirty="0"/>
              <a:t> Reddy, </a:t>
            </a:r>
            <a:r>
              <a:rPr lang="en-US" dirty="0" err="1"/>
              <a:t>Dibakar</a:t>
            </a:r>
            <a:r>
              <a:rPr lang="en-US" dirty="0"/>
              <a:t> </a:t>
            </a:r>
            <a:r>
              <a:rPr lang="en-US" dirty="0" err="1" smtClean="0"/>
              <a:t>Gope</a:t>
            </a:r>
            <a:r>
              <a:rPr lang="en-US" dirty="0" smtClean="0"/>
              <a:t>  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7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512763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Disruption of Instruction Flow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E5B2A107-F37C-47C3-A94C-ABBF4D8361C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10</a:t>
            </a:fld>
            <a:endParaRPr lang="en-US" altLang="en-US" sz="140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9525"/>
            <a:ext cx="609282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10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Branch Prediction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Target address generation </a:t>
            </a:r>
            <a:r>
              <a:rPr lang="en-US" altLang="en-US" sz="2800" dirty="0" smtClean="0">
                <a:sym typeface="Symbol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Target Speculation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register: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PC, General purpose register, Link 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Perform calculation: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+/- offset, </a:t>
            </a:r>
            <a:r>
              <a:rPr lang="en-US" altLang="en-US" sz="2000" dirty="0" err="1" smtClean="0"/>
              <a:t>autoincrement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Condition resolution </a:t>
            </a:r>
            <a:r>
              <a:rPr lang="en-US" altLang="en-US" sz="2800" dirty="0" smtClean="0">
                <a:sym typeface="Symbol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Condition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register: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Condition code register, General purpose 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Perform calculation: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Comparison of data register(s)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F83C7FCF-3D60-4343-88C8-3F304F40A9B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11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69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81000"/>
            <a:ext cx="8080375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Target Address Generation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4943EB7-5573-4B03-91BC-FA086D74F6B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12</a:t>
            </a:fld>
            <a:endParaRPr lang="en-US" altLang="en-US" sz="140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00888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68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304800"/>
            <a:ext cx="8080375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Branch Condition Resolution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E763733-0F2D-482E-A106-2119B59B076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13</a:t>
            </a:fld>
            <a:endParaRPr lang="en-US" altLang="en-US" sz="1400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405688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04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609600"/>
            <a:ext cx="8080375" cy="457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Branch Instruction Speculation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B7857BCC-16A5-4047-9D37-EE46F28F186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14</a:t>
            </a:fld>
            <a:endParaRPr lang="en-US" altLang="en-US" sz="140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036638"/>
            <a:ext cx="7221537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3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81000"/>
            <a:ext cx="8080375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Hardware Smith Predictor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5049838"/>
            <a:ext cx="7772400" cy="10461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000" dirty="0" smtClean="0"/>
              <a:t>Jim E. Smith.  A Study of Branch Prediction Strategies.  International Symposium on Computer Architecture, pages 135-148, May 1981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 smtClean="0"/>
              <a:t>Widely employed: Intel Pentium, PowerPC 604, MIPS R10000, etc.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7197DE19-A774-408C-B902-A0E2A238061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15</a:t>
            </a:fld>
            <a:endParaRPr lang="en-US" altLang="en-US" sz="1400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12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080375" cy="72707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Cortex A15: Bi-Mode Predictor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5334000"/>
            <a:ext cx="7772400" cy="106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000" smtClean="0"/>
              <a:t>PHT partitioned into T/NT halves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Selector chooses source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smtClean="0"/>
              <a:t>Reduces negative interference, since most entries in PHT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 tend towards NT, and most entries in PHT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tend towards T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246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16</a:t>
            </a:fld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1752600" y="2971800"/>
            <a:ext cx="2400300" cy="1905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15% of A15 Core Power!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457200"/>
            <a:ext cx="8080375" cy="609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Branch Target Prediction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4" y="5562600"/>
            <a:ext cx="8004175" cy="68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Does not work well for function/procedure returns</a:t>
            </a:r>
          </a:p>
          <a:p>
            <a:pPr eaLnBrk="1" hangingPunct="1"/>
            <a:r>
              <a:rPr lang="en-US" altLang="en-US" sz="2400" dirty="0" smtClean="0"/>
              <a:t>Does not work well for virtual functions, switch statements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8644F42E-D1E2-4806-AE18-F798EA4E62C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17</a:t>
            </a:fld>
            <a:endParaRPr lang="en-US" altLang="en-US" sz="1400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56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7025" y="381000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Branch Speculation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3733800"/>
            <a:ext cx="7772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Leading Speculation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</a:t>
            </a:r>
            <a:r>
              <a:rPr lang="en-US" altLang="en-US" sz="2000" dirty="0" smtClean="0"/>
              <a:t>one during the Fetch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Based on potential branch instruction(s) in the current fetch group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Trailing Confirmation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Done during the Branch Execute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Based on the next Branch instruction to finish execution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BF1DA7EF-E42C-41BB-AC03-C0CC5D65B786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18</a:t>
            </a:fld>
            <a:endParaRPr lang="en-US" altLang="en-US" sz="1400" smtClean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63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94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304800"/>
            <a:ext cx="8080375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Branch Speculation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3733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Start new correct path</a:t>
            </a:r>
          </a:p>
          <a:p>
            <a:pPr lvl="1" eaLnBrk="1" hangingPunct="1"/>
            <a:r>
              <a:rPr lang="en-US" altLang="en-US" sz="2400" smtClean="0"/>
              <a:t>Must remember the alternate (non-predicted) path</a:t>
            </a:r>
          </a:p>
          <a:p>
            <a:pPr eaLnBrk="1" hangingPunct="1"/>
            <a:r>
              <a:rPr lang="en-US" altLang="en-US" sz="2800" smtClean="0"/>
              <a:t>Eliminate incorrect path</a:t>
            </a:r>
          </a:p>
          <a:p>
            <a:pPr lvl="1" eaLnBrk="1" hangingPunct="1"/>
            <a:r>
              <a:rPr lang="en-US" altLang="en-US" sz="2400" smtClean="0"/>
              <a:t>Must ensure that the mis-speculated instructions produce no side effects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505DEBA5-F5F5-4696-90A3-249E9164455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19</a:t>
            </a:fld>
            <a:endParaRPr lang="en-US" altLang="en-US" sz="1400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63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4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969" y="1143000"/>
            <a:ext cx="382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Desktop/Workstation Market</a:t>
            </a:r>
            <a:endParaRPr lang="en-US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4400" y="1754833"/>
            <a:ext cx="1600200" cy="1716107"/>
            <a:chOff x="914400" y="1754833"/>
            <a:chExt cx="1600200" cy="1716107"/>
          </a:xfrm>
        </p:grpSpPr>
        <p:sp>
          <p:nvSpPr>
            <p:cNvPr id="6" name="Rectangle 5"/>
            <p:cNvSpPr/>
            <p:nvPr/>
          </p:nvSpPr>
          <p:spPr>
            <a:xfrm>
              <a:off x="914400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Scalar RISC Pipeline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516833"/>
              <a:ext cx="9072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1980s: 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MIPS</a:t>
              </a:r>
            </a:p>
            <a:p>
              <a:r>
                <a:rPr lang="en-US" sz="1400" dirty="0" smtClean="0">
                  <a:latin typeface="+mn-lt"/>
                </a:rPr>
                <a:t>  SPARC</a:t>
              </a:r>
            </a:p>
            <a:p>
              <a:r>
                <a:rPr lang="en-US" sz="1400" dirty="0" smtClean="0">
                  <a:latin typeface="+mn-lt"/>
                </a:rPr>
                <a:t>  Intel 486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00867" y="1754833"/>
            <a:ext cx="1600200" cy="1716107"/>
            <a:chOff x="2700867" y="1754833"/>
            <a:chExt cx="1600200" cy="1716107"/>
          </a:xfrm>
        </p:grpSpPr>
        <p:sp>
          <p:nvSpPr>
            <p:cNvPr id="7" name="Rectangle 6"/>
            <p:cNvSpPr/>
            <p:nvPr/>
          </p:nvSpPr>
          <p:spPr>
            <a:xfrm>
              <a:off x="2700867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2-4 Issue </a:t>
              </a:r>
            </a:p>
            <a:p>
              <a:pPr algn="ctr"/>
              <a:r>
                <a:rPr lang="en-US" sz="2000" dirty="0" smtClean="0"/>
                <a:t>In-order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399" y="2516833"/>
              <a:ext cx="1245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Early 1990s: </a:t>
              </a:r>
            </a:p>
            <a:p>
              <a:r>
                <a:rPr lang="en-US" sz="1400" dirty="0" smtClean="0">
                  <a:latin typeface="+mn-lt"/>
                </a:rPr>
                <a:t>  IBM RIOS-I</a:t>
              </a:r>
            </a:p>
            <a:p>
              <a:r>
                <a:rPr lang="en-US" sz="1400" dirty="0" smtClean="0">
                  <a:latin typeface="+mn-lt"/>
                </a:rPr>
                <a:t>  Intel Pentium</a:t>
              </a:r>
            </a:p>
            <a:p>
              <a:r>
                <a:rPr lang="en-US" sz="1400" dirty="0" smtClean="0">
                  <a:latin typeface="+mn-lt"/>
                </a:rPr>
                <a:t> 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95800" y="1763300"/>
            <a:ext cx="1600200" cy="1707640"/>
            <a:chOff x="4495800" y="1763300"/>
            <a:chExt cx="1600200" cy="1707640"/>
          </a:xfrm>
        </p:grpSpPr>
        <p:sp>
          <p:nvSpPr>
            <p:cNvPr id="8" name="Rectangle 7"/>
            <p:cNvSpPr/>
            <p:nvPr/>
          </p:nvSpPr>
          <p:spPr>
            <a:xfrm>
              <a:off x="4495800" y="1763300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Limited Out-of-Order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2379" y="2516833"/>
              <a:ext cx="1245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Mid 1990s:</a:t>
              </a:r>
            </a:p>
            <a:p>
              <a:r>
                <a:rPr lang="en-US" sz="1400" dirty="0" smtClean="0">
                  <a:latin typeface="+mn-lt"/>
                </a:rPr>
                <a:t>  PowerPC 604</a:t>
              </a:r>
            </a:p>
            <a:p>
              <a:r>
                <a:rPr lang="en-US" sz="1400" dirty="0" smtClean="0">
                  <a:latin typeface="+mn-lt"/>
                </a:rPr>
                <a:t>  Intel P6</a:t>
              </a:r>
            </a:p>
            <a:p>
              <a:r>
                <a:rPr lang="en-US" sz="1400" dirty="0" smtClean="0">
                  <a:latin typeface="+mn-lt"/>
                </a:rPr>
                <a:t> 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8400" y="1754833"/>
            <a:ext cx="1600200" cy="1716107"/>
            <a:chOff x="6248400" y="1754833"/>
            <a:chExt cx="1600200" cy="1716107"/>
          </a:xfrm>
        </p:grpSpPr>
        <p:sp>
          <p:nvSpPr>
            <p:cNvPr id="9" name="Rectangle 8"/>
            <p:cNvSpPr/>
            <p:nvPr/>
          </p:nvSpPr>
          <p:spPr>
            <a:xfrm>
              <a:off x="6248400" y="1754833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Large ROB Out-of-Order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8779" y="2516833"/>
              <a:ext cx="15162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2000s:</a:t>
              </a:r>
            </a:p>
            <a:p>
              <a:r>
                <a:rPr lang="en-US" sz="1400" dirty="0" smtClean="0">
                  <a:latin typeface="+mn-lt"/>
                </a:rPr>
                <a:t>  DEC Alpha 21264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IBM Power4/5</a:t>
              </a:r>
            </a:p>
            <a:p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 AMD K8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914400" y="3352800"/>
            <a:ext cx="693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1985 – 2005: 20 years, 100x frequency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7969" y="3807767"/>
            <a:ext cx="2037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Mobile Market</a:t>
            </a:r>
            <a:endParaRPr lang="en-US" dirty="0"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14400" y="4419600"/>
            <a:ext cx="6934200" cy="1600200"/>
            <a:chOff x="914400" y="4419600"/>
            <a:chExt cx="6934200" cy="1600200"/>
          </a:xfrm>
        </p:grpSpPr>
        <p:grpSp>
          <p:nvGrpSpPr>
            <p:cNvPr id="30" name="Group 29"/>
            <p:cNvGrpSpPr/>
            <p:nvPr/>
          </p:nvGrpSpPr>
          <p:grpSpPr>
            <a:xfrm>
              <a:off x="914400" y="4419600"/>
              <a:ext cx="1600200" cy="1069777"/>
              <a:chOff x="914400" y="4419600"/>
              <a:chExt cx="1600200" cy="10697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14400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Scalar RISC Pipeline</a:t>
                </a:r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14400" y="5181600"/>
                <a:ext cx="1217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2002:  ARM11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00867" y="4419600"/>
              <a:ext cx="1600200" cy="1069777"/>
              <a:chOff x="2700867" y="4419600"/>
              <a:chExt cx="1600200" cy="10697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0867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2-4 Issue </a:t>
                </a:r>
              </a:p>
              <a:p>
                <a:pPr algn="ctr"/>
                <a:r>
                  <a:rPr lang="en-US" sz="2000" dirty="0" smtClean="0"/>
                  <a:t>In-order</a:t>
                </a:r>
                <a:endParaRPr lang="en-US" sz="2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19399" y="5181600"/>
                <a:ext cx="13919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2005: Cortex A8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95800" y="4428067"/>
              <a:ext cx="1600200" cy="1061310"/>
              <a:chOff x="4495800" y="4428067"/>
              <a:chExt cx="1600200" cy="10613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495800" y="4428067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Limited Out-of-Order</a:t>
                </a:r>
                <a:endParaRPr lang="en-US" sz="2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22379" y="5181600"/>
                <a:ext cx="14319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2009: Cortex A9  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48400" y="4419600"/>
              <a:ext cx="1600200" cy="1069777"/>
              <a:chOff x="6248400" y="4419600"/>
              <a:chExt cx="1600200" cy="10697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48400" y="4419600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Large ROB Out-of-Order</a:t>
                </a:r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98779" y="5181600"/>
                <a:ext cx="14432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2011: Cortex A15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914400" y="5486400"/>
              <a:ext cx="6934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2002 – 2011: </a:t>
              </a:r>
              <a:r>
                <a:rPr lang="en-US" dirty="0"/>
                <a:t>1</a:t>
              </a:r>
              <a:r>
                <a:rPr lang="en-US" dirty="0" smtClean="0"/>
                <a:t>0 years, 10x frequency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20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609600"/>
            <a:ext cx="8080375" cy="53181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Mis-speculation Recovery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1219200"/>
            <a:ext cx="7772400" cy="4876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u="sng" smtClean="0"/>
              <a:t>Start new correct path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Update PC with computed branch target (if predicted NT)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Update PC with sequential instruction address (if predicted T)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Can begin speculation again at next branch</a:t>
            </a:r>
          </a:p>
          <a:p>
            <a:pPr marL="609600" indent="-609600" eaLnBrk="1" hangingPunct="1"/>
            <a:r>
              <a:rPr lang="en-US" altLang="en-US" sz="2800" u="sng" smtClean="0"/>
              <a:t>Eliminate incorrect path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smtClean="0"/>
              <a:t>Use tag(s) to </a:t>
            </a:r>
            <a:r>
              <a:rPr lang="en-US" altLang="en-US" sz="2400" u="sng" smtClean="0"/>
              <a:t>deallocate</a:t>
            </a:r>
            <a:r>
              <a:rPr lang="en-US" altLang="en-US" sz="2400" smtClean="0"/>
              <a:t> resources occupied by speculative instructions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2400" u="sng" smtClean="0"/>
              <a:t>Invalidate</a:t>
            </a:r>
            <a:r>
              <a:rPr lang="en-US" altLang="en-US" sz="2400" smtClean="0"/>
              <a:t> all instructions in the decode and dispatch buffers, as well as those in reservation stations</a:t>
            </a:r>
            <a:endParaRPr lang="en-US" altLang="en-US" sz="2400" u="sng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41F4DF5D-B879-4DE3-87F7-A736012A96AA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20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13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Parallel Decode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Tasks</a:t>
            </a:r>
          </a:p>
          <a:p>
            <a:pPr lvl="1" eaLnBrk="1" hangingPunct="1"/>
            <a:r>
              <a:rPr lang="en-US" altLang="en-US" smtClean="0"/>
              <a:t>Identify individual instructions (!)</a:t>
            </a:r>
          </a:p>
          <a:p>
            <a:pPr lvl="1" eaLnBrk="1" hangingPunct="1"/>
            <a:r>
              <a:rPr lang="en-US" altLang="en-US" smtClean="0"/>
              <a:t>Determine instruction types</a:t>
            </a:r>
          </a:p>
          <a:p>
            <a:pPr lvl="1" eaLnBrk="1" hangingPunct="1"/>
            <a:r>
              <a:rPr lang="en-US" altLang="en-US" smtClean="0"/>
              <a:t>Determine dependences between instructions</a:t>
            </a:r>
          </a:p>
          <a:p>
            <a:pPr eaLnBrk="1" hangingPunct="1"/>
            <a:r>
              <a:rPr lang="en-US" altLang="en-US" smtClean="0"/>
              <a:t>Two important factors</a:t>
            </a:r>
          </a:p>
          <a:p>
            <a:pPr lvl="1" eaLnBrk="1" hangingPunct="1"/>
            <a:r>
              <a:rPr lang="en-US" altLang="en-US" smtClean="0"/>
              <a:t>Instruction set architecture</a:t>
            </a:r>
          </a:p>
          <a:p>
            <a:pPr lvl="1" eaLnBrk="1" hangingPunct="1"/>
            <a:r>
              <a:rPr lang="en-US" altLang="en-US" smtClean="0"/>
              <a:t>Pipeline width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D480E151-C76E-4031-948C-9EC4C2A211CB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21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35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Pentium Pro Fetch/Decode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4E28C001-780C-40A5-AFEA-E52ECAE8C073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22</a:t>
            </a:fld>
            <a:endParaRPr lang="en-US" altLang="en-US" sz="1400" smtClean="0"/>
          </a:p>
        </p:txBody>
      </p:sp>
      <p:pic>
        <p:nvPicPr>
          <p:cNvPr id="32772" name="Picture 3" descr="she70647_03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3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Dependence Checking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47244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Trailing instructions in fetch group</a:t>
            </a:r>
          </a:p>
          <a:p>
            <a:pPr lvl="1" eaLnBrk="1" hangingPunct="1"/>
            <a:r>
              <a:rPr lang="en-US" altLang="en-US" smtClean="0"/>
              <a:t>Check for dependence on leading instructions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367F6C69-1A1D-4B9C-B924-58765C790063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23</a:t>
            </a:fld>
            <a:endParaRPr lang="en-US" altLang="en-US" sz="1400" smtClean="0"/>
          </a:p>
        </p:txBody>
      </p:sp>
      <p:grpSp>
        <p:nvGrpSpPr>
          <p:cNvPr id="33797" name="Group 9"/>
          <p:cNvGrpSpPr>
            <a:grpSpLocks/>
          </p:cNvGrpSpPr>
          <p:nvPr/>
        </p:nvGrpSpPr>
        <p:grpSpPr bwMode="auto">
          <a:xfrm>
            <a:off x="838200" y="1752600"/>
            <a:ext cx="1752600" cy="457200"/>
            <a:chOff x="720" y="1104"/>
            <a:chExt cx="1872" cy="288"/>
          </a:xfrm>
        </p:grpSpPr>
        <p:sp>
          <p:nvSpPr>
            <p:cNvPr id="33846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7" name="Rectangle 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8" name="Rectangle 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798" name="Group 10"/>
          <p:cNvGrpSpPr>
            <a:grpSpLocks/>
          </p:cNvGrpSpPr>
          <p:nvPr/>
        </p:nvGrpSpPr>
        <p:grpSpPr bwMode="auto">
          <a:xfrm>
            <a:off x="2667000" y="1752600"/>
            <a:ext cx="1752600" cy="457200"/>
            <a:chOff x="720" y="1104"/>
            <a:chExt cx="1872" cy="288"/>
          </a:xfrm>
        </p:grpSpPr>
        <p:sp>
          <p:nvSpPr>
            <p:cNvPr id="33843" name="Rectangle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4" name="Rectangle 1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5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799" name="Group 14"/>
          <p:cNvGrpSpPr>
            <a:grpSpLocks/>
          </p:cNvGrpSpPr>
          <p:nvPr/>
        </p:nvGrpSpPr>
        <p:grpSpPr bwMode="auto">
          <a:xfrm>
            <a:off x="4495800" y="1752600"/>
            <a:ext cx="1752600" cy="457200"/>
            <a:chOff x="720" y="1104"/>
            <a:chExt cx="1872" cy="288"/>
          </a:xfrm>
        </p:grpSpPr>
        <p:sp>
          <p:nvSpPr>
            <p:cNvPr id="33840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41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42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grpSp>
        <p:nvGrpSpPr>
          <p:cNvPr id="33800" name="Group 18"/>
          <p:cNvGrpSpPr>
            <a:grpSpLocks/>
          </p:cNvGrpSpPr>
          <p:nvPr/>
        </p:nvGrpSpPr>
        <p:grpSpPr bwMode="auto">
          <a:xfrm>
            <a:off x="6324600" y="1752600"/>
            <a:ext cx="1752600" cy="457200"/>
            <a:chOff x="720" y="1104"/>
            <a:chExt cx="1872" cy="288"/>
          </a:xfrm>
        </p:grpSpPr>
        <p:sp>
          <p:nvSpPr>
            <p:cNvPr id="33837" name="Rectangle 1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20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Dest</a:t>
              </a:r>
            </a:p>
          </p:txBody>
        </p:sp>
        <p:sp>
          <p:nvSpPr>
            <p:cNvPr id="33838" name="Rectangle 2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44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Src0</a:t>
              </a:r>
            </a:p>
          </p:txBody>
        </p:sp>
        <p:sp>
          <p:nvSpPr>
            <p:cNvPr id="33839" name="Rectangle 2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68" y="1104"/>
              <a:ext cx="624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Helvetica" pitchFamily="34" charset="0"/>
                </a:rPr>
                <a:t>Src1</a:t>
              </a:r>
            </a:p>
          </p:txBody>
        </p:sp>
      </p:grpSp>
      <p:sp>
        <p:nvSpPr>
          <p:cNvPr id="33801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2" name="Oval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624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3" name="Oval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4" name="Oval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912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5" name="Oval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104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6" name="Oval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0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7" name="Oval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8" name="Oval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09" name="Oval 3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10" name="Oval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48600" y="3124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cxnSp>
        <p:nvCxnSpPr>
          <p:cNvPr id="33811" name="AutoShape 33"/>
          <p:cNvCxnSpPr>
            <a:cxnSpLocks noChangeShapeType="1"/>
            <a:stCxn id="33846" idx="2"/>
            <a:endCxn id="33801" idx="2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2032000" y="1308100"/>
            <a:ext cx="419100" cy="22225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34"/>
          <p:cNvCxnSpPr>
            <a:cxnSpLocks noChangeShapeType="1"/>
            <a:stCxn id="33844" idx="2"/>
            <a:endCxn id="33801" idx="0"/>
          </p:cNvCxnSpPr>
          <p:nvPr/>
        </p:nvCxnSpPr>
        <p:spPr bwMode="auto">
          <a:xfrm rot="5400000">
            <a:off x="34290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35"/>
          <p:cNvCxnSpPr>
            <a:cxnSpLocks noChangeShapeType="1"/>
            <a:stCxn id="33845" idx="2"/>
            <a:endCxn id="33802" idx="0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40259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36"/>
          <p:cNvCxnSpPr>
            <a:cxnSpLocks noChangeShapeType="1"/>
            <a:stCxn id="33841" idx="2"/>
            <a:endCxn id="33803" idx="0"/>
          </p:cNvCxnSpPr>
          <p:nvPr/>
        </p:nvCxnSpPr>
        <p:spPr bwMode="auto">
          <a:xfrm rot="5400000">
            <a:off x="52578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37"/>
          <p:cNvCxnSpPr>
            <a:cxnSpLocks noChangeShapeType="1"/>
            <a:stCxn id="33842" idx="2"/>
            <a:endCxn id="33804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58547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38"/>
          <p:cNvCxnSpPr>
            <a:cxnSpLocks noChangeShapeType="1"/>
            <a:stCxn id="33838" idx="2"/>
            <a:endCxn id="33805" idx="0"/>
          </p:cNvCxnSpPr>
          <p:nvPr/>
        </p:nvCxnSpPr>
        <p:spPr bwMode="auto">
          <a:xfrm rot="5400000">
            <a:off x="7086600" y="23241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39"/>
          <p:cNvCxnSpPr>
            <a:cxnSpLocks noChangeShapeType="1"/>
            <a:stCxn id="33839" idx="2"/>
            <a:endCxn id="33806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683500" y="2311400"/>
            <a:ext cx="228600" cy="254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Oval 4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3800" y="38100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sp>
        <p:nvSpPr>
          <p:cNvPr id="33819" name="Oval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53400" y="38100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?=</a:t>
            </a:r>
          </a:p>
        </p:txBody>
      </p:sp>
      <p:cxnSp>
        <p:nvCxnSpPr>
          <p:cNvPr id="33820" name="AutoShape 42"/>
          <p:cNvCxnSpPr>
            <a:cxnSpLocks noChangeShapeType="1"/>
            <a:stCxn id="33801" idx="6"/>
            <a:endCxn id="33802" idx="2"/>
          </p:cNvCxnSpPr>
          <p:nvPr/>
        </p:nvCxnSpPr>
        <p:spPr bwMode="auto">
          <a:xfrm>
            <a:off x="37338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43"/>
          <p:cNvCxnSpPr>
            <a:cxnSpLocks noChangeShapeType="1"/>
            <a:stCxn id="33802" idx="6"/>
            <a:endCxn id="33803" idx="2"/>
          </p:cNvCxnSpPr>
          <p:nvPr/>
        </p:nvCxnSpPr>
        <p:spPr bwMode="auto">
          <a:xfrm>
            <a:off x="4343400" y="26289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44"/>
          <p:cNvCxnSpPr>
            <a:cxnSpLocks noChangeShapeType="1"/>
            <a:stCxn id="33803" idx="6"/>
            <a:endCxn id="33804" idx="2"/>
          </p:cNvCxnSpPr>
          <p:nvPr/>
        </p:nvCxnSpPr>
        <p:spPr bwMode="auto">
          <a:xfrm>
            <a:off x="55626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45"/>
          <p:cNvCxnSpPr>
            <a:cxnSpLocks noChangeShapeType="1"/>
            <a:stCxn id="33804" idx="6"/>
            <a:endCxn id="33805" idx="2"/>
          </p:cNvCxnSpPr>
          <p:nvPr/>
        </p:nvCxnSpPr>
        <p:spPr bwMode="auto">
          <a:xfrm>
            <a:off x="6172200" y="26289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46"/>
          <p:cNvCxnSpPr>
            <a:cxnSpLocks noChangeShapeType="1"/>
            <a:stCxn id="33805" idx="6"/>
            <a:endCxn id="33806" idx="2"/>
          </p:cNvCxnSpPr>
          <p:nvPr/>
        </p:nvCxnSpPr>
        <p:spPr bwMode="auto">
          <a:xfrm>
            <a:off x="7391400" y="26289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47"/>
          <p:cNvCxnSpPr>
            <a:cxnSpLocks noChangeShapeType="1"/>
            <a:stCxn id="33843" idx="2"/>
            <a:endCxn id="33807" idx="2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632200" y="1536700"/>
            <a:ext cx="1104900" cy="24511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48"/>
          <p:cNvCxnSpPr>
            <a:cxnSpLocks noChangeShapeType="1"/>
            <a:stCxn id="33807" idx="6"/>
            <a:endCxn id="33808" idx="2"/>
          </p:cNvCxnSpPr>
          <p:nvPr/>
        </p:nvCxnSpPr>
        <p:spPr bwMode="auto">
          <a:xfrm>
            <a:off x="5791200" y="33147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49"/>
          <p:cNvCxnSpPr>
            <a:cxnSpLocks noChangeShapeType="1"/>
            <a:stCxn id="33808" idx="6"/>
            <a:endCxn id="33809" idx="2"/>
          </p:cNvCxnSpPr>
          <p:nvPr/>
        </p:nvCxnSpPr>
        <p:spPr bwMode="auto">
          <a:xfrm>
            <a:off x="6400800" y="3314700"/>
            <a:ext cx="838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50"/>
          <p:cNvCxnSpPr>
            <a:cxnSpLocks noChangeShapeType="1"/>
            <a:stCxn id="33809" idx="6"/>
            <a:endCxn id="33810" idx="2"/>
          </p:cNvCxnSpPr>
          <p:nvPr/>
        </p:nvCxnSpPr>
        <p:spPr bwMode="auto">
          <a:xfrm>
            <a:off x="7620000" y="33147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51"/>
          <p:cNvCxnSpPr>
            <a:cxnSpLocks noChangeShapeType="1"/>
            <a:stCxn id="33840" idx="2"/>
            <a:endCxn id="33818" idx="2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270500" y="1727200"/>
            <a:ext cx="1790700" cy="2755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52"/>
          <p:cNvCxnSpPr>
            <a:cxnSpLocks noChangeShapeType="1"/>
            <a:stCxn id="33818" idx="6"/>
            <a:endCxn id="33819" idx="2"/>
          </p:cNvCxnSpPr>
          <p:nvPr/>
        </p:nvCxnSpPr>
        <p:spPr bwMode="auto">
          <a:xfrm>
            <a:off x="7924800" y="40005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53"/>
          <p:cNvCxnSpPr>
            <a:cxnSpLocks noChangeShapeType="1"/>
            <a:stCxn id="33803" idx="4"/>
            <a:endCxn id="33807" idx="0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53340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54"/>
          <p:cNvCxnSpPr>
            <a:cxnSpLocks noChangeShapeType="1"/>
            <a:stCxn id="33804" idx="4"/>
            <a:endCxn id="33808" idx="0"/>
          </p:cNvCxnSpPr>
          <p:nvPr>
            <p:custDataLst>
              <p:tags r:id="rId24"/>
            </p:custDataLst>
          </p:nvPr>
        </p:nvCxnSpPr>
        <p:spPr bwMode="auto">
          <a:xfrm rot="16200000" flipH="1">
            <a:off x="59436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55"/>
          <p:cNvCxnSpPr>
            <a:cxnSpLocks noChangeShapeType="1"/>
            <a:stCxn id="33805" idx="4"/>
            <a:endCxn id="33809" idx="0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71628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56"/>
          <p:cNvCxnSpPr>
            <a:cxnSpLocks noChangeShapeType="1"/>
            <a:stCxn id="33806" idx="4"/>
            <a:endCxn id="33810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7772400" y="2857500"/>
            <a:ext cx="304800" cy="228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57"/>
          <p:cNvCxnSpPr>
            <a:cxnSpLocks noChangeShapeType="1"/>
            <a:stCxn id="33809" idx="4"/>
            <a:endCxn id="33818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7429500" y="3505200"/>
            <a:ext cx="304800" cy="304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58"/>
          <p:cNvCxnSpPr>
            <a:cxnSpLocks noChangeShapeType="1"/>
            <a:stCxn id="33810" idx="4"/>
            <a:endCxn id="33819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8039100" y="3505200"/>
            <a:ext cx="304800" cy="304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0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Summary: Instruction Flow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Fetch group alignment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Target address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Branch target buffer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Branch condition prediction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 smtClean="0"/>
              <a:t>Speculative 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Tagging/tracking instructions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Recovering from </a:t>
            </a:r>
            <a:r>
              <a:rPr lang="en-US" altLang="en-US" sz="2400" dirty="0" err="1" smtClean="0"/>
              <a:t>mispredicted</a:t>
            </a:r>
            <a:r>
              <a:rPr lang="en-US" altLang="en-US" sz="2400" dirty="0" smtClean="0"/>
              <a:t> branches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Decoding in parallel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E02B673-207F-4B3B-AE4D-DDA480B14D0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24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15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25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329822" y="3276600"/>
            <a:ext cx="3775578" cy="27431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Data Flow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Parallel pipelines</a:t>
            </a:r>
          </a:p>
          <a:p>
            <a:pPr lvl="1" eaLnBrk="1" hangingPunct="1"/>
            <a:r>
              <a:rPr lang="en-US" altLang="en-US" dirty="0" smtClean="0"/>
              <a:t>Centralized instruction fetch</a:t>
            </a:r>
          </a:p>
          <a:p>
            <a:pPr lvl="1" eaLnBrk="1" hangingPunct="1"/>
            <a:r>
              <a:rPr lang="en-US" altLang="en-US" dirty="0" smtClean="0"/>
              <a:t>Centralized instruction decode</a:t>
            </a:r>
          </a:p>
          <a:p>
            <a:pPr eaLnBrk="1" hangingPunct="1"/>
            <a:r>
              <a:rPr lang="en-US" altLang="en-US" dirty="0" smtClean="0"/>
              <a:t>Diversified execution pipelines</a:t>
            </a:r>
          </a:p>
          <a:p>
            <a:pPr lvl="1" eaLnBrk="1" hangingPunct="1"/>
            <a:r>
              <a:rPr lang="en-US" altLang="en-US" dirty="0" smtClean="0"/>
              <a:t>Distributed instruction execution</a:t>
            </a:r>
          </a:p>
          <a:p>
            <a:pPr eaLnBrk="1" hangingPunct="1"/>
            <a:r>
              <a:rPr lang="en-US" altLang="en-US" dirty="0" smtClean="0"/>
              <a:t>Data dependence linking</a:t>
            </a:r>
          </a:p>
          <a:p>
            <a:pPr lvl="1" eaLnBrk="1" hangingPunct="1"/>
            <a:r>
              <a:rPr lang="en-US" altLang="en-US" dirty="0" smtClean="0"/>
              <a:t>Register renaming to resolve true/false dependences</a:t>
            </a:r>
          </a:p>
          <a:p>
            <a:pPr lvl="1" eaLnBrk="1" hangingPunct="1"/>
            <a:r>
              <a:rPr lang="en-US" altLang="en-US" dirty="0" smtClean="0"/>
              <a:t>Issue logic to support out-of-order issue</a:t>
            </a:r>
          </a:p>
          <a:p>
            <a:pPr lvl="1" eaLnBrk="1" hangingPunct="1"/>
            <a:r>
              <a:rPr lang="en-US" altLang="en-US" dirty="0" smtClean="0"/>
              <a:t>Reorder buffer to maintain precise state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E6D05EC-8808-4D5A-BEAC-6C8C9CFB78B7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26</a:t>
            </a:fld>
            <a:endParaRPr lang="en-US" altLang="en-US" sz="1400" smtClean="0"/>
          </a:p>
        </p:txBody>
      </p:sp>
      <p:pic>
        <p:nvPicPr>
          <p:cNvPr id="5" name="Picture 3" descr="she70647_03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70" y="1295400"/>
            <a:ext cx="29193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7010400" y="1143000"/>
            <a:ext cx="1143000" cy="1447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6384954" y="2968956"/>
            <a:ext cx="2606646" cy="6477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6394395" y="2668420"/>
            <a:ext cx="2606646" cy="3005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0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Issue Queues and Execution Lanes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2F51DF9F-6B76-4853-8BAA-B4B65D540A24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27</a:t>
            </a:fld>
            <a:endParaRPr lang="en-US" altLang="en-US" sz="140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905000"/>
            <a:ext cx="8229600" cy="3105150"/>
            <a:chOff x="228600" y="1905000"/>
            <a:chExt cx="8229600" cy="3105150"/>
          </a:xfrm>
        </p:grpSpPr>
        <p:pic>
          <p:nvPicPr>
            <p:cNvPr id="5122" name="Picture 2" descr="http://regmedia.co.uk/2011/10/20/arm_a15_pipeline_lar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22960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24600" y="4645223"/>
              <a:ext cx="1986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Source: theregister.co.uk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1912371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ARM Cortex A15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3810000" y="1912370"/>
            <a:ext cx="1295400" cy="319302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749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 Data Dependences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905000"/>
            <a:ext cx="53371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True dependence (RAW)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execute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produces its result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Anti-dependence (WAR)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write its result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has read its sources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Output dependence (WAW)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j cannot write its result until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has written its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9EE6C46-03E2-4E61-83DB-E49ED57C8D31}" type="slidenum">
              <a:rPr lang="en-US" smtClean="0"/>
              <a:pPr lvl="1">
                <a:defRPr/>
              </a:pPr>
              <a:t>28</a:t>
            </a:fld>
            <a:endParaRPr lang="en-US">
              <a:latin typeface="+mn-lt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943600" y="1981200"/>
          <a:ext cx="2743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7" imgW="1002865" imgH="203112" progId="Equation.3">
                  <p:embed/>
                </p:oleObj>
              </mc:Choice>
              <mc:Fallback>
                <p:oleObj name="Equation" r:id="rId7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2743200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943600" y="3276600"/>
          <a:ext cx="2743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9" imgW="1002865" imgH="203112" progId="Equation.3">
                  <p:embed/>
                </p:oleObj>
              </mc:Choice>
              <mc:Fallback>
                <p:oleObj name="Equation" r:id="rId9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2743200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019800" y="4648200"/>
          <a:ext cx="2778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11" imgW="1016000" imgH="203200" progId="Equation.3">
                  <p:embed/>
                </p:oleObj>
              </mc:Choice>
              <mc:Fallback>
                <p:oleObj name="Equation" r:id="rId11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2778125" cy="554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904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Data Dependences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Program data dependences cause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True dependences (RAW)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Antidependences</a:t>
            </a:r>
            <a:r>
              <a:rPr lang="en-US" altLang="en-US" dirty="0" smtClean="0"/>
              <a:t> (WAR)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Output dependences (WAW)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When are registers read and written?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Out of program order!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Hence, any and all of these can occur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Solution to all three: </a:t>
            </a:r>
            <a:r>
              <a:rPr lang="en-US" altLang="en-US" dirty="0" smtClean="0">
                <a:solidFill>
                  <a:srgbClr val="FF3300"/>
                </a:solidFill>
              </a:rPr>
              <a:t>register renaming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145433B3-29E6-45A6-93B3-B2A75354211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29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20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</a:t>
            </a:fld>
            <a:endParaRPr lang="en-US" dirty="0"/>
          </a:p>
        </p:txBody>
      </p:sp>
      <p:pic>
        <p:nvPicPr>
          <p:cNvPr id="6" name="Picture 3" descr="she70647_0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227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8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Register Renaming: WAR/WAW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52588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Widely employed (Core i7, Cortex A15, …)</a:t>
            </a:r>
          </a:p>
          <a:p>
            <a:pPr eaLnBrk="1" hangingPunct="1"/>
            <a:r>
              <a:rPr lang="en-US" altLang="en-US" sz="2800" dirty="0" smtClean="0"/>
              <a:t>Resolving WAR/WAW:</a:t>
            </a:r>
          </a:p>
          <a:p>
            <a:pPr lvl="1" eaLnBrk="1" hangingPunct="1"/>
            <a:r>
              <a:rPr lang="en-US" altLang="en-US" sz="2400" dirty="0" smtClean="0"/>
              <a:t>Each register write gets unique “</a:t>
            </a:r>
            <a:r>
              <a:rPr lang="en-US" altLang="en-US" sz="2400" dirty="0" smtClean="0">
                <a:solidFill>
                  <a:srgbClr val="FF3300"/>
                </a:solidFill>
              </a:rPr>
              <a:t>rename register</a:t>
            </a:r>
            <a:r>
              <a:rPr lang="en-US" altLang="en-US" sz="2400" dirty="0" smtClean="0"/>
              <a:t>”</a:t>
            </a:r>
          </a:p>
          <a:p>
            <a:pPr lvl="1" eaLnBrk="1" hangingPunct="1"/>
            <a:r>
              <a:rPr lang="en-US" altLang="en-US" sz="2400" dirty="0" smtClean="0"/>
              <a:t>Writes are </a:t>
            </a:r>
            <a:r>
              <a:rPr lang="en-US" altLang="en-US" sz="2400" dirty="0" smtClean="0">
                <a:solidFill>
                  <a:srgbClr val="FF3300"/>
                </a:solidFill>
              </a:rPr>
              <a:t>committed in program order</a:t>
            </a:r>
            <a:r>
              <a:rPr lang="en-US" altLang="en-US" sz="2400" dirty="0" smtClean="0"/>
              <a:t> at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Writeback</a:t>
            </a:r>
            <a:endParaRPr lang="en-US" altLang="en-US" sz="24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altLang="en-US" sz="2400" dirty="0" smtClean="0"/>
              <a:t>WAR and WAW are not an issue</a:t>
            </a:r>
          </a:p>
          <a:p>
            <a:pPr lvl="2" eaLnBrk="1" hangingPunct="1"/>
            <a:r>
              <a:rPr lang="en-US" altLang="en-US" sz="2000" dirty="0" smtClean="0"/>
              <a:t>All updates to “architected state” delayed till </a:t>
            </a:r>
            <a:r>
              <a:rPr lang="en-US" altLang="en-US" sz="2000" dirty="0" err="1" smtClean="0"/>
              <a:t>writeback</a:t>
            </a:r>
            <a:endParaRPr lang="en-US" altLang="en-US" sz="2000" dirty="0" smtClean="0"/>
          </a:p>
          <a:p>
            <a:pPr lvl="2" eaLnBrk="1" hangingPunct="1"/>
            <a:r>
              <a:rPr lang="en-US" altLang="en-US" sz="2000" dirty="0" err="1" smtClean="0">
                <a:solidFill>
                  <a:srgbClr val="FF3300"/>
                </a:solidFill>
              </a:rPr>
              <a:t>Writeback</a:t>
            </a:r>
            <a:r>
              <a:rPr lang="en-US" altLang="en-US" sz="2000" dirty="0" smtClean="0">
                <a:solidFill>
                  <a:srgbClr val="FF3300"/>
                </a:solidFill>
              </a:rPr>
              <a:t> stage always later than read stage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Reorder Buffer (ROB)</a:t>
            </a:r>
            <a:r>
              <a:rPr lang="en-US" altLang="en-US" sz="2400" dirty="0" smtClean="0"/>
              <a:t> enforces in-order </a:t>
            </a:r>
            <a:r>
              <a:rPr lang="en-US" altLang="en-US" sz="2400" dirty="0" err="1" smtClean="0"/>
              <a:t>writeback</a:t>
            </a:r>
            <a:endParaRPr lang="en-US" altLang="en-US" sz="2400" dirty="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99616C65-BFC7-4C98-AB11-BEE80FAF0A4F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30</a:t>
            </a:fld>
            <a:endParaRPr lang="en-US" altLang="en-US" sz="1400" smtClean="0"/>
          </a:p>
        </p:txBody>
      </p:sp>
      <p:sp>
        <p:nvSpPr>
          <p:cNvPr id="49971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5410200"/>
            <a:ext cx="5257800" cy="1019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Add R3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Sub R4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And R3 &lt;= …	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P35</a:t>
            </a:r>
            <a:r>
              <a:rPr lang="en-US" altLang="en-US" sz="2000">
                <a:latin typeface="Helvetica" pitchFamily="34" charset="0"/>
              </a:rPr>
              <a:t> &lt;=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2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Renaming: RAW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76400"/>
            <a:ext cx="7772400" cy="3048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order, at dispatch:</a:t>
            </a:r>
          </a:p>
          <a:p>
            <a:pPr lvl="1" eaLnBrk="1" hangingPunct="1"/>
            <a:r>
              <a:rPr lang="en-US" altLang="en-US" smtClean="0"/>
              <a:t>Source registers checked to see if “in flight”</a:t>
            </a:r>
          </a:p>
          <a:p>
            <a:pPr lvl="2" eaLnBrk="1" hangingPunct="1"/>
            <a:r>
              <a:rPr lang="en-US" altLang="en-US" smtClean="0"/>
              <a:t>Register map table keeps track of this</a:t>
            </a:r>
          </a:p>
          <a:p>
            <a:pPr lvl="2" eaLnBrk="1" hangingPunct="1"/>
            <a:r>
              <a:rPr lang="en-US" altLang="en-US" smtClean="0"/>
              <a:t>If not in flight, can be read from the register file</a:t>
            </a:r>
          </a:p>
          <a:p>
            <a:pPr lvl="2" eaLnBrk="1" hangingPunct="1"/>
            <a:r>
              <a:rPr lang="en-US" altLang="en-US" smtClean="0"/>
              <a:t>If in flight, look up “rename register” tag (IOU)</a:t>
            </a:r>
          </a:p>
          <a:p>
            <a:pPr lvl="1" eaLnBrk="1" hangingPunct="1"/>
            <a:r>
              <a:rPr lang="en-US" altLang="en-US" smtClean="0"/>
              <a:t>Then, allocate new register for register write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2409BDF-4DCA-4B81-BEF2-358EC93B2021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31</a:t>
            </a:fld>
            <a:endParaRPr lang="en-US" altLang="en-US" sz="1400" smtClean="0"/>
          </a:p>
        </p:txBody>
      </p:sp>
      <p:sp>
        <p:nvSpPr>
          <p:cNvPr id="49357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5181600"/>
            <a:ext cx="525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Add R3 &lt;= R2 + R1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>
                <a:latin typeface="Helvetica" pitchFamily="34" charset="0"/>
              </a:rPr>
              <a:t> &lt;= P2 + P1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Sub R4 &lt;= R3 + R1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>
                <a:latin typeface="Helvetica" pitchFamily="34" charset="0"/>
              </a:rPr>
              <a:t> &lt;= 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P32</a:t>
            </a:r>
            <a:r>
              <a:rPr lang="en-US" altLang="en-US" sz="2000">
                <a:latin typeface="Helvetica" pitchFamily="34" charset="0"/>
              </a:rPr>
              <a:t> + P1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pitchFamily="34" charset="0"/>
              </a:rPr>
              <a:t>And R3 &lt;= R4 &amp; R2	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P35</a:t>
            </a:r>
            <a:r>
              <a:rPr lang="en-US" altLang="en-US" sz="2000">
                <a:latin typeface="Helvetica" pitchFamily="34" charset="0"/>
              </a:rPr>
              <a:t> &lt;= </a:t>
            </a:r>
            <a:r>
              <a:rPr lang="en-US" altLang="en-US" sz="2000">
                <a:solidFill>
                  <a:srgbClr val="FF3300"/>
                </a:solidFill>
                <a:latin typeface="Helvetica" pitchFamily="34" charset="0"/>
              </a:rPr>
              <a:t>P33</a:t>
            </a:r>
            <a:r>
              <a:rPr lang="en-US" altLang="en-US" sz="2000">
                <a:latin typeface="Helvetica" pitchFamily="34" charset="0"/>
              </a:rPr>
              <a:t> + P2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715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Register Renaming: RAW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Advance instruction to instruction queue</a:t>
            </a:r>
          </a:p>
          <a:p>
            <a:pPr lvl="1" eaLnBrk="1" hangingPunct="1"/>
            <a:r>
              <a:rPr lang="en-US" altLang="en-US" smtClean="0"/>
              <a:t>Wait for rename register tag to trigger issue</a:t>
            </a:r>
          </a:p>
          <a:p>
            <a:pPr eaLnBrk="1" hangingPunct="1"/>
            <a:r>
              <a:rPr lang="en-US" altLang="en-US" smtClean="0"/>
              <a:t>Issue queue/reservation station enables out-of-order issue</a:t>
            </a:r>
          </a:p>
          <a:p>
            <a:pPr lvl="1" eaLnBrk="1" hangingPunct="1"/>
            <a:r>
              <a:rPr lang="en-US" altLang="en-US" smtClean="0"/>
              <a:t>Newer instructions can bypass stalled instructions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7DA0D86-8D6A-46A1-8522-6655BA785DA0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32</a:t>
            </a:fld>
            <a:endParaRPr lang="en-US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4343400"/>
            <a:ext cx="6553200" cy="2209800"/>
            <a:chOff x="228600" y="1905000"/>
            <a:chExt cx="8229600" cy="3105150"/>
          </a:xfrm>
        </p:grpSpPr>
        <p:pic>
          <p:nvPicPr>
            <p:cNvPr id="6" name="Picture 2" descr="http://regmedia.co.uk/2011/10/20/arm_a15_pipeline_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229600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24600" y="4645223"/>
              <a:ext cx="1986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Source: theregister.co.uk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80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5029200" y="3098946"/>
            <a:ext cx="2590800" cy="34542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4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Memory Data Flow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Resolve WAR/WAW/RAW memory dependences</a:t>
            </a:r>
          </a:p>
          <a:p>
            <a:pPr lvl="1"/>
            <a:r>
              <a:rPr lang="en-US" altLang="en-US" smtClean="0"/>
              <a:t>MEM stage can occur out of order</a:t>
            </a:r>
          </a:p>
          <a:p>
            <a:r>
              <a:rPr lang="en-US" altLang="en-US" smtClean="0"/>
              <a:t>Provide high bandwidth to memory hierarchy</a:t>
            </a:r>
          </a:p>
          <a:p>
            <a:pPr lvl="1"/>
            <a:r>
              <a:rPr lang="en-US" altLang="en-US" smtClean="0"/>
              <a:t>Non-blocking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1">
              <a:defRPr/>
            </a:pPr>
            <a:fld id="{EBC89D59-57B6-4940-B159-32F2E557143D}" type="slidenum">
              <a:rPr lang="en-US" smtClean="0"/>
              <a:pPr lvl="1">
                <a:defRPr/>
              </a:pPr>
              <a:t>34</a:t>
            </a:fld>
            <a:endParaRPr lang="en-US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8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609600"/>
            <a:ext cx="5565775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Memory Data Dependences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2625" y="1981200"/>
            <a:ext cx="5946775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WAR/WAW: stores commit in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Hazards not possible.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RAW: loads must check pending stores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Store queue keeps track of pending stores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Loads check against these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Similar to register bypass logic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Comparators are 64 bits wide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Must consider position (age) of loads and stores</a:t>
            </a:r>
          </a:p>
          <a:p>
            <a:pPr eaLnBrk="1" hangingPunct="1">
              <a:lnSpc>
                <a:spcPct val="7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/>
              <a:t>Major source of complexity in modern designs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Store queue lookup is position-based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What if store address is not yet known?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624B77A-86BB-47C7-845F-E779D096F5CB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35</a:t>
            </a:fld>
            <a:endParaRPr lang="en-US" altLang="en-US" sz="1400" smtClean="0"/>
          </a:p>
        </p:txBody>
      </p:sp>
      <p:grpSp>
        <p:nvGrpSpPr>
          <p:cNvPr id="45061" name="Group 1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715000" y="762000"/>
            <a:ext cx="3124200" cy="3048000"/>
            <a:chOff x="3696" y="288"/>
            <a:chExt cx="1968" cy="1920"/>
          </a:xfrm>
        </p:grpSpPr>
        <p:sp>
          <p:nvSpPr>
            <p:cNvPr id="45062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36" y="1296"/>
              <a:ext cx="528" cy="528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Store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Queue</a:t>
              </a:r>
            </a:p>
          </p:txBody>
        </p:sp>
        <p:sp>
          <p:nvSpPr>
            <p:cNvPr id="45063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32" y="288"/>
              <a:ext cx="100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Load/Store RS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20" y="72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Agen</a:t>
              </a:r>
            </a:p>
          </p:txBody>
        </p:sp>
        <p:sp>
          <p:nvSpPr>
            <p:cNvPr id="45065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96" y="2016"/>
              <a:ext cx="1680" cy="19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Reorder Buffer</a:t>
              </a:r>
            </a:p>
          </p:txBody>
        </p:sp>
        <p:sp>
          <p:nvSpPr>
            <p:cNvPr id="45066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960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Mem</a:t>
              </a:r>
            </a:p>
          </p:txBody>
        </p:sp>
        <p:cxnSp>
          <p:nvCxnSpPr>
            <p:cNvPr id="45067" name="AutoShape 11"/>
            <p:cNvCxnSpPr>
              <a:cxnSpLocks noChangeShapeType="1"/>
              <a:stCxn id="45063" idx="2"/>
              <a:endCxn id="45064" idx="0"/>
            </p:cNvCxnSpPr>
            <p:nvPr/>
          </p:nvCxnSpPr>
          <p:spPr bwMode="auto">
            <a:xfrm rot="5400000">
              <a:off x="4464" y="648"/>
              <a:ext cx="14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2"/>
            <p:cNvCxnSpPr>
              <a:cxnSpLocks noChangeShapeType="1"/>
              <a:stCxn id="45066" idx="2"/>
              <a:endCxn id="45065" idx="0"/>
            </p:cNvCxnSpPr>
            <p:nvPr/>
          </p:nvCxnSpPr>
          <p:spPr bwMode="auto">
            <a:xfrm rot="5400000">
              <a:off x="4128" y="1608"/>
              <a:ext cx="81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3"/>
            <p:cNvCxnSpPr>
              <a:cxnSpLocks noChangeShapeType="1"/>
              <a:stCxn id="45066" idx="2"/>
              <a:endCxn id="45062" idx="0"/>
            </p:cNvCxnSpPr>
            <p:nvPr/>
          </p:nvCxnSpPr>
          <p:spPr bwMode="auto">
            <a:xfrm rot="16200000" flipH="1">
              <a:off x="4920" y="816"/>
              <a:ext cx="96" cy="86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6"/>
            <p:cNvCxnSpPr>
              <a:cxnSpLocks noChangeShapeType="1"/>
              <a:stCxn id="45064" idx="3"/>
              <a:endCxn id="45062" idx="1"/>
            </p:cNvCxnSpPr>
            <p:nvPr/>
          </p:nvCxnSpPr>
          <p:spPr bwMode="auto">
            <a:xfrm>
              <a:off x="4752" y="840"/>
              <a:ext cx="384" cy="7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6600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39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2625" y="228600"/>
            <a:ext cx="8080375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Increasing Memory Bandwidth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0729F5C4-0BAA-46E2-A225-1D886FF9D9C2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36</a:t>
            </a:fld>
            <a:endParaRPr lang="en-US" altLang="en-US" sz="140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075"/>
            <a:ext cx="73914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953000" y="2293144"/>
            <a:ext cx="2057400" cy="21264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6629400" y="4648200"/>
            <a:ext cx="1028700" cy="914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2 (Border and Accent Bar) 1"/>
          <p:cNvSpPr/>
          <p:nvPr/>
        </p:nvSpPr>
        <p:spPr>
          <a:xfrm>
            <a:off x="7467600" y="2293144"/>
            <a:ext cx="1447800" cy="8417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797"/>
              <a:gd name="adj6" fmla="val -43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Expensive to duplicate</a:t>
            </a:r>
            <a:endParaRPr lang="en-US" sz="2000" dirty="0"/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7542028" y="3356372"/>
            <a:ext cx="1373372" cy="106322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269"/>
              <a:gd name="adj6" fmla="val -2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Complex, concurrent FSMs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26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2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Maintaining Precise State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Out-of-order execution</a:t>
            </a:r>
          </a:p>
          <a:p>
            <a:pPr lvl="1" eaLnBrk="1" hangingPunct="1"/>
            <a:r>
              <a:rPr lang="en-US" altLang="en-US" sz="2400" dirty="0" smtClean="0"/>
              <a:t>ALU instructions</a:t>
            </a:r>
          </a:p>
          <a:p>
            <a:pPr lvl="1" eaLnBrk="1" hangingPunct="1"/>
            <a:r>
              <a:rPr lang="en-US" altLang="en-US" sz="2400" dirty="0" smtClean="0"/>
              <a:t>Load/store instructions</a:t>
            </a:r>
          </a:p>
          <a:p>
            <a:pPr eaLnBrk="1" hangingPunct="1"/>
            <a:r>
              <a:rPr lang="en-US" altLang="en-US" sz="2800" dirty="0" smtClean="0"/>
              <a:t>In-order completion/retirement</a:t>
            </a:r>
          </a:p>
          <a:p>
            <a:pPr lvl="1" eaLnBrk="1" hangingPunct="1"/>
            <a:r>
              <a:rPr lang="en-US" altLang="en-US" sz="2400" dirty="0" smtClean="0"/>
              <a:t>Precise exceptions</a:t>
            </a:r>
          </a:p>
          <a:p>
            <a:pPr eaLnBrk="1" hangingPunct="1"/>
            <a:r>
              <a:rPr lang="en-US" altLang="en-US" sz="2800" dirty="0" smtClean="0"/>
              <a:t>Solutions</a:t>
            </a:r>
          </a:p>
          <a:p>
            <a:pPr lvl="1" eaLnBrk="1" hangingPunct="1"/>
            <a:r>
              <a:rPr lang="en-US" altLang="en-US" sz="2400" dirty="0" smtClean="0"/>
              <a:t>Reorder buffer retires instructions in order</a:t>
            </a:r>
          </a:p>
          <a:p>
            <a:pPr lvl="1" eaLnBrk="1" hangingPunct="1"/>
            <a:r>
              <a:rPr lang="en-US" altLang="en-US" sz="2400" dirty="0" smtClean="0"/>
              <a:t>Store queue retires stores in order</a:t>
            </a:r>
          </a:p>
          <a:p>
            <a:pPr lvl="1" eaLnBrk="1" hangingPunct="1"/>
            <a:r>
              <a:rPr lang="en-US" altLang="en-US" sz="2400" dirty="0" smtClean="0"/>
              <a:t>Exceptions can be handled at any instruction boundary by reconstructing state out of ROB/SQ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AD4BB84C-028D-400D-A723-78FEC622F21D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37</a:t>
            </a:fld>
            <a:endParaRPr lang="en-US" altLang="en-US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5600" y="1676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981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2286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2590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5600" y="2895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3200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3505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3810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14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4419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4724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5029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1295400"/>
            <a:ext cx="71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ROB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05800" y="25326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0962" y="22214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Head</a:t>
            </a:r>
            <a:endParaRPr lang="en-US" sz="1800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305800" y="489482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96336" y="4583668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Tail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0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r>
              <a:rPr lang="en-US" dirty="0" smtClean="0"/>
              <a:t>Summary: A 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4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Memory Hierarchy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1295400" y="1828800"/>
            <a:ext cx="6858000" cy="411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3962400" y="2743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3200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3200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2590800" y="4419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1981200" y="51054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4092794" y="2203450"/>
            <a:ext cx="12155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Registers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4152192" y="2889250"/>
            <a:ext cx="10983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On-Chip</a:t>
            </a:r>
          </a:p>
          <a:p>
            <a:pPr algn="ctr"/>
            <a:r>
              <a:rPr lang="en-US" sz="2000">
                <a:latin typeface="Tahoma" pitchFamily="34" charset="0"/>
              </a:rPr>
              <a:t>SRAM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146110" y="3727450"/>
            <a:ext cx="110895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Off-Chip</a:t>
            </a:r>
          </a:p>
          <a:p>
            <a:pPr algn="ctr"/>
            <a:r>
              <a:rPr lang="en-US" sz="2000">
                <a:latin typeface="Tahoma" pitchFamily="34" charset="0"/>
              </a:rPr>
              <a:t>SRAM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4227914" y="4565650"/>
            <a:ext cx="8691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DRAM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191000" y="5334000"/>
            <a:ext cx="9429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Disk</a:t>
            </a:r>
          </a:p>
        </p:txBody>
      </p:sp>
      <p:sp>
        <p:nvSpPr>
          <p:cNvPr id="24589" name="AutoShape 17"/>
          <p:cNvSpPr>
            <a:spLocks noChangeArrowheads="1"/>
          </p:cNvSpPr>
          <p:nvPr/>
        </p:nvSpPr>
        <p:spPr bwMode="auto">
          <a:xfrm flipV="1">
            <a:off x="685800" y="2057400"/>
            <a:ext cx="990600" cy="3429000"/>
          </a:xfrm>
          <a:prstGeom prst="upArrow">
            <a:avLst>
              <a:gd name="adj1" fmla="val 50000"/>
              <a:gd name="adj2" fmla="val 86538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r>
              <a:rPr lang="en-US" sz="2000">
                <a:latin typeface="Tahoma" pitchFamily="34" charset="0"/>
              </a:rPr>
              <a:t>CAPACITY</a:t>
            </a:r>
          </a:p>
        </p:txBody>
      </p:sp>
      <p:sp>
        <p:nvSpPr>
          <p:cNvPr id="24590" name="AutoShape 18"/>
          <p:cNvSpPr>
            <a:spLocks noChangeArrowheads="1"/>
          </p:cNvSpPr>
          <p:nvPr/>
        </p:nvSpPr>
        <p:spPr bwMode="auto">
          <a:xfrm flipV="1">
            <a:off x="7696200" y="2057400"/>
            <a:ext cx="990600" cy="3429000"/>
          </a:xfrm>
          <a:prstGeom prst="downArrow">
            <a:avLst>
              <a:gd name="adj1" fmla="val 50000"/>
              <a:gd name="adj2" fmla="val 86538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r>
              <a:rPr lang="en-US" sz="2000">
                <a:latin typeface="Tahoma" pitchFamily="34" charset="0"/>
              </a:rPr>
              <a:t>SPEED and COST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r>
              <a:rPr lang="en-US" dirty="0" smtClean="0"/>
              <a:t>Actual computation overwhelmed by overhead of aggressive execution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" y="1524000"/>
            <a:ext cx="3955325" cy="31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766" y="1138535"/>
            <a:ext cx="386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ARM Cortex A15 </a:t>
            </a:r>
            <a:r>
              <a:rPr lang="en-US" sz="1800" dirty="0" smtClean="0">
                <a:latin typeface="+mn-lt"/>
              </a:rPr>
              <a:t>[Source: NVIDIA]</a:t>
            </a:r>
            <a:endParaRPr lang="en-US" dirty="0">
              <a:latin typeface="+mn-lt"/>
            </a:endParaRPr>
          </a:p>
        </p:txBody>
      </p:sp>
      <p:sp>
        <p:nvSpPr>
          <p:cNvPr id="8" name="Pie 7"/>
          <p:cNvSpPr/>
          <p:nvPr/>
        </p:nvSpPr>
        <p:spPr>
          <a:xfrm>
            <a:off x="838199" y="1828800"/>
            <a:ext cx="2488885" cy="2551176"/>
          </a:xfrm>
          <a:prstGeom prst="pie">
            <a:avLst>
              <a:gd name="adj1" fmla="val 2162069"/>
              <a:gd name="adj2" fmla="val 5024830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38" y="1611857"/>
            <a:ext cx="4720262" cy="295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e 9"/>
          <p:cNvSpPr/>
          <p:nvPr/>
        </p:nvSpPr>
        <p:spPr>
          <a:xfrm>
            <a:off x="4459327" y="1926516"/>
            <a:ext cx="2525358" cy="2551176"/>
          </a:xfrm>
          <a:prstGeom prst="pie">
            <a:avLst>
              <a:gd name="adj1" fmla="val 21535953"/>
              <a:gd name="adj2" fmla="val 6471096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2223" y="1132242"/>
            <a:ext cx="244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Core i7 </a:t>
            </a:r>
            <a:r>
              <a:rPr lang="en-US" sz="1800" dirty="0" smtClean="0">
                <a:latin typeface="+mn-lt"/>
              </a:rPr>
              <a:t>[Source: Intel]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55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Need lots of bandwidth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Need lots of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64MB (minimum) to multiple TB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Must be cheap per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(TB x anything) is a lot of money!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These requirements seem incompatible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Memory Hierarchy?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66800" y="1981200"/>
          <a:ext cx="7086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3860640" imgH="888840" progId="Equation.3">
                  <p:embed/>
                </p:oleObj>
              </mc:Choice>
              <mc:Fallback>
                <p:oleObj name="Equation" r:id="rId3" imgW="3860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7086600" cy="1752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3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Memory Hierarchy?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Fast and small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Enable quick access (fast cycle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Enable lots of bandwidth (1+ L/S/I-fetch/cycle)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Slower larger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Capture larger share of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Still relatively fast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Slow huge memories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Hold rarely-needed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Needed for correctness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3300"/>
                </a:solidFill>
              </a:rPr>
              <a:t>All together: provide appearance of large, fast memory with cost of cheap, slow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6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Does a Hierarchy Work?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Locality of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Temporal locality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Reference same memory location repeatedly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Spatial locality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Reference near neighbors around the same time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Empirically observed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Significant!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Even small local storage (8KB) often satisfies &gt;90% of references to multi-MB data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Memory Hierarchy</a:t>
            </a: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3781425" y="1676400"/>
            <a:ext cx="1223963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CPU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592513" y="2743200"/>
            <a:ext cx="1600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I &amp; D L1 Cache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027363" y="3581400"/>
            <a:ext cx="27305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Shared L2 Cache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227263" y="4495800"/>
            <a:ext cx="43307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Main Memory</a:t>
            </a: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3686175" y="5334000"/>
            <a:ext cx="1412875" cy="1143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Disk</a:t>
            </a:r>
          </a:p>
        </p:txBody>
      </p:sp>
      <p:sp>
        <p:nvSpPr>
          <p:cNvPr id="28680" name="AutoShape 17"/>
          <p:cNvSpPr>
            <a:spLocks noChangeArrowheads="1"/>
          </p:cNvSpPr>
          <p:nvPr/>
        </p:nvSpPr>
        <p:spPr bwMode="auto">
          <a:xfrm>
            <a:off x="4191000" y="2362200"/>
            <a:ext cx="3810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AutoShape 18"/>
          <p:cNvSpPr>
            <a:spLocks noChangeArrowheads="1"/>
          </p:cNvSpPr>
          <p:nvPr/>
        </p:nvSpPr>
        <p:spPr bwMode="auto">
          <a:xfrm>
            <a:off x="4191000" y="3124200"/>
            <a:ext cx="381000" cy="457200"/>
          </a:xfrm>
          <a:prstGeom prst="upDownArrow">
            <a:avLst>
              <a:gd name="adj1" fmla="val 50000"/>
              <a:gd name="adj2" fmla="val 24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9"/>
          <p:cNvSpPr>
            <a:spLocks noChangeArrowheads="1"/>
          </p:cNvSpPr>
          <p:nvPr/>
        </p:nvSpPr>
        <p:spPr bwMode="auto">
          <a:xfrm>
            <a:off x="4191000" y="4038600"/>
            <a:ext cx="381000" cy="457200"/>
          </a:xfrm>
          <a:prstGeom prst="upDownArrow">
            <a:avLst>
              <a:gd name="adj1" fmla="val 50000"/>
              <a:gd name="adj2" fmla="val 24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3" name="AutoShape 20"/>
          <p:cNvSpPr>
            <a:spLocks noChangeArrowheads="1"/>
          </p:cNvSpPr>
          <p:nvPr/>
        </p:nvSpPr>
        <p:spPr bwMode="auto">
          <a:xfrm>
            <a:off x="4191000" y="4953000"/>
            <a:ext cx="3810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21"/>
          <p:cNvSpPr txBox="1">
            <a:spLocks noChangeArrowheads="1"/>
          </p:cNvSpPr>
          <p:nvPr/>
        </p:nvSpPr>
        <p:spPr bwMode="auto">
          <a:xfrm>
            <a:off x="381000" y="1676400"/>
            <a:ext cx="2911475" cy="1343025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114300"/>
            <a:r>
              <a:rPr lang="en-US" sz="1600" u="sng">
                <a:latin typeface="Tahoma" pitchFamily="34" charset="0"/>
              </a:rPr>
              <a:t>Temporal Locality</a:t>
            </a:r>
          </a:p>
          <a:p>
            <a:pPr marL="228600" indent="-114300">
              <a:buFontTx/>
              <a:buChar char="•"/>
            </a:pPr>
            <a:r>
              <a:rPr lang="en-US" sz="1600">
                <a:latin typeface="Tahoma" pitchFamily="34" charset="0"/>
              </a:rPr>
              <a:t>Keep recently referenced items at higher levels</a:t>
            </a:r>
          </a:p>
          <a:p>
            <a:pPr marL="228600" indent="-114300">
              <a:buFontTx/>
              <a:buChar char="•"/>
            </a:pPr>
            <a:r>
              <a:rPr lang="en-US" sz="1600">
                <a:latin typeface="Tahoma" pitchFamily="34" charset="0"/>
              </a:rPr>
              <a:t>Future references satisfied quickly</a:t>
            </a:r>
          </a:p>
        </p:txBody>
      </p: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5486400" y="1676400"/>
            <a:ext cx="2911475" cy="1343025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114300"/>
            <a:r>
              <a:rPr lang="en-US" sz="1600" u="sng">
                <a:latin typeface="Tahoma" pitchFamily="34" charset="0"/>
              </a:rPr>
              <a:t>Spatial Locality</a:t>
            </a:r>
          </a:p>
          <a:p>
            <a:pPr marL="228600" indent="-114300">
              <a:buFontTx/>
              <a:buChar char="•"/>
            </a:pPr>
            <a:r>
              <a:rPr lang="en-US" sz="1600">
                <a:latin typeface="Tahoma" pitchFamily="34" charset="0"/>
              </a:rPr>
              <a:t>Bring neighbors of recently referenced to higher levels</a:t>
            </a:r>
          </a:p>
          <a:p>
            <a:pPr marL="228600" indent="-114300">
              <a:buFontTx/>
              <a:buChar char="•"/>
            </a:pPr>
            <a:r>
              <a:rPr lang="en-US" sz="1600">
                <a:latin typeface="Tahoma" pitchFamily="34" charset="0"/>
              </a:rPr>
              <a:t>Future references satisfied quickly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1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Four Burning Questions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These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Placement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Where can a block of memory go?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Identification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How do I find a block of memory?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Replacement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How do I make space for new blocks?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Write Policy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How do I propagate changes?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Consider these for caches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Built from SRAM, EDRAM, stacked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13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Placement</a:t>
            </a:r>
          </a:p>
        </p:txBody>
      </p:sp>
      <p:graphicFrame>
        <p:nvGraphicFramePr>
          <p:cNvPr id="358457" name="Group 57"/>
          <p:cNvGraphicFramePr>
            <a:graphicFrameLocks noGrp="1"/>
          </p:cNvGraphicFramePr>
          <p:nvPr/>
        </p:nvGraphicFramePr>
        <p:xfrm>
          <a:off x="838200" y="1676400"/>
          <a:ext cx="7696200" cy="4487482"/>
        </p:xfrm>
        <a:graphic>
          <a:graphicData uri="http://schemas.openxmlformats.org/drawingml/2006/table">
            <a:tbl>
              <a:tblPr/>
              <a:tblGrid>
                <a:gridCol w="1905000"/>
                <a:gridCol w="2159000"/>
                <a:gridCol w="3632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Memory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Anywhere; Int, FP, SPR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Compiler/programmer manages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Cache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(SRAM)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Fixed in H/W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Direct-mapped,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set-associative,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fully-associative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Anywhere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O/S manages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Anywhere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O/S manages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52" name="AutoShape 52"/>
          <p:cNvSpPr>
            <a:spLocks noChangeArrowheads="1"/>
          </p:cNvSpPr>
          <p:nvPr/>
        </p:nvSpPr>
        <p:spPr bwMode="auto">
          <a:xfrm>
            <a:off x="7620000" y="3048000"/>
            <a:ext cx="1295400" cy="457200"/>
          </a:xfrm>
          <a:prstGeom prst="wedgeRoundRectCallout">
            <a:avLst>
              <a:gd name="adj1" fmla="val -68259"/>
              <a:gd name="adj2" fmla="val 157639"/>
              <a:gd name="adj3" fmla="val 16667"/>
            </a:avLst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400">
                <a:latin typeface="Tahoma" pitchFamily="34" charset="0"/>
              </a:rPr>
              <a:t>HUH?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5486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Address Range</a:t>
            </a:r>
          </a:p>
          <a:p>
            <a:pPr lvl="1" eaLnBrk="1" hangingPunct="1"/>
            <a:r>
              <a:rPr lang="en-US" sz="2400" smtClean="0"/>
              <a:t>Exceeds cache capacity</a:t>
            </a:r>
          </a:p>
          <a:p>
            <a:pPr eaLnBrk="1" hangingPunct="1"/>
            <a:r>
              <a:rPr lang="en-US" sz="2800" smtClean="0"/>
              <a:t>Map address to finite capacity</a:t>
            </a:r>
          </a:p>
          <a:p>
            <a:pPr lvl="1" eaLnBrk="1" hangingPunct="1"/>
            <a:r>
              <a:rPr lang="en-US" sz="2400" smtClean="0"/>
              <a:t>Called a </a:t>
            </a:r>
            <a:r>
              <a:rPr lang="en-US" sz="2400" i="1" smtClean="0"/>
              <a:t>hash</a:t>
            </a:r>
          </a:p>
          <a:p>
            <a:pPr lvl="1" eaLnBrk="1" hangingPunct="1"/>
            <a:r>
              <a:rPr lang="en-US" sz="2400" smtClean="0"/>
              <a:t>Usually just masks high-order bits</a:t>
            </a:r>
          </a:p>
          <a:p>
            <a:pPr eaLnBrk="1" hangingPunct="1"/>
            <a:r>
              <a:rPr lang="en-US" sz="2800" i="1" smtClean="0"/>
              <a:t>Direct-mapped</a:t>
            </a:r>
          </a:p>
          <a:p>
            <a:pPr lvl="1" eaLnBrk="1" hangingPunct="1"/>
            <a:r>
              <a:rPr lang="en-US" sz="2400" smtClean="0"/>
              <a:t>Block can only exist in one location</a:t>
            </a:r>
          </a:p>
          <a:p>
            <a:pPr lvl="1" eaLnBrk="1" hangingPunct="1"/>
            <a:r>
              <a:rPr lang="en-US" sz="2400" smtClean="0"/>
              <a:t>Hash collisions cause problems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781800" y="1219200"/>
            <a:ext cx="2057400" cy="30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SRAM Cache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781800" y="2133600"/>
            <a:ext cx="20574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257800" y="2057400"/>
            <a:ext cx="914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Hash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715000" y="1371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172200" y="228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0" y="1066800"/>
            <a:ext cx="892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Address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096000" y="1981200"/>
            <a:ext cx="692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Index</a:t>
            </a:r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>
            <a:off x="7086600" y="2438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7162800" y="4800600"/>
            <a:ext cx="992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Data Out</a:t>
            </a:r>
          </a:p>
        </p:txBody>
      </p: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5257800" y="5562600"/>
            <a:ext cx="3505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7391400" y="5562600"/>
            <a:ext cx="762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Index</a:t>
            </a:r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5257800" y="5562600"/>
            <a:ext cx="2133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20"/>
          <p:cNvSpPr>
            <a:spLocks noChangeArrowheads="1"/>
          </p:cNvSpPr>
          <p:nvPr/>
        </p:nvSpPr>
        <p:spPr bwMode="auto">
          <a:xfrm>
            <a:off x="8153400" y="55626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Offset</a:t>
            </a:r>
          </a:p>
        </p:txBody>
      </p:sp>
      <p:sp>
        <p:nvSpPr>
          <p:cNvPr id="31761" name="Text Box 22"/>
          <p:cNvSpPr txBox="1">
            <a:spLocks noChangeArrowheads="1"/>
          </p:cNvSpPr>
          <p:nvPr/>
        </p:nvSpPr>
        <p:spPr bwMode="auto">
          <a:xfrm>
            <a:off x="5257800" y="5181600"/>
            <a:ext cx="1479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32-bit Address</a:t>
            </a:r>
          </a:p>
        </p:txBody>
      </p:sp>
      <p:sp>
        <p:nvSpPr>
          <p:cNvPr id="31762" name="AutoShape 26"/>
          <p:cNvSpPr>
            <a:spLocks noChangeArrowheads="1"/>
          </p:cNvSpPr>
          <p:nvPr/>
        </p:nvSpPr>
        <p:spPr bwMode="auto">
          <a:xfrm>
            <a:off x="6629400" y="4419600"/>
            <a:ext cx="990600" cy="304800"/>
          </a:xfrm>
          <a:custGeom>
            <a:avLst/>
            <a:gdLst>
              <a:gd name="T0" fmla="*/ 1823035742 w 21600"/>
              <a:gd name="T1" fmla="*/ 30346399 h 21600"/>
              <a:gd name="T2" fmla="*/ 1041734762 w 21600"/>
              <a:gd name="T3" fmla="*/ 60692798 h 21600"/>
              <a:gd name="T4" fmla="*/ 260433691 w 21600"/>
              <a:gd name="T5" fmla="*/ 30346399 h 21600"/>
              <a:gd name="T6" fmla="*/ 104173476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27"/>
          <p:cNvSpPr>
            <a:spLocks noChangeShapeType="1"/>
          </p:cNvSpPr>
          <p:nvPr/>
        </p:nvSpPr>
        <p:spPr bwMode="auto">
          <a:xfrm>
            <a:off x="7086600" y="4724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8"/>
          <p:cNvSpPr>
            <a:spLocks noChangeShapeType="1"/>
          </p:cNvSpPr>
          <p:nvPr/>
        </p:nvSpPr>
        <p:spPr bwMode="auto">
          <a:xfrm>
            <a:off x="5715000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Text Box 29"/>
          <p:cNvSpPr txBox="1">
            <a:spLocks noChangeArrowheads="1"/>
          </p:cNvSpPr>
          <p:nvPr/>
        </p:nvSpPr>
        <p:spPr bwMode="auto">
          <a:xfrm>
            <a:off x="5943600" y="4343400"/>
            <a:ext cx="6556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Offset</a:t>
            </a:r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>
            <a:off x="5715000" y="2590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33"/>
          <p:cNvSpPr>
            <a:spLocks noChangeShapeType="1"/>
          </p:cNvSpPr>
          <p:nvPr/>
        </p:nvSpPr>
        <p:spPr bwMode="auto">
          <a:xfrm>
            <a:off x="6781800" y="1066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Text Box 34"/>
          <p:cNvSpPr txBox="1">
            <a:spLocks noChangeArrowheads="1"/>
          </p:cNvSpPr>
          <p:nvPr/>
        </p:nvSpPr>
        <p:spPr bwMode="auto">
          <a:xfrm>
            <a:off x="7239000" y="762000"/>
            <a:ext cx="966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Block Size</a:t>
            </a:r>
          </a:p>
        </p:txBody>
      </p:sp>
      <p:sp>
        <p:nvSpPr>
          <p:cNvPr id="31769" name="Line 35"/>
          <p:cNvSpPr>
            <a:spLocks noChangeShapeType="1"/>
          </p:cNvSpPr>
          <p:nvPr/>
        </p:nvSpPr>
        <p:spPr bwMode="auto">
          <a:xfrm>
            <a:off x="89916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46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75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Placement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724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smtClean="0"/>
              <a:t>Fully-associative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Block can exist anywhere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more hash collisions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smtClean="0"/>
              <a:t>Identification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do I know I have the right block?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Called a </a:t>
            </a:r>
            <a:r>
              <a:rPr lang="en-US" sz="2400" i="1" smtClean="0"/>
              <a:t>tag check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Must store address tags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Compare against address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Expensive!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Tag &amp; comparator per block</a:t>
            </a:r>
          </a:p>
        </p:txBody>
      </p:sp>
      <p:sp>
        <p:nvSpPr>
          <p:cNvPr id="32772" name="Rectangle 21"/>
          <p:cNvSpPr>
            <a:spLocks noChangeArrowheads="1"/>
          </p:cNvSpPr>
          <p:nvPr/>
        </p:nvSpPr>
        <p:spPr bwMode="auto">
          <a:xfrm>
            <a:off x="7315200" y="1219200"/>
            <a:ext cx="1524000" cy="30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SRAM Cache</a:t>
            </a:r>
          </a:p>
        </p:txBody>
      </p:sp>
      <p:sp>
        <p:nvSpPr>
          <p:cNvPr id="32773" name="Rectangle 22"/>
          <p:cNvSpPr>
            <a:spLocks noChangeArrowheads="1"/>
          </p:cNvSpPr>
          <p:nvPr/>
        </p:nvSpPr>
        <p:spPr bwMode="auto">
          <a:xfrm>
            <a:off x="7315200" y="2133600"/>
            <a:ext cx="15240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23"/>
          <p:cNvSpPr>
            <a:spLocks noChangeArrowheads="1"/>
          </p:cNvSpPr>
          <p:nvPr/>
        </p:nvSpPr>
        <p:spPr bwMode="auto">
          <a:xfrm>
            <a:off x="4495800" y="2057400"/>
            <a:ext cx="914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Hash</a:t>
            </a:r>
          </a:p>
        </p:txBody>
      </p:sp>
      <p:sp>
        <p:nvSpPr>
          <p:cNvPr id="32775" name="Line 24"/>
          <p:cNvSpPr>
            <a:spLocks noChangeShapeType="1"/>
          </p:cNvSpPr>
          <p:nvPr/>
        </p:nvSpPr>
        <p:spPr bwMode="auto">
          <a:xfrm>
            <a:off x="4953000" y="1371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Text Box 26"/>
          <p:cNvSpPr txBox="1">
            <a:spLocks noChangeArrowheads="1"/>
          </p:cNvSpPr>
          <p:nvPr/>
        </p:nvSpPr>
        <p:spPr bwMode="auto">
          <a:xfrm>
            <a:off x="4495800" y="1066800"/>
            <a:ext cx="892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Address</a:t>
            </a:r>
          </a:p>
        </p:txBody>
      </p:sp>
      <p:sp>
        <p:nvSpPr>
          <p:cNvPr id="32777" name="Line 28"/>
          <p:cNvSpPr>
            <a:spLocks noChangeShapeType="1"/>
          </p:cNvSpPr>
          <p:nvPr/>
        </p:nvSpPr>
        <p:spPr bwMode="auto">
          <a:xfrm>
            <a:off x="7467600" y="2438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 Box 29"/>
          <p:cNvSpPr txBox="1">
            <a:spLocks noChangeArrowheads="1"/>
          </p:cNvSpPr>
          <p:nvPr/>
        </p:nvSpPr>
        <p:spPr bwMode="auto">
          <a:xfrm>
            <a:off x="7848600" y="4800600"/>
            <a:ext cx="992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Data Out</a:t>
            </a:r>
          </a:p>
        </p:txBody>
      </p:sp>
      <p:sp>
        <p:nvSpPr>
          <p:cNvPr id="32779" name="Rectangle 30"/>
          <p:cNvSpPr>
            <a:spLocks noChangeArrowheads="1"/>
          </p:cNvSpPr>
          <p:nvPr/>
        </p:nvSpPr>
        <p:spPr bwMode="auto">
          <a:xfrm>
            <a:off x="5257800" y="5562600"/>
            <a:ext cx="35052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33"/>
          <p:cNvSpPr>
            <a:spLocks noChangeArrowheads="1"/>
          </p:cNvSpPr>
          <p:nvPr/>
        </p:nvSpPr>
        <p:spPr bwMode="auto">
          <a:xfrm>
            <a:off x="8153400" y="55626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Offset</a:t>
            </a:r>
          </a:p>
        </p:txBody>
      </p:sp>
      <p:sp>
        <p:nvSpPr>
          <p:cNvPr id="32781" name="Text Box 34"/>
          <p:cNvSpPr txBox="1">
            <a:spLocks noChangeArrowheads="1"/>
          </p:cNvSpPr>
          <p:nvPr/>
        </p:nvSpPr>
        <p:spPr bwMode="auto">
          <a:xfrm>
            <a:off x="5257800" y="5181600"/>
            <a:ext cx="1479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32-bit Address</a:t>
            </a:r>
          </a:p>
        </p:txBody>
      </p:sp>
      <p:sp>
        <p:nvSpPr>
          <p:cNvPr id="32782" name="AutoShape 35"/>
          <p:cNvSpPr>
            <a:spLocks noChangeArrowheads="1"/>
          </p:cNvSpPr>
          <p:nvPr/>
        </p:nvSpPr>
        <p:spPr bwMode="auto">
          <a:xfrm>
            <a:off x="7315200" y="4419600"/>
            <a:ext cx="990600" cy="304800"/>
          </a:xfrm>
          <a:custGeom>
            <a:avLst/>
            <a:gdLst>
              <a:gd name="T0" fmla="*/ 1823035742 w 21600"/>
              <a:gd name="T1" fmla="*/ 30346399 h 21600"/>
              <a:gd name="T2" fmla="*/ 1041734762 w 21600"/>
              <a:gd name="T3" fmla="*/ 60692798 h 21600"/>
              <a:gd name="T4" fmla="*/ 260433691 w 21600"/>
              <a:gd name="T5" fmla="*/ 30346399 h 21600"/>
              <a:gd name="T6" fmla="*/ 104173476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36"/>
          <p:cNvSpPr>
            <a:spLocks noChangeShapeType="1"/>
          </p:cNvSpPr>
          <p:nvPr/>
        </p:nvSpPr>
        <p:spPr bwMode="auto">
          <a:xfrm>
            <a:off x="7772400" y="4724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37"/>
          <p:cNvSpPr>
            <a:spLocks noChangeShapeType="1"/>
          </p:cNvSpPr>
          <p:nvPr/>
        </p:nvSpPr>
        <p:spPr bwMode="auto">
          <a:xfrm>
            <a:off x="4953000" y="4648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Text Box 38"/>
          <p:cNvSpPr txBox="1">
            <a:spLocks noChangeArrowheads="1"/>
          </p:cNvSpPr>
          <p:nvPr/>
        </p:nvSpPr>
        <p:spPr bwMode="auto">
          <a:xfrm>
            <a:off x="5181600" y="4343400"/>
            <a:ext cx="6556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Offset</a:t>
            </a:r>
          </a:p>
        </p:txBody>
      </p:sp>
      <p:sp>
        <p:nvSpPr>
          <p:cNvPr id="32786" name="Line 39"/>
          <p:cNvSpPr>
            <a:spLocks noChangeShapeType="1"/>
          </p:cNvSpPr>
          <p:nvPr/>
        </p:nvSpPr>
        <p:spPr bwMode="auto">
          <a:xfrm>
            <a:off x="4953000" y="2590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Rectangle 40"/>
          <p:cNvSpPr>
            <a:spLocks noChangeArrowheads="1"/>
          </p:cNvSpPr>
          <p:nvPr/>
        </p:nvSpPr>
        <p:spPr bwMode="auto">
          <a:xfrm>
            <a:off x="5257800" y="5562600"/>
            <a:ext cx="2895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Tag</a:t>
            </a:r>
          </a:p>
        </p:txBody>
      </p:sp>
      <p:sp>
        <p:nvSpPr>
          <p:cNvPr id="32788" name="Rectangle 42"/>
          <p:cNvSpPr>
            <a:spLocks noChangeArrowheads="1"/>
          </p:cNvSpPr>
          <p:nvPr/>
        </p:nvSpPr>
        <p:spPr bwMode="auto">
          <a:xfrm>
            <a:off x="5791200" y="1219200"/>
            <a:ext cx="914400" cy="30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43"/>
          <p:cNvSpPr>
            <a:spLocks noChangeShapeType="1"/>
          </p:cNvSpPr>
          <p:nvPr/>
        </p:nvSpPr>
        <p:spPr bwMode="auto">
          <a:xfrm>
            <a:off x="5410200" y="2286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47"/>
          <p:cNvSpPr>
            <a:spLocks noChangeShapeType="1"/>
          </p:cNvSpPr>
          <p:nvPr/>
        </p:nvSpPr>
        <p:spPr bwMode="auto">
          <a:xfrm>
            <a:off x="6705600" y="228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Text Box 48"/>
          <p:cNvSpPr txBox="1">
            <a:spLocks noChangeArrowheads="1"/>
          </p:cNvSpPr>
          <p:nvPr/>
        </p:nvSpPr>
        <p:spPr bwMode="auto">
          <a:xfrm>
            <a:off x="6705600" y="1905000"/>
            <a:ext cx="434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Hit</a:t>
            </a:r>
          </a:p>
        </p:txBody>
      </p:sp>
      <p:sp>
        <p:nvSpPr>
          <p:cNvPr id="32792" name="Line 49"/>
          <p:cNvSpPr>
            <a:spLocks noChangeShapeType="1"/>
          </p:cNvSpPr>
          <p:nvPr/>
        </p:nvSpPr>
        <p:spPr bwMode="auto">
          <a:xfrm>
            <a:off x="5486400" y="14478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Line 50"/>
          <p:cNvSpPr>
            <a:spLocks noChangeShapeType="1"/>
          </p:cNvSpPr>
          <p:nvPr/>
        </p:nvSpPr>
        <p:spPr bwMode="auto">
          <a:xfrm>
            <a:off x="5486400" y="1447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51"/>
          <p:cNvSpPr>
            <a:spLocks noChangeShapeType="1"/>
          </p:cNvSpPr>
          <p:nvPr/>
        </p:nvSpPr>
        <p:spPr bwMode="auto">
          <a:xfrm>
            <a:off x="5486400" y="1676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Line 52"/>
          <p:cNvSpPr>
            <a:spLocks noChangeShapeType="1"/>
          </p:cNvSpPr>
          <p:nvPr/>
        </p:nvSpPr>
        <p:spPr bwMode="auto">
          <a:xfrm>
            <a:off x="5486400" y="1905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53"/>
          <p:cNvSpPr>
            <a:spLocks noChangeShapeType="1"/>
          </p:cNvSpPr>
          <p:nvPr/>
        </p:nvSpPr>
        <p:spPr bwMode="auto">
          <a:xfrm>
            <a:off x="54864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54"/>
          <p:cNvSpPr>
            <a:spLocks noChangeShapeType="1"/>
          </p:cNvSpPr>
          <p:nvPr/>
        </p:nvSpPr>
        <p:spPr bwMode="auto">
          <a:xfrm>
            <a:off x="5486400" y="2819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55"/>
          <p:cNvSpPr>
            <a:spLocks noChangeShapeType="1"/>
          </p:cNvSpPr>
          <p:nvPr/>
        </p:nvSpPr>
        <p:spPr bwMode="auto">
          <a:xfrm>
            <a:off x="5486400" y="3048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56"/>
          <p:cNvSpPr>
            <a:spLocks noChangeShapeType="1"/>
          </p:cNvSpPr>
          <p:nvPr/>
        </p:nvSpPr>
        <p:spPr bwMode="auto">
          <a:xfrm>
            <a:off x="5486400" y="3276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57"/>
          <p:cNvSpPr>
            <a:spLocks noChangeShapeType="1"/>
          </p:cNvSpPr>
          <p:nvPr/>
        </p:nvSpPr>
        <p:spPr bwMode="auto">
          <a:xfrm>
            <a:off x="5486400" y="3505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58"/>
          <p:cNvSpPr>
            <a:spLocks noChangeShapeType="1"/>
          </p:cNvSpPr>
          <p:nvPr/>
        </p:nvSpPr>
        <p:spPr bwMode="auto">
          <a:xfrm>
            <a:off x="5486400" y="3733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59"/>
          <p:cNvSpPr>
            <a:spLocks noChangeShapeType="1"/>
          </p:cNvSpPr>
          <p:nvPr/>
        </p:nvSpPr>
        <p:spPr bwMode="auto">
          <a:xfrm>
            <a:off x="5486400" y="3962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60"/>
          <p:cNvSpPr>
            <a:spLocks noChangeShapeType="1"/>
          </p:cNvSpPr>
          <p:nvPr/>
        </p:nvSpPr>
        <p:spPr bwMode="auto">
          <a:xfrm>
            <a:off x="5486400" y="4191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Rectangle 62"/>
          <p:cNvSpPr>
            <a:spLocks noChangeArrowheads="1"/>
          </p:cNvSpPr>
          <p:nvPr/>
        </p:nvSpPr>
        <p:spPr bwMode="auto">
          <a:xfrm>
            <a:off x="5791200" y="2133600"/>
            <a:ext cx="9144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Tag Check</a:t>
            </a:r>
          </a:p>
        </p:txBody>
      </p:sp>
      <p:sp>
        <p:nvSpPr>
          <p:cNvPr id="32805" name="Rectangle 64"/>
          <p:cNvSpPr>
            <a:spLocks noChangeArrowheads="1"/>
          </p:cNvSpPr>
          <p:nvPr/>
        </p:nvSpPr>
        <p:spPr bwMode="auto">
          <a:xfrm>
            <a:off x="6629400" y="762000"/>
            <a:ext cx="1752600" cy="9144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65"/>
          <p:cNvSpPr>
            <a:spLocks noChangeShapeType="1"/>
          </p:cNvSpPr>
          <p:nvPr/>
        </p:nvSpPr>
        <p:spPr bwMode="auto">
          <a:xfrm>
            <a:off x="6629400" y="1447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Oval 66"/>
          <p:cNvSpPr>
            <a:spLocks noChangeArrowheads="1"/>
          </p:cNvSpPr>
          <p:nvPr/>
        </p:nvSpPr>
        <p:spPr bwMode="auto">
          <a:xfrm>
            <a:off x="6934200" y="12954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?=</a:t>
            </a:r>
          </a:p>
        </p:txBody>
      </p:sp>
      <p:sp>
        <p:nvSpPr>
          <p:cNvPr id="32808" name="Line 67"/>
          <p:cNvSpPr>
            <a:spLocks noChangeShapeType="1"/>
          </p:cNvSpPr>
          <p:nvPr/>
        </p:nvSpPr>
        <p:spPr bwMode="auto">
          <a:xfrm>
            <a:off x="7315200" y="1447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Rectangle 69"/>
          <p:cNvSpPr>
            <a:spLocks noChangeArrowheads="1"/>
          </p:cNvSpPr>
          <p:nvPr/>
        </p:nvSpPr>
        <p:spPr bwMode="auto">
          <a:xfrm>
            <a:off x="6705600" y="838200"/>
            <a:ext cx="16002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Tag</a:t>
            </a:r>
          </a:p>
        </p:txBody>
      </p:sp>
      <p:sp>
        <p:nvSpPr>
          <p:cNvPr id="32810" name="Line 70"/>
          <p:cNvSpPr>
            <a:spLocks noChangeShapeType="1"/>
          </p:cNvSpPr>
          <p:nvPr/>
        </p:nvSpPr>
        <p:spPr bwMode="auto">
          <a:xfrm>
            <a:off x="7086600" y="106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Line 72"/>
          <p:cNvSpPr>
            <a:spLocks noChangeShapeType="1"/>
          </p:cNvSpPr>
          <p:nvPr/>
        </p:nvSpPr>
        <p:spPr bwMode="auto">
          <a:xfrm flipV="1">
            <a:off x="5791200" y="762000"/>
            <a:ext cx="8382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12" name="Line 73"/>
          <p:cNvSpPr>
            <a:spLocks noChangeShapeType="1"/>
          </p:cNvSpPr>
          <p:nvPr/>
        </p:nvSpPr>
        <p:spPr bwMode="auto">
          <a:xfrm flipV="1">
            <a:off x="6705600" y="1676400"/>
            <a:ext cx="1676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47</a:t>
            </a:fld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92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Placement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038600" cy="4267200"/>
          </a:xfrm>
        </p:spPr>
        <p:txBody>
          <a:bodyPr/>
          <a:lstStyle/>
          <a:p>
            <a:pPr eaLnBrk="1" hangingPunct="1"/>
            <a:r>
              <a:rPr lang="en-US" sz="2800" i="1" smtClean="0"/>
              <a:t>Set-associative</a:t>
            </a:r>
          </a:p>
          <a:p>
            <a:pPr lvl="1" eaLnBrk="1" hangingPunct="1"/>
            <a:r>
              <a:rPr lang="en-US" sz="2400" smtClean="0"/>
              <a:t>Block can be in </a:t>
            </a:r>
            <a:r>
              <a:rPr lang="en-US" sz="2400" i="1" smtClean="0"/>
              <a:t>a</a:t>
            </a:r>
            <a:r>
              <a:rPr lang="en-US" sz="2400" smtClean="0"/>
              <a:t> locations</a:t>
            </a:r>
          </a:p>
          <a:p>
            <a:pPr lvl="1" eaLnBrk="1" hangingPunct="1"/>
            <a:r>
              <a:rPr lang="en-US" sz="2400" smtClean="0"/>
              <a:t>Hash collisions: </a:t>
            </a:r>
          </a:p>
          <a:p>
            <a:pPr lvl="2" eaLnBrk="1" hangingPunct="1"/>
            <a:r>
              <a:rPr lang="en-US" sz="2000" i="1" smtClean="0"/>
              <a:t>a</a:t>
            </a:r>
            <a:r>
              <a:rPr lang="en-US" sz="2000" smtClean="0"/>
              <a:t> still OK</a:t>
            </a:r>
          </a:p>
          <a:p>
            <a:pPr eaLnBrk="1" hangingPunct="1"/>
            <a:r>
              <a:rPr lang="en-US" sz="2800" i="1" smtClean="0"/>
              <a:t>Identification</a:t>
            </a:r>
          </a:p>
          <a:p>
            <a:pPr lvl="1" eaLnBrk="1" hangingPunct="1"/>
            <a:r>
              <a:rPr lang="en-US" sz="2400" smtClean="0"/>
              <a:t>Still perform </a:t>
            </a:r>
            <a:r>
              <a:rPr lang="en-US" sz="2400" i="1" smtClean="0"/>
              <a:t>tag check</a:t>
            </a:r>
          </a:p>
          <a:p>
            <a:pPr lvl="1" eaLnBrk="1" hangingPunct="1"/>
            <a:r>
              <a:rPr lang="en-US" sz="2400" smtClean="0"/>
              <a:t>However, only </a:t>
            </a:r>
            <a:r>
              <a:rPr lang="en-US" sz="2400" i="1" smtClean="0"/>
              <a:t>a</a:t>
            </a:r>
            <a:r>
              <a:rPr lang="en-US" sz="2400" smtClean="0"/>
              <a:t> in parallel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315200" y="1219200"/>
            <a:ext cx="1524000" cy="30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/>
          <a:lstStyle/>
          <a:p>
            <a:pPr algn="ctr"/>
            <a:r>
              <a:rPr lang="en-US" sz="1600">
                <a:latin typeface="Tahoma" pitchFamily="34" charset="0"/>
              </a:rPr>
              <a:t>SRAM Cache</a:t>
            </a: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3733800" y="2057400"/>
            <a:ext cx="914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Hash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191000" y="1371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733800" y="1066800"/>
            <a:ext cx="8921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Address</a:t>
            </a: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7467600" y="2438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7620000" y="5867400"/>
            <a:ext cx="992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Data Out</a:t>
            </a:r>
          </a:p>
        </p:txBody>
      </p:sp>
      <p:sp>
        <p:nvSpPr>
          <p:cNvPr id="33802" name="AutoShape 14"/>
          <p:cNvSpPr>
            <a:spLocks noChangeArrowheads="1"/>
          </p:cNvSpPr>
          <p:nvPr/>
        </p:nvSpPr>
        <p:spPr bwMode="auto">
          <a:xfrm>
            <a:off x="7620000" y="5334000"/>
            <a:ext cx="990600" cy="304800"/>
          </a:xfrm>
          <a:custGeom>
            <a:avLst/>
            <a:gdLst>
              <a:gd name="T0" fmla="*/ 1823035742 w 21600"/>
              <a:gd name="T1" fmla="*/ 30346399 h 21600"/>
              <a:gd name="T2" fmla="*/ 1041734762 w 21600"/>
              <a:gd name="T3" fmla="*/ 60692798 h 21600"/>
              <a:gd name="T4" fmla="*/ 260433691 w 21600"/>
              <a:gd name="T5" fmla="*/ 30346399 h 21600"/>
              <a:gd name="T6" fmla="*/ 104173476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80772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4191000" y="5562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4267200" y="5257800"/>
            <a:ext cx="65563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Offset</a:t>
            </a:r>
          </a:p>
        </p:txBody>
      </p:sp>
      <p:sp>
        <p:nvSpPr>
          <p:cNvPr id="33806" name="Line 18"/>
          <p:cNvSpPr>
            <a:spLocks noChangeShapeType="1"/>
          </p:cNvSpPr>
          <p:nvPr/>
        </p:nvSpPr>
        <p:spPr bwMode="auto">
          <a:xfrm>
            <a:off x="4191000" y="25908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Rectangle 20"/>
          <p:cNvSpPr>
            <a:spLocks noChangeArrowheads="1"/>
          </p:cNvSpPr>
          <p:nvPr/>
        </p:nvSpPr>
        <p:spPr bwMode="auto">
          <a:xfrm>
            <a:off x="5105400" y="1219200"/>
            <a:ext cx="1524000" cy="30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21"/>
          <p:cNvSpPr>
            <a:spLocks noChangeShapeType="1"/>
          </p:cNvSpPr>
          <p:nvPr/>
        </p:nvSpPr>
        <p:spPr bwMode="auto">
          <a:xfrm>
            <a:off x="4648200" y="228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22"/>
          <p:cNvSpPr>
            <a:spLocks noChangeShapeType="1"/>
          </p:cNvSpPr>
          <p:nvPr/>
        </p:nvSpPr>
        <p:spPr bwMode="auto">
          <a:xfrm>
            <a:off x="5105400" y="2286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Text Box 23"/>
          <p:cNvSpPr txBox="1">
            <a:spLocks noChangeArrowheads="1"/>
          </p:cNvSpPr>
          <p:nvPr/>
        </p:nvSpPr>
        <p:spPr bwMode="auto">
          <a:xfrm>
            <a:off x="6629400" y="1905000"/>
            <a:ext cx="692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Index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733800" y="5715000"/>
            <a:ext cx="3505200" cy="914400"/>
            <a:chOff x="3312" y="3264"/>
            <a:chExt cx="2208" cy="576"/>
          </a:xfrm>
        </p:grpSpPr>
        <p:sp>
          <p:nvSpPr>
            <p:cNvPr id="33852" name="Rectangle 11"/>
            <p:cNvSpPr>
              <a:spLocks noChangeArrowheads="1"/>
            </p:cNvSpPr>
            <p:nvPr/>
          </p:nvSpPr>
          <p:spPr bwMode="auto">
            <a:xfrm>
              <a:off x="3312" y="3504"/>
              <a:ext cx="220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Rectangle 12"/>
            <p:cNvSpPr>
              <a:spLocks noChangeArrowheads="1"/>
            </p:cNvSpPr>
            <p:nvPr/>
          </p:nvSpPr>
          <p:spPr bwMode="auto">
            <a:xfrm>
              <a:off x="5136" y="350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Offset</a:t>
              </a:r>
            </a:p>
          </p:txBody>
        </p:sp>
        <p:sp>
          <p:nvSpPr>
            <p:cNvPr id="33854" name="Text Box 13"/>
            <p:cNvSpPr txBox="1">
              <a:spLocks noChangeArrowheads="1"/>
            </p:cNvSpPr>
            <p:nvPr/>
          </p:nvSpPr>
          <p:spPr bwMode="auto">
            <a:xfrm>
              <a:off x="3312" y="3264"/>
              <a:ext cx="93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</a:rPr>
                <a:t>32-bit Address</a:t>
              </a:r>
            </a:p>
          </p:txBody>
        </p:sp>
        <p:sp>
          <p:nvSpPr>
            <p:cNvPr id="33855" name="Rectangle 19"/>
            <p:cNvSpPr>
              <a:spLocks noChangeArrowheads="1"/>
            </p:cNvSpPr>
            <p:nvPr/>
          </p:nvSpPr>
          <p:spPr bwMode="auto">
            <a:xfrm>
              <a:off x="3312" y="3504"/>
              <a:ext cx="1392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Tag</a:t>
              </a:r>
            </a:p>
          </p:txBody>
        </p:sp>
        <p:sp>
          <p:nvSpPr>
            <p:cNvPr id="33856" name="Rectangle 45"/>
            <p:cNvSpPr>
              <a:spLocks noChangeArrowheads="1"/>
            </p:cNvSpPr>
            <p:nvPr/>
          </p:nvSpPr>
          <p:spPr bwMode="auto">
            <a:xfrm>
              <a:off x="4704" y="3504"/>
              <a:ext cx="432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Index</a:t>
              </a:r>
            </a:p>
          </p:txBody>
        </p:sp>
      </p:grpSp>
      <p:sp>
        <p:nvSpPr>
          <p:cNvPr id="33812" name="Line 48"/>
          <p:cNvSpPr>
            <a:spLocks noChangeShapeType="1"/>
          </p:cNvSpPr>
          <p:nvPr/>
        </p:nvSpPr>
        <p:spPr bwMode="auto">
          <a:xfrm>
            <a:off x="58674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49"/>
          <p:cNvSpPr>
            <a:spLocks noChangeShapeType="1"/>
          </p:cNvSpPr>
          <p:nvPr/>
        </p:nvSpPr>
        <p:spPr bwMode="auto">
          <a:xfrm>
            <a:off x="62484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Line 50"/>
          <p:cNvSpPr>
            <a:spLocks noChangeShapeType="1"/>
          </p:cNvSpPr>
          <p:nvPr/>
        </p:nvSpPr>
        <p:spPr bwMode="auto">
          <a:xfrm>
            <a:off x="54864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5105400" y="2133600"/>
            <a:ext cx="15240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a Tags</a:t>
            </a:r>
          </a:p>
        </p:txBody>
      </p:sp>
      <p:sp>
        <p:nvSpPr>
          <p:cNvPr id="33816" name="Line 51"/>
          <p:cNvSpPr>
            <a:spLocks noChangeShapeType="1"/>
          </p:cNvSpPr>
          <p:nvPr/>
        </p:nvSpPr>
        <p:spPr bwMode="auto">
          <a:xfrm>
            <a:off x="7467600" y="51054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52"/>
          <p:cNvSpPr>
            <a:spLocks noChangeShapeType="1"/>
          </p:cNvSpPr>
          <p:nvPr/>
        </p:nvSpPr>
        <p:spPr bwMode="auto">
          <a:xfrm>
            <a:off x="8077200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AutoShape 53"/>
          <p:cNvSpPr>
            <a:spLocks noChangeArrowheads="1"/>
          </p:cNvSpPr>
          <p:nvPr/>
        </p:nvSpPr>
        <p:spPr bwMode="auto">
          <a:xfrm flipV="1">
            <a:off x="7391400" y="4419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54"/>
          <p:cNvSpPr>
            <a:spLocks noChangeShapeType="1"/>
          </p:cNvSpPr>
          <p:nvPr/>
        </p:nvSpPr>
        <p:spPr bwMode="auto">
          <a:xfrm>
            <a:off x="7848600" y="2438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55"/>
          <p:cNvSpPr>
            <a:spLocks noChangeShapeType="1"/>
          </p:cNvSpPr>
          <p:nvPr/>
        </p:nvSpPr>
        <p:spPr bwMode="auto">
          <a:xfrm>
            <a:off x="8229600" y="24384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56"/>
          <p:cNvSpPr>
            <a:spLocks noChangeShapeType="1"/>
          </p:cNvSpPr>
          <p:nvPr/>
        </p:nvSpPr>
        <p:spPr bwMode="auto">
          <a:xfrm>
            <a:off x="8610600" y="2438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57"/>
          <p:cNvSpPr>
            <a:spLocks noChangeShapeType="1"/>
          </p:cNvSpPr>
          <p:nvPr/>
        </p:nvSpPr>
        <p:spPr bwMode="auto">
          <a:xfrm flipV="1">
            <a:off x="76962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58"/>
          <p:cNvSpPr>
            <a:spLocks noChangeShapeType="1"/>
          </p:cNvSpPr>
          <p:nvPr/>
        </p:nvSpPr>
        <p:spPr bwMode="auto">
          <a:xfrm flipV="1">
            <a:off x="80772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59"/>
          <p:cNvSpPr>
            <a:spLocks noChangeShapeType="1"/>
          </p:cNvSpPr>
          <p:nvPr/>
        </p:nvSpPr>
        <p:spPr bwMode="auto">
          <a:xfrm flipV="1">
            <a:off x="8458200" y="12192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Rectangle 5"/>
          <p:cNvSpPr>
            <a:spLocks noChangeArrowheads="1"/>
          </p:cNvSpPr>
          <p:nvPr/>
        </p:nvSpPr>
        <p:spPr bwMode="auto">
          <a:xfrm>
            <a:off x="7315200" y="2133600"/>
            <a:ext cx="15240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a Data Blocks</a:t>
            </a:r>
          </a:p>
        </p:txBody>
      </p:sp>
      <p:sp>
        <p:nvSpPr>
          <p:cNvPr id="33826" name="Text Box 61"/>
          <p:cNvSpPr txBox="1">
            <a:spLocks noChangeArrowheads="1"/>
          </p:cNvSpPr>
          <p:nvPr/>
        </p:nvSpPr>
        <p:spPr bwMode="auto">
          <a:xfrm>
            <a:off x="4495800" y="1981200"/>
            <a:ext cx="692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Index</a:t>
            </a:r>
          </a:p>
        </p:txBody>
      </p:sp>
      <p:sp>
        <p:nvSpPr>
          <p:cNvPr id="33827" name="AutoShape 62"/>
          <p:cNvSpPr>
            <a:spLocks noChangeArrowheads="1"/>
          </p:cNvSpPr>
          <p:nvPr/>
        </p:nvSpPr>
        <p:spPr bwMode="auto">
          <a:xfrm flipV="1">
            <a:off x="7772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AutoShape 63"/>
          <p:cNvSpPr>
            <a:spLocks noChangeArrowheads="1"/>
          </p:cNvSpPr>
          <p:nvPr/>
        </p:nvSpPr>
        <p:spPr bwMode="auto">
          <a:xfrm flipV="1">
            <a:off x="8153400" y="4724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AutoShape 64"/>
          <p:cNvSpPr>
            <a:spLocks noChangeArrowheads="1"/>
          </p:cNvSpPr>
          <p:nvPr/>
        </p:nvSpPr>
        <p:spPr bwMode="auto">
          <a:xfrm flipV="1">
            <a:off x="8534400" y="4876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65"/>
          <p:cNvSpPr>
            <a:spLocks noChangeShapeType="1"/>
          </p:cNvSpPr>
          <p:nvPr/>
        </p:nvSpPr>
        <p:spPr bwMode="auto">
          <a:xfrm>
            <a:off x="8610600" y="5029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66"/>
          <p:cNvSpPr>
            <a:spLocks noChangeShapeType="1"/>
          </p:cNvSpPr>
          <p:nvPr/>
        </p:nvSpPr>
        <p:spPr bwMode="auto">
          <a:xfrm>
            <a:off x="8229600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67"/>
          <p:cNvSpPr>
            <a:spLocks noChangeShapeType="1"/>
          </p:cNvSpPr>
          <p:nvPr/>
        </p:nvSpPr>
        <p:spPr bwMode="auto">
          <a:xfrm>
            <a:off x="7848600" y="4724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68"/>
          <p:cNvSpPr>
            <a:spLocks noChangeShapeType="1"/>
          </p:cNvSpPr>
          <p:nvPr/>
        </p:nvSpPr>
        <p:spPr bwMode="auto">
          <a:xfrm>
            <a:off x="7467600" y="4572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Oval 69"/>
          <p:cNvSpPr>
            <a:spLocks noChangeArrowheads="1"/>
          </p:cNvSpPr>
          <p:nvPr/>
        </p:nvSpPr>
        <p:spPr bwMode="auto">
          <a:xfrm>
            <a:off x="5105400" y="4800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?=</a:t>
            </a:r>
          </a:p>
        </p:txBody>
      </p:sp>
      <p:sp>
        <p:nvSpPr>
          <p:cNvPr id="33835" name="Oval 70"/>
          <p:cNvSpPr>
            <a:spLocks noChangeArrowheads="1"/>
          </p:cNvSpPr>
          <p:nvPr/>
        </p:nvSpPr>
        <p:spPr bwMode="auto">
          <a:xfrm>
            <a:off x="5486400" y="4648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?=</a:t>
            </a:r>
          </a:p>
        </p:txBody>
      </p:sp>
      <p:sp>
        <p:nvSpPr>
          <p:cNvPr id="33836" name="Oval 71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?=</a:t>
            </a:r>
          </a:p>
        </p:txBody>
      </p:sp>
      <p:sp>
        <p:nvSpPr>
          <p:cNvPr id="33837" name="Oval 72"/>
          <p:cNvSpPr>
            <a:spLocks noChangeArrowheads="1"/>
          </p:cNvSpPr>
          <p:nvPr/>
        </p:nvSpPr>
        <p:spPr bwMode="auto">
          <a:xfrm>
            <a:off x="6248400" y="4343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?=</a:t>
            </a:r>
          </a:p>
        </p:txBody>
      </p:sp>
      <p:sp>
        <p:nvSpPr>
          <p:cNvPr id="33838" name="Line 73"/>
          <p:cNvSpPr>
            <a:spLocks noChangeShapeType="1"/>
          </p:cNvSpPr>
          <p:nvPr/>
        </p:nvSpPr>
        <p:spPr bwMode="auto">
          <a:xfrm>
            <a:off x="6400800" y="24384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74"/>
          <p:cNvSpPr>
            <a:spLocks noChangeShapeType="1"/>
          </p:cNvSpPr>
          <p:nvPr/>
        </p:nvSpPr>
        <p:spPr bwMode="auto">
          <a:xfrm>
            <a:off x="5638800" y="2438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75"/>
          <p:cNvSpPr>
            <a:spLocks noChangeShapeType="1"/>
          </p:cNvSpPr>
          <p:nvPr/>
        </p:nvSpPr>
        <p:spPr bwMode="auto">
          <a:xfrm>
            <a:off x="6553200" y="4495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76"/>
          <p:cNvSpPr>
            <a:spLocks noChangeShapeType="1"/>
          </p:cNvSpPr>
          <p:nvPr/>
        </p:nvSpPr>
        <p:spPr bwMode="auto">
          <a:xfrm>
            <a:off x="6172200" y="4648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77"/>
          <p:cNvSpPr>
            <a:spLocks noChangeShapeType="1"/>
          </p:cNvSpPr>
          <p:nvPr/>
        </p:nvSpPr>
        <p:spPr bwMode="auto">
          <a:xfrm>
            <a:off x="5791200" y="48006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78"/>
          <p:cNvSpPr>
            <a:spLocks noChangeShapeType="1"/>
          </p:cNvSpPr>
          <p:nvPr/>
        </p:nvSpPr>
        <p:spPr bwMode="auto">
          <a:xfrm>
            <a:off x="5410200" y="4953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79"/>
          <p:cNvSpPr>
            <a:spLocks noChangeShapeType="1"/>
          </p:cNvSpPr>
          <p:nvPr/>
        </p:nvSpPr>
        <p:spPr bwMode="auto">
          <a:xfrm>
            <a:off x="5257800" y="24384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80"/>
          <p:cNvSpPr>
            <a:spLocks noChangeShapeType="1"/>
          </p:cNvSpPr>
          <p:nvPr/>
        </p:nvSpPr>
        <p:spPr bwMode="auto">
          <a:xfrm>
            <a:off x="6019800" y="24384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81"/>
          <p:cNvSpPr>
            <a:spLocks noChangeShapeType="1"/>
          </p:cNvSpPr>
          <p:nvPr/>
        </p:nvSpPr>
        <p:spPr bwMode="auto">
          <a:xfrm>
            <a:off x="4191000" y="4953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82"/>
          <p:cNvSpPr>
            <a:spLocks noChangeShapeType="1"/>
          </p:cNvSpPr>
          <p:nvPr/>
        </p:nvSpPr>
        <p:spPr bwMode="auto">
          <a:xfrm>
            <a:off x="4876800" y="4800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83"/>
          <p:cNvSpPr>
            <a:spLocks noChangeShapeType="1"/>
          </p:cNvSpPr>
          <p:nvPr/>
        </p:nvSpPr>
        <p:spPr bwMode="auto">
          <a:xfrm>
            <a:off x="4876800" y="464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84"/>
          <p:cNvSpPr>
            <a:spLocks noChangeShapeType="1"/>
          </p:cNvSpPr>
          <p:nvPr/>
        </p:nvSpPr>
        <p:spPr bwMode="auto">
          <a:xfrm>
            <a:off x="4876800" y="4495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85"/>
          <p:cNvSpPr>
            <a:spLocks noChangeShapeType="1"/>
          </p:cNvSpPr>
          <p:nvPr/>
        </p:nvSpPr>
        <p:spPr bwMode="auto">
          <a:xfrm>
            <a:off x="4876800" y="4495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Text Box 86"/>
          <p:cNvSpPr txBox="1">
            <a:spLocks noChangeArrowheads="1"/>
          </p:cNvSpPr>
          <p:nvPr/>
        </p:nvSpPr>
        <p:spPr bwMode="auto">
          <a:xfrm>
            <a:off x="4191000" y="4648200"/>
            <a:ext cx="4794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Tag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48</a:t>
            </a:fld>
            <a:endParaRPr lang="en-US" dirty="0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99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Placement and Identification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343400"/>
            <a:ext cx="7772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Consider: &lt;BS=block size, S=sets, B=blocks&gt;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&lt;64,64,64&gt;: o=6, i=6, t=20: direct-mapped (S=B)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&lt;64,16,64&gt;: o=6, i=4, t=22: 4-way S-A (S = B / 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&lt;64,1,64&gt;: o=6, i=0, t=26: fully associative (S=1)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Total size = BS x B = BS x S x (B/S)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1524000"/>
            <a:ext cx="3505200" cy="914400"/>
            <a:chOff x="3312" y="3264"/>
            <a:chExt cx="2208" cy="576"/>
          </a:xfrm>
        </p:grpSpPr>
        <p:sp>
          <p:nvSpPr>
            <p:cNvPr id="34843" name="Rectangle 5"/>
            <p:cNvSpPr>
              <a:spLocks noChangeArrowheads="1"/>
            </p:cNvSpPr>
            <p:nvPr/>
          </p:nvSpPr>
          <p:spPr bwMode="auto">
            <a:xfrm>
              <a:off x="3312" y="3504"/>
              <a:ext cx="220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6"/>
            <p:cNvSpPr>
              <a:spLocks noChangeArrowheads="1"/>
            </p:cNvSpPr>
            <p:nvPr/>
          </p:nvSpPr>
          <p:spPr bwMode="auto">
            <a:xfrm>
              <a:off x="5136" y="350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Offset</a:t>
              </a:r>
            </a:p>
          </p:txBody>
        </p:sp>
        <p:sp>
          <p:nvSpPr>
            <p:cNvPr id="34845" name="Text Box 7"/>
            <p:cNvSpPr txBox="1">
              <a:spLocks noChangeArrowheads="1"/>
            </p:cNvSpPr>
            <p:nvPr/>
          </p:nvSpPr>
          <p:spPr bwMode="auto">
            <a:xfrm>
              <a:off x="3312" y="3264"/>
              <a:ext cx="93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ahoma" pitchFamily="34" charset="0"/>
                </a:rPr>
                <a:t>32-bit Address</a:t>
              </a:r>
            </a:p>
          </p:txBody>
        </p:sp>
        <p:sp>
          <p:nvSpPr>
            <p:cNvPr id="34846" name="Rectangle 8"/>
            <p:cNvSpPr>
              <a:spLocks noChangeArrowheads="1"/>
            </p:cNvSpPr>
            <p:nvPr/>
          </p:nvSpPr>
          <p:spPr bwMode="auto">
            <a:xfrm>
              <a:off x="3312" y="3504"/>
              <a:ext cx="1392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Tag</a:t>
              </a:r>
            </a:p>
          </p:txBody>
        </p:sp>
        <p:sp>
          <p:nvSpPr>
            <p:cNvPr id="34847" name="Rectangle 9"/>
            <p:cNvSpPr>
              <a:spLocks noChangeArrowheads="1"/>
            </p:cNvSpPr>
            <p:nvPr/>
          </p:nvSpPr>
          <p:spPr bwMode="auto">
            <a:xfrm>
              <a:off x="4704" y="3504"/>
              <a:ext cx="432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</a:rPr>
                <a:t>Index</a:t>
              </a:r>
            </a:p>
          </p:txBody>
        </p:sp>
      </p:grpSp>
      <p:graphicFrame>
        <p:nvGraphicFramePr>
          <p:cNvPr id="366674" name="Group 82"/>
          <p:cNvGraphicFramePr>
            <a:graphicFrameLocks noGrp="1"/>
          </p:cNvGraphicFramePr>
          <p:nvPr/>
        </p:nvGraphicFramePr>
        <p:xfrm>
          <a:off x="1295400" y="2590800"/>
          <a:ext cx="6800850" cy="1510030"/>
        </p:xfrm>
        <a:graphic>
          <a:graphicData uri="http://schemas.openxmlformats.org/drawingml/2006/table">
            <a:tbl>
              <a:tblPr/>
              <a:tblGrid>
                <a:gridCol w="1279525"/>
                <a:gridCol w="2641600"/>
                <a:gridCol w="28797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Offset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o=log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(block size)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 word within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i=log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(number of sets)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 set of blocks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t=32 - o -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 block within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CPUs: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1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ARM ISA compatibility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71600" y="1081087"/>
            <a:ext cx="6513513" cy="3414713"/>
            <a:chOff x="838200" y="1549400"/>
            <a:chExt cx="7123113" cy="4364038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440547" y="1841499"/>
              <a:ext cx="55641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Helvetica" pitchFamily="34" charset="0"/>
                </a:rPr>
                <a:t>Processor Performance  =   ---------------</a:t>
              </a:r>
              <a:endParaRPr lang="en-US" altLang="en-US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338083" y="1549400"/>
              <a:ext cx="711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Helvetica" pitchFamily="34" charset="0"/>
                </a:rPr>
                <a:t>Time</a:t>
              </a:r>
              <a:endParaRPr lang="en-US" alt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004757" y="2133600"/>
              <a:ext cx="13382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Helvetica" pitchFamily="34" charset="0"/>
                </a:rPr>
                <a:t> Program</a:t>
              </a:r>
              <a:endParaRPr lang="en-US" alt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06500" y="5067300"/>
              <a:ext cx="675481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Helvetica" pitchFamily="34" charset="0"/>
                </a:rPr>
                <a:t>Architecture --&gt; Implementation --&gt; Realization</a:t>
              </a:r>
              <a:endParaRPr lang="en-US" alt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30300" y="5638800"/>
              <a:ext cx="6756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latin typeface="Helvetica" pitchFamily="34" charset="0"/>
                </a:rPr>
                <a:t> Compiler Designer      Processor Designer         Chip Designer</a:t>
              </a:r>
              <a:endParaRPr lang="en-US" altLang="en-US" dirty="0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838200" y="2895600"/>
              <a:ext cx="7091363" cy="1355725"/>
              <a:chOff x="528" y="1824"/>
              <a:chExt cx="4467" cy="854"/>
            </a:xfrm>
          </p:grpSpPr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912" y="1832"/>
                <a:ext cx="1040" cy="568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416" y="1824"/>
                <a:ext cx="1240" cy="57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784" y="1832"/>
                <a:ext cx="1336" cy="561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896" y="1840"/>
                <a:ext cx="109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Instructions</a:t>
                </a:r>
                <a:endParaRPr lang="en-US" altLang="en-US"/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2544" y="1840"/>
                <a:ext cx="77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   Cycles</a:t>
                </a:r>
                <a:endParaRPr lang="en-US" altLang="en-US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976" y="2120"/>
                <a:ext cx="84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 Program</a:t>
                </a:r>
                <a:endParaRPr lang="en-US" altLang="en-US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99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Helvetica" pitchFamily="34" charset="0"/>
                  </a:rPr>
                  <a:t>Instruction</a:t>
                </a:r>
                <a:endParaRPr lang="en-US" altLang="en-US" dirty="0"/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4168" y="1842"/>
                <a:ext cx="44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Helvetica" pitchFamily="34" charset="0"/>
                  </a:rPr>
                  <a:t>Time</a:t>
                </a:r>
                <a:endParaRPr lang="en-US" altLang="en-US" dirty="0"/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4168" y="2117"/>
                <a:ext cx="51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Helvetica" pitchFamily="34" charset="0"/>
                  </a:rPr>
                  <a:t>Cycle</a:t>
                </a:r>
                <a:endParaRPr lang="en-US" altLang="en-US" dirty="0"/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04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 (code size)</a:t>
                </a:r>
                <a:endParaRPr lang="en-US" altLang="en-US"/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528" y="191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=</a:t>
                </a: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2160" y="196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X</a:t>
                </a:r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648" y="196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X</a:t>
                </a: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50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 (CPI)</a:t>
                </a:r>
                <a:endParaRPr lang="en-US" altLang="en-US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1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Helvetica" pitchFamily="34" charset="0"/>
                  </a:rPr>
                  <a:t> (cycle time)</a:t>
                </a:r>
                <a:endParaRPr lang="en-US" altLang="en-US"/>
              </a:p>
            </p:txBody>
          </p:sp>
        </p:grpSp>
      </p:grpSp>
      <p:sp>
        <p:nvSpPr>
          <p:cNvPr id="31" name="Line Callout 3 (Border and Accent Bar) 30"/>
          <p:cNvSpPr/>
          <p:nvPr/>
        </p:nvSpPr>
        <p:spPr>
          <a:xfrm>
            <a:off x="76200" y="1114472"/>
            <a:ext cx="1307013" cy="1085652"/>
          </a:xfrm>
          <a:prstGeom prst="accentBorderCallout3">
            <a:avLst>
              <a:gd name="adj1" fmla="val 23778"/>
              <a:gd name="adj2" fmla="val 108687"/>
              <a:gd name="adj3" fmla="val 25036"/>
              <a:gd name="adj4" fmla="val 118083"/>
              <a:gd name="adj5" fmla="val 67315"/>
              <a:gd name="adj6" fmla="val 116901"/>
              <a:gd name="adj7" fmla="val 89078"/>
              <a:gd name="adj8" fmla="val 126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NVIDIA Project Denver?</a:t>
            </a:r>
            <a:endParaRPr lang="en-US" dirty="0"/>
          </a:p>
        </p:txBody>
      </p:sp>
      <p:sp>
        <p:nvSpPr>
          <p:cNvPr id="32" name="&quot;No&quot; Symbol 31"/>
          <p:cNvSpPr/>
          <p:nvPr/>
        </p:nvSpPr>
        <p:spPr>
          <a:xfrm>
            <a:off x="1933579" y="1780022"/>
            <a:ext cx="1607078" cy="1543185"/>
          </a:xfrm>
          <a:prstGeom prst="noSmoking">
            <a:avLst/>
          </a:prstGeom>
          <a:solidFill>
            <a:srgbClr val="C0504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6254920" y="1792444"/>
            <a:ext cx="1607078" cy="1543185"/>
          </a:xfrm>
          <a:prstGeom prst="noSmoking">
            <a:avLst/>
          </a:prstGeom>
          <a:solidFill>
            <a:srgbClr val="C0504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504284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Frequency: maxed out due to power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7200" y="5562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ILP bag of tricks from desktop CPUs: empty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4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1" grpId="1" animBg="1"/>
      <p:bldP spid="32" grpId="0" animBg="1"/>
      <p:bldP spid="33" grpId="0" animBg="1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Replacement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has finite size</a:t>
            </a:r>
          </a:p>
          <a:p>
            <a:pPr lvl="1" eaLnBrk="1" hangingPunct="1"/>
            <a:r>
              <a:rPr lang="en-US" smtClean="0"/>
              <a:t>What do we do when it is full?</a:t>
            </a:r>
          </a:p>
          <a:p>
            <a:pPr eaLnBrk="1" hangingPunct="1"/>
            <a:r>
              <a:rPr lang="en-US" smtClean="0"/>
              <a:t>Analogy: desktop full?</a:t>
            </a:r>
          </a:p>
          <a:p>
            <a:pPr lvl="1" eaLnBrk="1" hangingPunct="1"/>
            <a:r>
              <a:rPr lang="en-US" smtClean="0"/>
              <a:t>Move books to bookshelf to make room</a:t>
            </a:r>
          </a:p>
          <a:p>
            <a:pPr eaLnBrk="1" hangingPunct="1"/>
            <a:r>
              <a:rPr lang="en-US" smtClean="0"/>
              <a:t>Same idea:</a:t>
            </a:r>
          </a:p>
          <a:p>
            <a:pPr lvl="1" eaLnBrk="1" hangingPunct="1"/>
            <a:r>
              <a:rPr lang="en-US" smtClean="0"/>
              <a:t>Move blocks to next level of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36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Replacement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How do we choose </a:t>
            </a:r>
            <a:r>
              <a:rPr lang="en-US" sz="2800" i="1" smtClean="0"/>
              <a:t>victim</a:t>
            </a:r>
            <a:r>
              <a:rPr lang="en-US" sz="280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Verbs:</a:t>
            </a:r>
            <a:r>
              <a:rPr lang="en-US" sz="2400" i="1" smtClean="0"/>
              <a:t> Victimize, evict, replace, cast out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Several policies are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FIFO (first-in-first-out)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3300"/>
                </a:solidFill>
              </a:rPr>
              <a:t>LRU (least recently used)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NMRU (not most recently used)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Pseudo-random (yes, really!)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Pick victim within </a:t>
            </a:r>
            <a:r>
              <a:rPr lang="en-US" sz="2800" i="1" smtClean="0"/>
              <a:t>set</a:t>
            </a:r>
            <a:r>
              <a:rPr lang="en-US" sz="2800" smtClean="0"/>
              <a:t> where a = </a:t>
            </a:r>
            <a:r>
              <a:rPr lang="en-US" sz="2800" i="1" smtClean="0"/>
              <a:t>associativity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a &lt;= 2, LRU is cheap and easy (1 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a &gt; 2, it gets harder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Pseudo-random works pretty well for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Write Policy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Memory hierarchy</a:t>
            </a:r>
          </a:p>
          <a:p>
            <a:pPr lvl="1" eaLnBrk="1" hangingPunct="1"/>
            <a:r>
              <a:rPr lang="en-US" dirty="0" smtClean="0"/>
              <a:t>2 or more copies of same block</a:t>
            </a:r>
          </a:p>
          <a:p>
            <a:pPr lvl="2" eaLnBrk="1" hangingPunct="1"/>
            <a:r>
              <a:rPr lang="en-US" dirty="0" smtClean="0"/>
              <a:t>Main memory and/or disk</a:t>
            </a:r>
          </a:p>
          <a:p>
            <a:pPr lvl="2" eaLnBrk="1" hangingPunct="1"/>
            <a:r>
              <a:rPr lang="en-US" dirty="0" smtClean="0"/>
              <a:t>Caches</a:t>
            </a:r>
          </a:p>
          <a:p>
            <a:pPr eaLnBrk="1" hangingPunct="1"/>
            <a:r>
              <a:rPr lang="en-US" dirty="0" smtClean="0"/>
              <a:t>What to do on a write?</a:t>
            </a:r>
          </a:p>
          <a:p>
            <a:pPr lvl="1" eaLnBrk="1" hangingPunct="1"/>
            <a:r>
              <a:rPr lang="en-US" dirty="0" smtClean="0"/>
              <a:t>Eventually, all copies must be changed</a:t>
            </a:r>
          </a:p>
          <a:p>
            <a:pPr lvl="1" eaLnBrk="1" hangingPunct="1"/>
            <a:r>
              <a:rPr lang="en-US" dirty="0" smtClean="0"/>
              <a:t>Write must </a:t>
            </a:r>
            <a:r>
              <a:rPr lang="en-US" i="1" dirty="0" smtClean="0"/>
              <a:t>propagate</a:t>
            </a:r>
            <a:r>
              <a:rPr lang="en-US" dirty="0" smtClean="0"/>
              <a:t> to all levels</a:t>
            </a:r>
          </a:p>
          <a:p>
            <a:pPr lvl="2" eaLnBrk="1" hangingPunct="1"/>
            <a:r>
              <a:rPr lang="en-US" dirty="0" smtClean="0"/>
              <a:t>And other processor’s caches (later)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13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Write Policy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Easiest policy: </a:t>
            </a:r>
            <a:r>
              <a:rPr lang="en-US" sz="2800" i="1" smtClean="0"/>
              <a:t>write-through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Every write propagates directly through hierarchy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Write in L1, L2, memory, disk (?!?)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Why is this a bad idea?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Very high bandwidth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Remember, large memories are slow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Popular in real systems only to the L2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Every write updates L1 and L2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Beyond L2, use </a:t>
            </a:r>
            <a:r>
              <a:rPr lang="en-US" sz="2400" i="1" smtClean="0"/>
              <a:t>write-back</a:t>
            </a:r>
            <a:r>
              <a:rPr lang="en-US" sz="2400" smtClean="0"/>
              <a:t>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37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Write Policy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Most widely used: </a:t>
            </a:r>
            <a:r>
              <a:rPr lang="en-US" sz="2800" i="1" smtClean="0"/>
              <a:t>write-back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Maintain </a:t>
            </a:r>
            <a:r>
              <a:rPr lang="en-US" sz="2800" i="1" smtClean="0"/>
              <a:t>state</a:t>
            </a:r>
            <a:r>
              <a:rPr lang="en-US" sz="2800" smtClean="0"/>
              <a:t> of each line in a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Invalid – not present in the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Clean – present, but not written (unmodified)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Dirty – present and written (modified)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Store state in tag array, next to address 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Mark dirty bit on a write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On eviction, check dirty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set, write back dirty line to next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Called a </a:t>
            </a:r>
            <a:r>
              <a:rPr lang="en-US" sz="2400" i="1" smtClean="0"/>
              <a:t>writeback</a:t>
            </a:r>
            <a:r>
              <a:rPr lang="en-US" sz="2400" smtClean="0"/>
              <a:t> or </a:t>
            </a:r>
            <a:r>
              <a:rPr lang="en-US" sz="2400" i="1" smtClean="0"/>
              <a:t>castout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95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Write Policy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Complications of write-back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Stale copies lower in the hierarchy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Must always check higher level for dirty copies before accessing copy in a lower level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Not a big problem in uniprocessors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multiprocessors: </a:t>
            </a:r>
            <a:r>
              <a:rPr lang="en-US" sz="2400" i="1" smtClean="0"/>
              <a:t>the cache coherence problem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I/O devices that use DMA (direct memory access) can cause problems even in uniprocessors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Called coherent I/O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Must check caches for dirty copies before reading main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00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71848" name="Group 136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71822" name="Group 11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61" name="Text Box 108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13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9123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9150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85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643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1955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1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1982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86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2979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3006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33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1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dirty="0" smtClean="0"/>
              <a:t>ILP is our only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/>
          <a:lstStyle/>
          <a:p>
            <a:r>
              <a:rPr lang="en-US" dirty="0" smtClean="0"/>
              <a:t>Attack and reduce overheads one by one</a:t>
            </a:r>
          </a:p>
          <a:p>
            <a:r>
              <a:rPr lang="en-US" dirty="0" smtClean="0"/>
              <a:t>Free up power budget for actual computation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7" y="1530096"/>
            <a:ext cx="3955325" cy="31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9623" y="1144631"/>
            <a:ext cx="386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ARM Cortex A15 </a:t>
            </a:r>
            <a:r>
              <a:rPr lang="en-US" sz="1800" dirty="0" smtClean="0">
                <a:latin typeface="+mn-lt"/>
              </a:rPr>
              <a:t>[Source: NVIDIA]</a:t>
            </a:r>
            <a:endParaRPr lang="en-US" dirty="0">
              <a:latin typeface="+mn-lt"/>
            </a:endParaRPr>
          </a:p>
        </p:txBody>
      </p:sp>
      <p:sp>
        <p:nvSpPr>
          <p:cNvPr id="8" name="Pie 7"/>
          <p:cNvSpPr/>
          <p:nvPr/>
        </p:nvSpPr>
        <p:spPr>
          <a:xfrm>
            <a:off x="3327084" y="1843585"/>
            <a:ext cx="2488885" cy="2551176"/>
          </a:xfrm>
          <a:prstGeom prst="pie">
            <a:avLst>
              <a:gd name="adj1" fmla="val 2162069"/>
              <a:gd name="adj2" fmla="val 5024830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>
            <a:off x="3327084" y="1828800"/>
            <a:ext cx="2514601" cy="2551176"/>
          </a:xfrm>
          <a:prstGeom prst="pie">
            <a:avLst>
              <a:gd name="adj1" fmla="val 5152090"/>
              <a:gd name="adj2" fmla="val 2277922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2895599" y="1339862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>
            <a:off x="4530816" y="1339862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>
            <a:off x="2340522" y="2310650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2057400" y="3164321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285999" y="3596871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5059305" y="2327308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5022091" y="3222960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>
            <a:off x="3162774" y="3886360"/>
            <a:ext cx="838201" cy="818388"/>
          </a:xfrm>
          <a:prstGeom prst="pie">
            <a:avLst>
              <a:gd name="adj1" fmla="val 1542229"/>
              <a:gd name="adj2" fmla="val 20234845"/>
            </a:avLst>
          </a:prstGeom>
          <a:solidFill>
            <a:schemeClr val="accent1">
              <a:alpha val="65000"/>
            </a:schemeClr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3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3" grpId="0" animBg="1"/>
      <p:bldP spid="13" grpId="1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4003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4030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04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5027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33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5054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81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4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6051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6078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01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 (lru)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Miss/Evict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05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0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Cache Example</a:t>
            </a:r>
          </a:p>
        </p:txBody>
      </p:sp>
      <p:graphicFrame>
        <p:nvGraphicFramePr>
          <p:cNvPr id="387075" name="Group 3"/>
          <p:cNvGraphicFramePr>
            <a:graphicFrameLocks noGrp="1"/>
          </p:cNvGraphicFramePr>
          <p:nvPr/>
        </p:nvGraphicFramePr>
        <p:xfrm>
          <a:off x="6553200" y="1524000"/>
          <a:ext cx="2286000" cy="35242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Tag1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1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4864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32B Cache: &lt;BS=4,S=4,B=8&gt;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o=2, </a:t>
            </a:r>
            <a:r>
              <a:rPr lang="en-US" sz="2400" smtClean="0">
                <a:solidFill>
                  <a:srgbClr val="FF3300"/>
                </a:solidFill>
              </a:rPr>
              <a:t>i=2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6600"/>
                </a:solidFill>
              </a:rPr>
              <a:t>t=2</a:t>
            </a:r>
            <a:r>
              <a:rPr lang="en-US" sz="2400" smtClean="0"/>
              <a:t>; 2-way set-associative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Initially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tag array shown on right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Trace execution of:</a:t>
            </a:r>
          </a:p>
        </p:txBody>
      </p:sp>
      <p:graphicFrame>
        <p:nvGraphicFramePr>
          <p:cNvPr id="387102" name="Group 30"/>
          <p:cNvGraphicFramePr>
            <a:graphicFrameLocks noGrp="1"/>
          </p:cNvGraphicFramePr>
          <p:nvPr/>
        </p:nvGraphicFramePr>
        <p:xfrm>
          <a:off x="609600" y="3581400"/>
          <a:ext cx="5181600" cy="2926080"/>
        </p:xfrm>
        <a:graphic>
          <a:graphicData uri="http://schemas.openxmlformats.org/drawingml/2006/table">
            <a:tbl>
              <a:tblPr/>
              <a:tblGrid>
                <a:gridCol w="1397000"/>
                <a:gridCol w="1244600"/>
                <a:gridCol w="1244600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Set/Way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Load 0x11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01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00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0/0 (lru)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Miss/Evict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Store 0x29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Hit/Dirty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29" name="Text Box 77"/>
          <p:cNvSpPr txBox="1">
            <a:spLocks noChangeArrowheads="1"/>
          </p:cNvSpPr>
          <p:nvPr/>
        </p:nvSpPr>
        <p:spPr bwMode="auto">
          <a:xfrm>
            <a:off x="6553200" y="1143000"/>
            <a:ext cx="1062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Tag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Misses and Performance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Miss penalty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Detect miss: 1 or more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Find victim (replace block): 1 or more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Write back if dirty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Request block from next level: several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May need to </a:t>
            </a:r>
            <a:r>
              <a:rPr lang="en-US" sz="2000" b="1" smtClean="0"/>
              <a:t>find</a:t>
            </a:r>
            <a:r>
              <a:rPr lang="en-US" sz="2000" smtClean="0"/>
              <a:t> line from one of many caches (coherence)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Transfer block from next level: several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(block size) / (bus width)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Fill block into data array, update tag array: 1+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Resume execution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practice: 6 cycles to 100s of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 Rate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Determined by:</a:t>
            </a:r>
          </a:p>
          <a:p>
            <a:pPr lvl="1" eaLnBrk="1" hangingPunct="1"/>
            <a:r>
              <a:rPr lang="en-US" smtClean="0"/>
              <a:t>Program characteristics</a:t>
            </a:r>
          </a:p>
          <a:p>
            <a:pPr lvl="2" eaLnBrk="1" hangingPunct="1"/>
            <a:r>
              <a:rPr lang="en-US" smtClean="0"/>
              <a:t>Temporal locality</a:t>
            </a:r>
          </a:p>
          <a:p>
            <a:pPr lvl="2" eaLnBrk="1" hangingPunct="1"/>
            <a:r>
              <a:rPr lang="en-US" smtClean="0"/>
              <a:t>Spatial locality</a:t>
            </a:r>
          </a:p>
          <a:p>
            <a:pPr lvl="1" eaLnBrk="1" hangingPunct="1"/>
            <a:r>
              <a:rPr lang="en-US" smtClean="0"/>
              <a:t>Cache organization</a:t>
            </a:r>
          </a:p>
          <a:p>
            <a:pPr lvl="2" eaLnBrk="1" hangingPunct="1"/>
            <a:r>
              <a:rPr lang="en-US" smtClean="0"/>
              <a:t>Block size, associativity, number of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Cache Miss Rates: 3 C’s [Hill]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Compulsory miss</a:t>
            </a:r>
          </a:p>
          <a:p>
            <a:pPr lvl="1" eaLnBrk="1" hangingPunct="1"/>
            <a:r>
              <a:rPr lang="en-US" sz="2400" smtClean="0"/>
              <a:t>First-ever reference to a given block of memory</a:t>
            </a:r>
          </a:p>
          <a:p>
            <a:pPr lvl="1" eaLnBrk="1" hangingPunct="1"/>
            <a:r>
              <a:rPr lang="en-US" sz="2400" i="1" smtClean="0"/>
              <a:t>Cold misses = m</a:t>
            </a:r>
            <a:r>
              <a:rPr lang="en-US" sz="2400" i="1" baseline="-25000" smtClean="0"/>
              <a:t>c </a:t>
            </a:r>
            <a:r>
              <a:rPr lang="en-US" sz="2400" i="1" smtClean="0"/>
              <a:t>: number of misses for FA infinite cache</a:t>
            </a:r>
          </a:p>
          <a:p>
            <a:pPr eaLnBrk="1" hangingPunct="1"/>
            <a:r>
              <a:rPr lang="en-US" sz="2800" smtClean="0"/>
              <a:t>Capacity</a:t>
            </a:r>
          </a:p>
          <a:p>
            <a:pPr lvl="1" eaLnBrk="1" hangingPunct="1"/>
            <a:r>
              <a:rPr lang="en-US" sz="2400" smtClean="0"/>
              <a:t>Working set exceeds cache capacity</a:t>
            </a:r>
          </a:p>
          <a:p>
            <a:pPr lvl="1" eaLnBrk="1" hangingPunct="1"/>
            <a:r>
              <a:rPr lang="en-US" sz="2400" smtClean="0"/>
              <a:t>Useful blocks (with future references) displaced</a:t>
            </a:r>
          </a:p>
          <a:p>
            <a:pPr lvl="1" eaLnBrk="1" hangingPunct="1"/>
            <a:r>
              <a:rPr lang="en-US" sz="2400" i="1" smtClean="0"/>
              <a:t>Capacity misses = m</a:t>
            </a:r>
            <a:r>
              <a:rPr lang="en-US" sz="2400" i="1" baseline="-25000" smtClean="0"/>
              <a:t>f</a:t>
            </a:r>
            <a:r>
              <a:rPr lang="en-US" sz="2400" i="1" smtClean="0"/>
              <a:t> - m</a:t>
            </a:r>
            <a:r>
              <a:rPr lang="en-US" sz="2400" i="1" baseline="-25000" smtClean="0"/>
              <a:t>c</a:t>
            </a:r>
            <a:r>
              <a:rPr lang="en-US" sz="2400" i="1" smtClean="0"/>
              <a:t> : add’l misses for finite FA cache</a:t>
            </a:r>
          </a:p>
          <a:p>
            <a:pPr eaLnBrk="1" hangingPunct="1"/>
            <a:r>
              <a:rPr lang="en-US" sz="2800" smtClean="0"/>
              <a:t>Conflict</a:t>
            </a:r>
          </a:p>
          <a:p>
            <a:pPr lvl="1" eaLnBrk="1" hangingPunct="1"/>
            <a:r>
              <a:rPr lang="en-US" sz="2400" smtClean="0"/>
              <a:t>Placement restrictions (not fully-associative) cause useful blocks to be displaced</a:t>
            </a:r>
          </a:p>
          <a:p>
            <a:pPr lvl="1" eaLnBrk="1" hangingPunct="1"/>
            <a:r>
              <a:rPr lang="en-US" sz="2400" smtClean="0"/>
              <a:t>Think of as </a:t>
            </a:r>
            <a:r>
              <a:rPr lang="en-US" sz="2400" i="1" smtClean="0"/>
              <a:t>capacity within set</a:t>
            </a:r>
          </a:p>
          <a:p>
            <a:pPr lvl="1" eaLnBrk="1" hangingPunct="1"/>
            <a:r>
              <a:rPr lang="en-US" sz="2400" i="1" smtClean="0"/>
              <a:t>Conflict misses = m</a:t>
            </a:r>
            <a:r>
              <a:rPr lang="en-US" sz="2400" i="1" baseline="-25000" smtClean="0"/>
              <a:t>a</a:t>
            </a:r>
            <a:r>
              <a:rPr lang="en-US" sz="2400" i="1" smtClean="0"/>
              <a:t> - m</a:t>
            </a:r>
            <a:r>
              <a:rPr lang="en-US" sz="2400" i="1" baseline="-25000" smtClean="0"/>
              <a:t>f</a:t>
            </a:r>
            <a:r>
              <a:rPr lang="en-US" sz="2400" i="1" smtClean="0"/>
              <a:t> : add’l misses in actual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 Rate Effects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Number of blocks (sets x associativity)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Bigger is better: fewer conflicts, greater capacity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Associativity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Higher associativity reduces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Very little benefit beyond 8-way set-associative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Block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Larger blocks exploit spatial locality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Usually: miss rates improve until 64B-256B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512B or more miss rates get worse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Larger blocks less efficient: more capacity misses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Fewer placement choices: more conflict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 Rate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76400"/>
            <a:ext cx="77724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/>
              <a:t>Subtle tradeoffs between cache organization parameters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Large blocks reduce compulsory misses but increase miss penalty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#compulsory ~= (working set) / (block size)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#transfers = (block size)/(bus width)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Large blocks increase conflict misses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#blocks = (cache size) / (block size)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Associativity</a:t>
            </a:r>
            <a:r>
              <a:rPr lang="en-US" sz="2400" dirty="0" smtClean="0"/>
              <a:t> reduces conflict misses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Associativity</a:t>
            </a:r>
            <a:r>
              <a:rPr lang="en-US" sz="2400" dirty="0" smtClean="0"/>
              <a:t> increases access time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/>
              <a:t>Can associative cache ever have higher miss rate than direct-mapped cache of same size?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 Rates: 3 C’s</a:t>
            </a:r>
          </a:p>
        </p:txBody>
      </p:sp>
      <p:sp>
        <p:nvSpPr>
          <p:cNvPr id="57344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5257800"/>
            <a:ext cx="7772400" cy="121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smtClean="0"/>
              <a:t>Vary size and associativity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/>
              <a:t>Compulsory misses are constant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/>
              <a:t>Capacity and conflict misses are reduced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1371600"/>
          <a:ext cx="8001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001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Brief review: High-IPC, out-of-order processors</a:t>
            </a:r>
          </a:p>
          <a:p>
            <a:pPr lvl="1"/>
            <a:r>
              <a:rPr lang="en-US" sz="2400" dirty="0" smtClean="0"/>
              <a:t>Instruction flow</a:t>
            </a:r>
          </a:p>
          <a:p>
            <a:pPr lvl="1"/>
            <a:r>
              <a:rPr lang="en-US" sz="2400" dirty="0" smtClean="0"/>
              <a:t>Register Dataflow</a:t>
            </a:r>
          </a:p>
          <a:p>
            <a:pPr lvl="1"/>
            <a:r>
              <a:rPr lang="en-US" sz="2400" dirty="0" smtClean="0"/>
              <a:t>Memory Dataflow</a:t>
            </a:r>
          </a:p>
          <a:p>
            <a:r>
              <a:rPr lang="en-US" dirty="0" smtClean="0"/>
              <a:t>Caches and Memory Hierarchy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5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Miss Rates: 3 C’s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5257800"/>
            <a:ext cx="7772400" cy="121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smtClean="0"/>
              <a:t>Vary size and block size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/>
              <a:t>Compulsory misses drop with increased block size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/>
              <a:t>Capacity and conflict can increase with larger blocks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3400" y="1295400"/>
          <a:ext cx="8001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4" imgW="6096090" imgH="4067280" progId="MSGraph.Chart.8">
                  <p:embed followColorScheme="full"/>
                </p:oleObj>
              </mc:Choice>
              <mc:Fallback>
                <p:oleObj name="Chart" r:id="rId4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Multilevel Caches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447800"/>
            <a:ext cx="7546975" cy="4876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smtClean="0">
                <a:solidFill>
                  <a:srgbClr val="000000"/>
                </a:solidFill>
              </a:rPr>
              <a:t>Ubiquitous in high-performance processors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Gap between L1 (core frequency) and main memory too high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Level 2 usually on chip, level 3 on or off-chip, level 4 off chip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smtClean="0">
                <a:solidFill>
                  <a:srgbClr val="000000"/>
                </a:solidFill>
              </a:rPr>
              <a:t>Inclusion in multilevel caches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Multi-level inclusion holds if L2 cache is superset of L1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Can handle virtual address synonyms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Filter coherence traffic: if L2 misses, L1 needn’t see snoop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Makes L1 writes simpler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smtClean="0">
                <a:solidFill>
                  <a:srgbClr val="000000"/>
                </a:solidFill>
              </a:rPr>
              <a:t>For both write-through and write-back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Multilevel Inclusion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2362200"/>
            <a:ext cx="7318375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smtClean="0">
                <a:solidFill>
                  <a:srgbClr val="000000"/>
                </a:solidFill>
              </a:rPr>
              <a:t>Example: local LRU not sufficient to guarantee inclusion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Assume L1 holds two and L2 holds three blocks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Both use local LRU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smtClean="0">
                <a:solidFill>
                  <a:srgbClr val="000000"/>
                </a:solidFill>
              </a:rPr>
              <a:t>Final state: L1 contains 1, L2 does not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>
                <a:solidFill>
                  <a:srgbClr val="000000"/>
                </a:solidFill>
              </a:rPr>
              <a:t>Inclusion not maintained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smtClean="0">
                <a:solidFill>
                  <a:srgbClr val="000000"/>
                </a:solidFill>
              </a:rPr>
              <a:t>Different block sizes also complicate inclusion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1524000" y="1219200"/>
            <a:ext cx="7620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733800" y="1295400"/>
            <a:ext cx="1143000" cy="457200"/>
            <a:chOff x="1632" y="3408"/>
            <a:chExt cx="720" cy="288"/>
          </a:xfrm>
        </p:grpSpPr>
        <p:sp>
          <p:nvSpPr>
            <p:cNvPr id="45073" name="Rectangle 5"/>
            <p:cNvSpPr>
              <a:spLocks noChangeArrowheads="1"/>
            </p:cNvSpPr>
            <p:nvPr/>
          </p:nvSpPr>
          <p:spPr bwMode="auto">
            <a:xfrm>
              <a:off x="1632" y="3408"/>
              <a:ext cx="72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Rectangle 6"/>
            <p:cNvSpPr>
              <a:spLocks noChangeArrowheads="1"/>
            </p:cNvSpPr>
            <p:nvPr/>
          </p:nvSpPr>
          <p:spPr bwMode="auto">
            <a:xfrm>
              <a:off x="1632" y="3408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1</a:t>
              </a:r>
            </a:p>
          </p:txBody>
        </p:sp>
        <p:sp>
          <p:nvSpPr>
            <p:cNvPr id="45075" name="Rectangle 7"/>
            <p:cNvSpPr>
              <a:spLocks noChangeArrowheads="1"/>
            </p:cNvSpPr>
            <p:nvPr/>
          </p:nvSpPr>
          <p:spPr bwMode="auto">
            <a:xfrm>
              <a:off x="1632" y="3552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867400" y="1143000"/>
            <a:ext cx="1143000" cy="685800"/>
            <a:chOff x="2976" y="3360"/>
            <a:chExt cx="720" cy="432"/>
          </a:xfrm>
        </p:grpSpPr>
        <p:sp>
          <p:nvSpPr>
            <p:cNvPr id="45069" name="Rectangle 8"/>
            <p:cNvSpPr>
              <a:spLocks noChangeArrowheads="1"/>
            </p:cNvSpPr>
            <p:nvPr/>
          </p:nvSpPr>
          <p:spPr bwMode="auto">
            <a:xfrm>
              <a:off x="2976" y="3360"/>
              <a:ext cx="72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Rectangle 9"/>
            <p:cNvSpPr>
              <a:spLocks noChangeArrowheads="1"/>
            </p:cNvSpPr>
            <p:nvPr/>
          </p:nvSpPr>
          <p:spPr bwMode="auto">
            <a:xfrm>
              <a:off x="2976" y="3360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2</a:t>
              </a:r>
            </a:p>
          </p:txBody>
        </p:sp>
        <p:sp>
          <p:nvSpPr>
            <p:cNvPr id="45071" name="Rectangle 10"/>
            <p:cNvSpPr>
              <a:spLocks noChangeArrowheads="1"/>
            </p:cNvSpPr>
            <p:nvPr/>
          </p:nvSpPr>
          <p:spPr bwMode="auto">
            <a:xfrm>
              <a:off x="2976" y="3504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3</a:t>
              </a:r>
            </a:p>
          </p:txBody>
        </p:sp>
        <p:sp>
          <p:nvSpPr>
            <p:cNvPr id="45072" name="Rectangle 11"/>
            <p:cNvSpPr>
              <a:spLocks noChangeArrowheads="1"/>
            </p:cNvSpPr>
            <p:nvPr/>
          </p:nvSpPr>
          <p:spPr bwMode="auto">
            <a:xfrm>
              <a:off x="2976" y="3648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4</a:t>
              </a:r>
            </a:p>
          </p:txBody>
        </p:sp>
      </p:grpSp>
      <p:cxnSp>
        <p:nvCxnSpPr>
          <p:cNvPr id="45063" name="AutoShape 30"/>
          <p:cNvCxnSpPr>
            <a:cxnSpLocks noChangeShapeType="1"/>
            <a:stCxn id="45060" idx="6"/>
            <a:endCxn id="45064" idx="1"/>
          </p:cNvCxnSpPr>
          <p:nvPr/>
        </p:nvCxnSpPr>
        <p:spPr bwMode="auto">
          <a:xfrm>
            <a:off x="2286000" y="1524000"/>
            <a:ext cx="1447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45064" name="Rectangle 31"/>
          <p:cNvSpPr>
            <a:spLocks noChangeArrowheads="1"/>
          </p:cNvSpPr>
          <p:nvPr/>
        </p:nvSpPr>
        <p:spPr bwMode="auto">
          <a:xfrm>
            <a:off x="3733800" y="1295400"/>
            <a:ext cx="1143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32"/>
          <p:cNvSpPr>
            <a:spLocks noChangeArrowheads="1"/>
          </p:cNvSpPr>
          <p:nvPr/>
        </p:nvSpPr>
        <p:spPr bwMode="auto">
          <a:xfrm>
            <a:off x="5867400" y="1143000"/>
            <a:ext cx="11430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Text Box 34"/>
          <p:cNvSpPr txBox="1">
            <a:spLocks noChangeArrowheads="1"/>
          </p:cNvSpPr>
          <p:nvPr/>
        </p:nvSpPr>
        <p:spPr bwMode="auto">
          <a:xfrm>
            <a:off x="2514600" y="1219200"/>
            <a:ext cx="10207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1,2,1,3,1,4</a:t>
            </a:r>
          </a:p>
        </p:txBody>
      </p:sp>
      <p:sp>
        <p:nvSpPr>
          <p:cNvPr id="45067" name="Text Box 35"/>
          <p:cNvSpPr txBox="1">
            <a:spLocks noChangeArrowheads="1"/>
          </p:cNvSpPr>
          <p:nvPr/>
        </p:nvSpPr>
        <p:spPr bwMode="auto">
          <a:xfrm>
            <a:off x="4937125" y="1230313"/>
            <a:ext cx="7254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1,2,3,4</a:t>
            </a:r>
          </a:p>
        </p:txBody>
      </p:sp>
      <p:sp>
        <p:nvSpPr>
          <p:cNvPr id="45068" name="Line 36"/>
          <p:cNvSpPr>
            <a:spLocks noChangeShapeType="1"/>
          </p:cNvSpPr>
          <p:nvPr/>
        </p:nvSpPr>
        <p:spPr bwMode="auto">
          <a:xfrm>
            <a:off x="4876800" y="1524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Multilevel Inclusion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2362200"/>
            <a:ext cx="7318375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Inclusion takes effort to maintain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Make L2 cache have bits or pointers giving L1 contents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Invalidate from L1 before replacing from L2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 example, removing 1 from L2 also removes it from L1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Number of pointers per L2 block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L2 </a:t>
            </a:r>
            <a:r>
              <a:rPr lang="en-US" sz="2000" dirty="0" err="1" smtClean="0">
                <a:solidFill>
                  <a:srgbClr val="000000"/>
                </a:solidFill>
              </a:rPr>
              <a:t>blocksize</a:t>
            </a:r>
            <a:r>
              <a:rPr lang="en-US" sz="2000" dirty="0" smtClean="0">
                <a:solidFill>
                  <a:srgbClr val="000000"/>
                </a:solidFill>
              </a:rPr>
              <a:t>/L1 </a:t>
            </a:r>
            <a:r>
              <a:rPr lang="en-US" sz="2000" dirty="0" err="1" smtClean="0">
                <a:solidFill>
                  <a:srgbClr val="000000"/>
                </a:solidFill>
              </a:rPr>
              <a:t>blocksize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Supplemental reading: [Wang, Baer, Levy ISCA 1989]</a:t>
            </a: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1524000" y="1219200"/>
            <a:ext cx="7620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pitchFamily="34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295400"/>
            <a:ext cx="1143000" cy="457200"/>
            <a:chOff x="1632" y="3408"/>
            <a:chExt cx="720" cy="288"/>
          </a:xfrm>
        </p:grpSpPr>
        <p:sp>
          <p:nvSpPr>
            <p:cNvPr id="46097" name="Rectangle 6"/>
            <p:cNvSpPr>
              <a:spLocks noChangeArrowheads="1"/>
            </p:cNvSpPr>
            <p:nvPr/>
          </p:nvSpPr>
          <p:spPr bwMode="auto">
            <a:xfrm>
              <a:off x="1632" y="3408"/>
              <a:ext cx="72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Rectangle 7"/>
            <p:cNvSpPr>
              <a:spLocks noChangeArrowheads="1"/>
            </p:cNvSpPr>
            <p:nvPr/>
          </p:nvSpPr>
          <p:spPr bwMode="auto">
            <a:xfrm>
              <a:off x="1632" y="3408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1</a:t>
              </a:r>
            </a:p>
          </p:txBody>
        </p:sp>
        <p:sp>
          <p:nvSpPr>
            <p:cNvPr id="46099" name="Rectangle 8"/>
            <p:cNvSpPr>
              <a:spLocks noChangeArrowheads="1"/>
            </p:cNvSpPr>
            <p:nvPr/>
          </p:nvSpPr>
          <p:spPr bwMode="auto">
            <a:xfrm>
              <a:off x="1632" y="3552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0" y="1143000"/>
            <a:ext cx="1143000" cy="685800"/>
            <a:chOff x="2976" y="3360"/>
            <a:chExt cx="720" cy="432"/>
          </a:xfrm>
        </p:grpSpPr>
        <p:sp>
          <p:nvSpPr>
            <p:cNvPr id="46093" name="Rectangle 10"/>
            <p:cNvSpPr>
              <a:spLocks noChangeArrowheads="1"/>
            </p:cNvSpPr>
            <p:nvPr/>
          </p:nvSpPr>
          <p:spPr bwMode="auto">
            <a:xfrm>
              <a:off x="2976" y="3360"/>
              <a:ext cx="72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11"/>
            <p:cNvSpPr>
              <a:spLocks noChangeArrowheads="1"/>
            </p:cNvSpPr>
            <p:nvPr/>
          </p:nvSpPr>
          <p:spPr bwMode="auto">
            <a:xfrm>
              <a:off x="2976" y="3360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2</a:t>
              </a:r>
            </a:p>
          </p:txBody>
        </p:sp>
        <p:sp>
          <p:nvSpPr>
            <p:cNvPr id="46095" name="Rectangle 12"/>
            <p:cNvSpPr>
              <a:spLocks noChangeArrowheads="1"/>
            </p:cNvSpPr>
            <p:nvPr/>
          </p:nvSpPr>
          <p:spPr bwMode="auto">
            <a:xfrm>
              <a:off x="2976" y="3504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3</a:t>
              </a:r>
            </a:p>
          </p:txBody>
        </p:sp>
        <p:sp>
          <p:nvSpPr>
            <p:cNvPr id="46096" name="Rectangle 13"/>
            <p:cNvSpPr>
              <a:spLocks noChangeArrowheads="1"/>
            </p:cNvSpPr>
            <p:nvPr/>
          </p:nvSpPr>
          <p:spPr bwMode="auto">
            <a:xfrm>
              <a:off x="2976" y="3648"/>
              <a:ext cx="720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pitchFamily="34" charset="0"/>
                </a:rPr>
                <a:t>4</a:t>
              </a:r>
            </a:p>
          </p:txBody>
        </p:sp>
      </p:grpSp>
      <p:cxnSp>
        <p:nvCxnSpPr>
          <p:cNvPr id="46087" name="AutoShape 14"/>
          <p:cNvCxnSpPr>
            <a:cxnSpLocks noChangeShapeType="1"/>
            <a:stCxn id="46084" idx="6"/>
            <a:endCxn id="46088" idx="1"/>
          </p:cNvCxnSpPr>
          <p:nvPr/>
        </p:nvCxnSpPr>
        <p:spPr bwMode="auto">
          <a:xfrm>
            <a:off x="2286000" y="1524000"/>
            <a:ext cx="1447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46088" name="Rectangle 15"/>
          <p:cNvSpPr>
            <a:spLocks noChangeArrowheads="1"/>
          </p:cNvSpPr>
          <p:nvPr/>
        </p:nvSpPr>
        <p:spPr bwMode="auto">
          <a:xfrm>
            <a:off x="3733800" y="1295400"/>
            <a:ext cx="1143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16"/>
          <p:cNvSpPr>
            <a:spLocks noChangeArrowheads="1"/>
          </p:cNvSpPr>
          <p:nvPr/>
        </p:nvSpPr>
        <p:spPr bwMode="auto">
          <a:xfrm>
            <a:off x="5867400" y="1143000"/>
            <a:ext cx="11430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2514600" y="1219200"/>
            <a:ext cx="10207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1,2,1,3,1,4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4937125" y="1230313"/>
            <a:ext cx="7254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1,2,3,4</a:t>
            </a:r>
          </a:p>
        </p:txBody>
      </p:sp>
      <p:sp>
        <p:nvSpPr>
          <p:cNvPr id="46092" name="Line 19"/>
          <p:cNvSpPr>
            <a:spLocks noChangeShapeType="1"/>
          </p:cNvSpPr>
          <p:nvPr/>
        </p:nvSpPr>
        <p:spPr bwMode="auto">
          <a:xfrm>
            <a:off x="4876800" y="1524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Multilevel Miss Rates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295400"/>
            <a:ext cx="7318375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Miss rates of lower level caches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Affected by upper level filtering effect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LRU becomes LRM, since “use” is “miss”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Can affect miss rates, though usually not important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Miss rates reported as: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Miss per instruction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Global miss rate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Local miss rate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“Solo” miss rate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L2 cache sees all references (unfiltered by L1)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003917E-79FD-4FD1-8B49-3FCDFDD1827C}" type="slidenum">
              <a:rPr lang="en-US" smtClean="0"/>
              <a:pPr lvl="1">
                <a:defRPr/>
              </a:pPr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Cache Design: Four Key Issues</a:t>
            </a: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764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These are: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Placement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Where can a block of memory go?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Identification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How do I find a block of memory?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</a:rPr>
              <a:t>Replacement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latin typeface="Calibri" pitchFamily="34" charset="0"/>
              </a:rPr>
              <a:t>How do I make space for new blocks?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Write Policy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How do I propagate changes?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Consider these for caches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Usually SRAM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pitchFamily="34" charset="0"/>
              </a:rPr>
              <a:t>Also apply to main memory, disks</a:t>
            </a:r>
          </a:p>
        </p:txBody>
      </p:sp>
    </p:spTree>
    <p:extLst>
      <p:ext uri="{BB962C8B-B14F-4D97-AF65-F5344CB8AC3E}">
        <p14:creationId xmlns:p14="http://schemas.microsoft.com/office/powerpoint/2010/main" val="10553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6853FEF-2E0D-4249-BFF8-B5A7635D779E}" type="slidenum">
              <a:rPr lang="en-US" smtClean="0"/>
              <a:pPr lvl="1">
                <a:defRPr/>
              </a:pPr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Replacement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Cache has finite size</a:t>
            </a:r>
          </a:p>
          <a:p>
            <a:pPr lvl="1"/>
            <a:r>
              <a:rPr lang="en-US" smtClean="0">
                <a:latin typeface="Calibri" pitchFamily="34" charset="0"/>
              </a:rPr>
              <a:t>What do we do when it is full?</a:t>
            </a:r>
          </a:p>
          <a:p>
            <a:r>
              <a:rPr lang="en-US" smtClean="0">
                <a:latin typeface="Calibri" pitchFamily="34" charset="0"/>
              </a:rPr>
              <a:t>Analogy: desktop full?</a:t>
            </a:r>
          </a:p>
          <a:p>
            <a:pPr lvl="1"/>
            <a:r>
              <a:rPr lang="en-US" smtClean="0">
                <a:latin typeface="Calibri" pitchFamily="34" charset="0"/>
              </a:rPr>
              <a:t>Move books to bookshelf to make room</a:t>
            </a:r>
          </a:p>
          <a:p>
            <a:pPr lvl="1"/>
            <a:r>
              <a:rPr lang="en-US" smtClean="0">
                <a:latin typeface="Calibri" pitchFamily="34" charset="0"/>
              </a:rPr>
              <a:t>Bookshelf full? Move least-used to library</a:t>
            </a:r>
          </a:p>
          <a:p>
            <a:pPr lvl="1"/>
            <a:r>
              <a:rPr lang="en-US" smtClean="0">
                <a:latin typeface="Calibri" pitchFamily="34" charset="0"/>
              </a:rPr>
              <a:t>Etc.</a:t>
            </a:r>
          </a:p>
          <a:p>
            <a:r>
              <a:rPr lang="en-US" smtClean="0">
                <a:latin typeface="Calibri" pitchFamily="34" charset="0"/>
              </a:rPr>
              <a:t>Same idea:</a:t>
            </a:r>
          </a:p>
          <a:p>
            <a:pPr lvl="1"/>
            <a:r>
              <a:rPr lang="en-US" smtClean="0">
                <a:latin typeface="Calibri" pitchFamily="34" charset="0"/>
              </a:rPr>
              <a:t>Move blocks to next level of cache</a:t>
            </a:r>
          </a:p>
        </p:txBody>
      </p:sp>
    </p:spTree>
    <p:extLst>
      <p:ext uri="{BB962C8B-B14F-4D97-AF65-F5344CB8AC3E}">
        <p14:creationId xmlns:p14="http://schemas.microsoft.com/office/powerpoint/2010/main" val="162427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B618735-AC93-456C-9598-6F36CFD4812F}" type="slidenum">
              <a:rPr lang="en-US" smtClean="0"/>
              <a:pPr lvl="1">
                <a:defRPr/>
              </a:pPr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Replacement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764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How do we choose </a:t>
            </a:r>
            <a:r>
              <a:rPr lang="en-US" sz="2800" i="1" smtClean="0">
                <a:latin typeface="Calibri" pitchFamily="34" charset="0"/>
              </a:rPr>
              <a:t>victim</a:t>
            </a:r>
            <a:r>
              <a:rPr lang="en-US" sz="2800" smtClean="0">
                <a:latin typeface="Calibri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Verbs:</a:t>
            </a:r>
            <a:r>
              <a:rPr lang="en-US" sz="2400" i="1" smtClean="0">
                <a:latin typeface="Calibri" pitchFamily="34" charset="0"/>
              </a:rPr>
              <a:t> Victimize, evict, replace, cast out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Many policies are possible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FIFO (first-in-first-out)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FF3300"/>
                </a:solidFill>
                <a:latin typeface="Calibri" pitchFamily="34" charset="0"/>
              </a:rPr>
              <a:t>LRU (least recently used), pseudo-LRU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LFU (least frequently used)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NMRU (not most recently used)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NRU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Pseudo-random (yes, really!)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Optimal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303300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2EFBAA0-BCA7-45A6-8FDD-B8DD228C6813}" type="slidenum">
              <a:rPr lang="en-US" smtClean="0"/>
              <a:pPr lvl="1">
                <a:defRPr/>
              </a:pPr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Optimal Replacement Policy?</a:t>
            </a: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4478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latin typeface="Calibri" pitchFamily="34" charset="0"/>
              </a:rPr>
              <a:t>[Belady, IBM Systems Journal, 1966]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Evict block with longest reuse distance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i.e. next reference to block is farthest in future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Requires knowledge of the future!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Can’t build it, but can model it with trace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Process trace in reverse</a:t>
            </a:r>
            <a:endParaRPr lang="en-US" sz="240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latin typeface="Calibri" pitchFamily="34" charset="0"/>
              </a:rPr>
              <a:t>[Sugumar&amp;Abraham]</a:t>
            </a:r>
            <a:r>
              <a:rPr lang="en-US" smtClean="0">
                <a:latin typeface="Calibri" pitchFamily="34" charset="0"/>
              </a:rPr>
              <a:t> describe how to do this in one pass over the trace with some lookahead (Cheetah simulator)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Useful, since it reveals </a:t>
            </a:r>
            <a:r>
              <a:rPr lang="en-US" b="1" i="1" smtClean="0">
                <a:latin typeface="Calibri" pitchFamily="34" charset="0"/>
              </a:rPr>
              <a:t>opportunity</a:t>
            </a:r>
            <a:endParaRPr lang="en-US" b="1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(X,A,B,C,D,X): LRU 4-way SA $, 2</a:t>
            </a:r>
            <a:r>
              <a:rPr lang="en-US" baseline="30000" smtClean="0">
                <a:latin typeface="Calibri" pitchFamily="34" charset="0"/>
              </a:rPr>
              <a:t>nd</a:t>
            </a:r>
            <a:r>
              <a:rPr lang="en-US" smtClean="0">
                <a:latin typeface="Calibri" pitchFamily="34" charset="0"/>
              </a:rPr>
              <a:t> X will miss</a:t>
            </a:r>
          </a:p>
        </p:txBody>
      </p:sp>
    </p:spTree>
    <p:extLst>
      <p:ext uri="{BB962C8B-B14F-4D97-AF65-F5344CB8AC3E}">
        <p14:creationId xmlns:p14="http://schemas.microsoft.com/office/powerpoint/2010/main" val="414568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Least-Recently Used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2625" y="1600200"/>
            <a:ext cx="7772400" cy="47244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For a=2, LRU is equivalent to NMRU</a:t>
            </a:r>
          </a:p>
          <a:p>
            <a:pPr lvl="1"/>
            <a:r>
              <a:rPr lang="en-US" smtClean="0">
                <a:latin typeface="Calibri" pitchFamily="34" charset="0"/>
              </a:rPr>
              <a:t>Single bit per set indicates LRU/MRU</a:t>
            </a:r>
          </a:p>
          <a:p>
            <a:pPr lvl="1"/>
            <a:r>
              <a:rPr lang="en-US" smtClean="0">
                <a:latin typeface="Calibri" pitchFamily="34" charset="0"/>
              </a:rPr>
              <a:t>Set/clear on each access</a:t>
            </a:r>
          </a:p>
          <a:p>
            <a:r>
              <a:rPr lang="en-US" smtClean="0">
                <a:latin typeface="Calibri" pitchFamily="34" charset="0"/>
              </a:rPr>
              <a:t>For a&gt;2, LRU is difficult/expensive</a:t>
            </a:r>
          </a:p>
          <a:p>
            <a:pPr lvl="1"/>
            <a:r>
              <a:rPr lang="en-US" smtClean="0">
                <a:latin typeface="Calibri" pitchFamily="34" charset="0"/>
              </a:rPr>
              <a:t>Timestamps? How many bits?</a:t>
            </a:r>
          </a:p>
          <a:p>
            <a:pPr lvl="2"/>
            <a:r>
              <a:rPr lang="en-US" smtClean="0">
                <a:latin typeface="Calibri" pitchFamily="34" charset="0"/>
              </a:rPr>
              <a:t>Must find min timestamp on each eviction</a:t>
            </a:r>
          </a:p>
          <a:p>
            <a:pPr lvl="1"/>
            <a:r>
              <a:rPr lang="en-US" smtClean="0">
                <a:latin typeface="Calibri" pitchFamily="34" charset="0"/>
              </a:rPr>
              <a:t>Sorted list? Re-sort on every access?</a:t>
            </a:r>
          </a:p>
          <a:p>
            <a:r>
              <a:rPr lang="en-US" smtClean="0">
                <a:latin typeface="Calibri" pitchFamily="34" charset="0"/>
              </a:rPr>
              <a:t>List overhead: </a:t>
            </a:r>
            <a:r>
              <a:rPr lang="en-US" i="1" smtClean="0">
                <a:latin typeface="Calibri" pitchFamily="34" charset="0"/>
              </a:rPr>
              <a:t>log</a:t>
            </a:r>
            <a:r>
              <a:rPr lang="en-US" i="1" baseline="-25000" smtClean="0">
                <a:latin typeface="Calibri" pitchFamily="34" charset="0"/>
              </a:rPr>
              <a:t>2</a:t>
            </a:r>
            <a:r>
              <a:rPr lang="en-US" i="1" smtClean="0">
                <a:latin typeface="Calibri" pitchFamily="34" charset="0"/>
              </a:rPr>
              <a:t>(a)</a:t>
            </a:r>
            <a:r>
              <a:rPr lang="en-US" smtClean="0">
                <a:latin typeface="Calibri" pitchFamily="34" charset="0"/>
              </a:rPr>
              <a:t> bits /block</a:t>
            </a:r>
          </a:p>
          <a:p>
            <a:pPr lvl="1"/>
            <a:r>
              <a:rPr lang="en-US" smtClean="0">
                <a:latin typeface="Calibri" pitchFamily="34" charset="0"/>
              </a:rPr>
              <a:t>Shift register implementation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356E6D2-831E-4C81-BAF7-0CB1D991FA17}" type="slidenum">
              <a:rPr lang="en-US" smtClean="0"/>
              <a:pPr lvl="1">
                <a:defRPr/>
              </a:pPr>
              <a:t>79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9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High-IPC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8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73" y="1143000"/>
            <a:ext cx="622992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1786270" y="1143001"/>
            <a:ext cx="4919330" cy="2133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True LRU Shortcomings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2625" y="1295400"/>
            <a:ext cx="7772400" cy="52578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Streaming data/scans: x</a:t>
            </a:r>
            <a:r>
              <a:rPr lang="en-US" baseline="-25000" smtClean="0">
                <a:latin typeface="Calibri" pitchFamily="34" charset="0"/>
              </a:rPr>
              <a:t>0</a:t>
            </a:r>
            <a:r>
              <a:rPr lang="en-US" smtClean="0">
                <a:latin typeface="Calibri" pitchFamily="34" charset="0"/>
              </a:rPr>
              <a:t>, x</a:t>
            </a:r>
            <a:r>
              <a:rPr lang="en-US" baseline="-25000" smtClean="0">
                <a:latin typeface="Calibri" pitchFamily="34" charset="0"/>
              </a:rPr>
              <a:t>1</a:t>
            </a:r>
            <a:r>
              <a:rPr lang="en-US" smtClean="0">
                <a:latin typeface="Calibri" pitchFamily="34" charset="0"/>
              </a:rPr>
              <a:t>, …, x</a:t>
            </a:r>
            <a:r>
              <a:rPr lang="en-US" baseline="-25000" smtClean="0">
                <a:latin typeface="Calibri" pitchFamily="34" charset="0"/>
              </a:rPr>
              <a:t>n</a:t>
            </a:r>
            <a:endParaRPr lang="en-US" smtClean="0">
              <a:latin typeface="Calibri" pitchFamily="34" charset="0"/>
            </a:endParaRPr>
          </a:p>
          <a:p>
            <a:pPr lvl="1"/>
            <a:r>
              <a:rPr lang="en-US" smtClean="0">
                <a:latin typeface="Calibri" pitchFamily="34" charset="0"/>
              </a:rPr>
              <a:t>Effectively no temporal reuse</a:t>
            </a:r>
          </a:p>
          <a:p>
            <a:r>
              <a:rPr lang="en-US" smtClean="0">
                <a:latin typeface="Calibri" pitchFamily="34" charset="0"/>
              </a:rPr>
              <a:t>Thrashing: </a:t>
            </a:r>
            <a:r>
              <a:rPr lang="en-US" i="1" smtClean="0">
                <a:latin typeface="Calibri" pitchFamily="34" charset="0"/>
              </a:rPr>
              <a:t>reuse distance &gt; a</a:t>
            </a:r>
          </a:p>
          <a:p>
            <a:pPr lvl="1"/>
            <a:r>
              <a:rPr lang="en-US" smtClean="0">
                <a:latin typeface="Calibri" pitchFamily="34" charset="0"/>
              </a:rPr>
              <a:t>Temporal reuse exists but LRU fails</a:t>
            </a:r>
          </a:p>
          <a:p>
            <a:r>
              <a:rPr lang="en-US" smtClean="0">
                <a:latin typeface="Calibri" pitchFamily="34" charset="0"/>
              </a:rPr>
              <a:t>All blocks march from MRU to LRU</a:t>
            </a:r>
          </a:p>
          <a:p>
            <a:pPr lvl="1"/>
            <a:r>
              <a:rPr lang="en-US" smtClean="0">
                <a:latin typeface="Calibri" pitchFamily="34" charset="0"/>
              </a:rPr>
              <a:t>Other conflicting blocks are pushed out</a:t>
            </a:r>
          </a:p>
          <a:p>
            <a:r>
              <a:rPr lang="en-US" smtClean="0">
                <a:latin typeface="Calibri" pitchFamily="34" charset="0"/>
              </a:rPr>
              <a:t>For </a:t>
            </a:r>
            <a:r>
              <a:rPr lang="en-US" i="1" smtClean="0">
                <a:latin typeface="Calibri" pitchFamily="34" charset="0"/>
              </a:rPr>
              <a:t>n&gt;a</a:t>
            </a:r>
            <a:r>
              <a:rPr lang="en-US" smtClean="0">
                <a:latin typeface="Calibri" pitchFamily="34" charset="0"/>
              </a:rPr>
              <a:t> no blocks remain after scan/thrash</a:t>
            </a:r>
          </a:p>
          <a:p>
            <a:pPr lvl="1"/>
            <a:r>
              <a:rPr lang="en-US" smtClean="0">
                <a:latin typeface="Calibri" pitchFamily="34" charset="0"/>
              </a:rPr>
              <a:t>Incur many conflict misses after scan ends</a:t>
            </a:r>
          </a:p>
          <a:p>
            <a:r>
              <a:rPr lang="en-US" smtClean="0">
                <a:latin typeface="Calibri" pitchFamily="34" charset="0"/>
              </a:rPr>
              <a:t>Pseudo-LRU sometimes helps a little bit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3A1E60-86F0-4DAA-A19A-64990B4E0E35}" type="slidenum">
              <a:rPr lang="en-US" smtClean="0"/>
              <a:pPr lvl="1">
                <a:defRPr/>
              </a:pPr>
              <a:t>80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Segmented or Protected LRU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2625" y="1371600"/>
            <a:ext cx="7772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[I/O: Karedla, Love, Wherry, IEEE Computer 27(3), 1994]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[Cache: Wilkerson, Wade, US Patent 6393525, 1999]</a:t>
            </a:r>
          </a:p>
          <a:p>
            <a:r>
              <a:rPr lang="en-US" sz="2800" smtClean="0">
                <a:latin typeface="Calibri" pitchFamily="34" charset="0"/>
              </a:rPr>
              <a:t>Partition LRU list into </a:t>
            </a:r>
            <a:r>
              <a:rPr lang="en-US" sz="2800" i="1" smtClean="0">
                <a:latin typeface="Calibri" pitchFamily="34" charset="0"/>
              </a:rPr>
              <a:t>filter</a:t>
            </a:r>
            <a:r>
              <a:rPr lang="en-US" sz="2800" smtClean="0">
                <a:latin typeface="Calibri" pitchFamily="34" charset="0"/>
              </a:rPr>
              <a:t> and </a:t>
            </a:r>
            <a:r>
              <a:rPr lang="en-US" sz="2800" i="1" smtClean="0">
                <a:latin typeface="Calibri" pitchFamily="34" charset="0"/>
              </a:rPr>
              <a:t>reuse</a:t>
            </a:r>
            <a:r>
              <a:rPr lang="en-US" sz="2800" smtClean="0">
                <a:latin typeface="Calibri" pitchFamily="34" charset="0"/>
              </a:rPr>
              <a:t> lists</a:t>
            </a:r>
          </a:p>
          <a:p>
            <a:r>
              <a:rPr lang="en-US" sz="2800" smtClean="0">
                <a:latin typeface="Calibri" pitchFamily="34" charset="0"/>
              </a:rPr>
              <a:t>On insert, block goes into </a:t>
            </a:r>
            <a:r>
              <a:rPr lang="en-US" sz="2800" i="1" smtClean="0">
                <a:latin typeface="Calibri" pitchFamily="34" charset="0"/>
              </a:rPr>
              <a:t>filter</a:t>
            </a:r>
            <a:r>
              <a:rPr lang="en-US" sz="2800" smtClean="0">
                <a:latin typeface="Calibri" pitchFamily="34" charset="0"/>
              </a:rPr>
              <a:t> list</a:t>
            </a:r>
          </a:p>
          <a:p>
            <a:r>
              <a:rPr lang="en-US" sz="2800" smtClean="0">
                <a:latin typeface="Calibri" pitchFamily="34" charset="0"/>
              </a:rPr>
              <a:t>On reuse (hit), block promoted into </a:t>
            </a:r>
            <a:r>
              <a:rPr lang="en-US" sz="2800" i="1" smtClean="0">
                <a:latin typeface="Calibri" pitchFamily="34" charset="0"/>
              </a:rPr>
              <a:t>reuse </a:t>
            </a:r>
            <a:r>
              <a:rPr lang="en-US" sz="2800" smtClean="0">
                <a:latin typeface="Calibri" pitchFamily="34" charset="0"/>
              </a:rPr>
              <a:t>list</a:t>
            </a:r>
          </a:p>
          <a:p>
            <a:r>
              <a:rPr lang="en-US" sz="2800" smtClean="0">
                <a:latin typeface="Calibri" pitchFamily="34" charset="0"/>
              </a:rPr>
              <a:t>Provides scan &amp; some thrash resistance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Blocks without reuse get evicted quickly</a:t>
            </a:r>
          </a:p>
          <a:p>
            <a:pPr lvl="1"/>
            <a:r>
              <a:rPr lang="en-US" sz="2400" smtClean="0">
                <a:latin typeface="Calibri" pitchFamily="34" charset="0"/>
              </a:rPr>
              <a:t>Blocks with reuse are protected from scan/thrash blocks</a:t>
            </a:r>
          </a:p>
          <a:p>
            <a:r>
              <a:rPr lang="en-US" sz="2800" smtClean="0">
                <a:latin typeface="Calibri" pitchFamily="34" charset="0"/>
              </a:rPr>
              <a:t>No storage overhead, but LRU update slightly more complicated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E2A3F04-4FD2-4B9B-AD92-0ECD2A0337BE}" type="slidenum">
              <a:rPr lang="en-US" smtClean="0"/>
              <a:pPr lvl="1">
                <a:defRPr/>
              </a:pPr>
              <a:t>81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Protected LRU: LIP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2625" y="1143000"/>
            <a:ext cx="7772400" cy="5410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Simplified variant of this idea: LIP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Qureshi</a:t>
            </a:r>
            <a:r>
              <a:rPr lang="en-US" dirty="0" smtClean="0">
                <a:latin typeface="Calibri" pitchFamily="34" charset="0"/>
              </a:rPr>
              <a:t> et al. ISCA 2007</a:t>
            </a:r>
          </a:p>
          <a:p>
            <a:r>
              <a:rPr lang="en-US" dirty="0" smtClean="0">
                <a:latin typeface="Calibri" pitchFamily="34" charset="0"/>
              </a:rPr>
              <a:t>Insert new blocks into LRU position, not MRU position</a:t>
            </a:r>
          </a:p>
          <a:p>
            <a:pPr lvl="1"/>
            <a:r>
              <a:rPr lang="en-US" i="1" dirty="0" smtClean="0">
                <a:latin typeface="Calibri" pitchFamily="34" charset="0"/>
              </a:rPr>
              <a:t>Filter list</a:t>
            </a:r>
            <a:r>
              <a:rPr lang="en-US" dirty="0" smtClean="0">
                <a:latin typeface="Calibri" pitchFamily="34" charset="0"/>
              </a:rPr>
              <a:t> of size 1, </a:t>
            </a:r>
            <a:r>
              <a:rPr lang="en-US" i="1" dirty="0" smtClean="0">
                <a:latin typeface="Calibri" pitchFamily="34" charset="0"/>
              </a:rPr>
              <a:t>reuse list</a:t>
            </a:r>
            <a:r>
              <a:rPr lang="en-US" dirty="0" smtClean="0">
                <a:latin typeface="Calibri" pitchFamily="34" charset="0"/>
              </a:rPr>
              <a:t> of size (a-1)</a:t>
            </a:r>
          </a:p>
          <a:p>
            <a:r>
              <a:rPr lang="en-US" dirty="0" smtClean="0">
                <a:latin typeface="Calibri" pitchFamily="34" charset="0"/>
              </a:rPr>
              <a:t>Do this adaptively: DIP</a:t>
            </a:r>
          </a:p>
          <a:p>
            <a:r>
              <a:rPr lang="en-US" dirty="0" smtClean="0">
                <a:latin typeface="Calibri" pitchFamily="34" charset="0"/>
              </a:rPr>
              <a:t>Use </a:t>
            </a:r>
            <a:r>
              <a:rPr lang="en-US" i="1" dirty="0" smtClean="0">
                <a:latin typeface="Calibri" pitchFamily="34" charset="0"/>
              </a:rPr>
              <a:t>set dueling</a:t>
            </a:r>
            <a:r>
              <a:rPr lang="en-US" dirty="0" smtClean="0">
                <a:latin typeface="Calibri" pitchFamily="34" charset="0"/>
              </a:rPr>
              <a:t> to decide LIP vs. LRU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1 (or a few) set uses LIP vs. 1 that uses LRU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Compare hit rate for sets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Set policy for all other sets to match best set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40EF786-1C00-43DE-AB00-E2E30CFECCF5}" type="slidenum">
              <a:rPr lang="en-US" smtClean="0"/>
              <a:pPr lvl="1">
                <a:defRPr/>
              </a:pPr>
              <a:t>82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Not Recently Used (NRU)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2625" y="1371600"/>
            <a:ext cx="7772400" cy="4876800"/>
          </a:xfrm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Keep NRU state in 1 bit/block</a:t>
            </a:r>
          </a:p>
          <a:p>
            <a:pPr lvl="1"/>
            <a:r>
              <a:rPr lang="en-US" sz="2000" smtClean="0">
                <a:latin typeface="Calibri" pitchFamily="34" charset="0"/>
              </a:rPr>
              <a:t>Bit is set to 0 when installed (assume reuse)</a:t>
            </a:r>
          </a:p>
          <a:p>
            <a:pPr lvl="1"/>
            <a:r>
              <a:rPr lang="en-US" sz="2000" smtClean="0">
                <a:latin typeface="Calibri" pitchFamily="34" charset="0"/>
              </a:rPr>
              <a:t>Bit is set to 0 when referenced (reuse observed)</a:t>
            </a:r>
          </a:p>
          <a:p>
            <a:pPr lvl="1"/>
            <a:r>
              <a:rPr lang="en-US" sz="2000" smtClean="0">
                <a:latin typeface="Calibri" pitchFamily="34" charset="0"/>
              </a:rPr>
              <a:t>Evictions favor NRU=1 blocks</a:t>
            </a:r>
          </a:p>
          <a:p>
            <a:pPr lvl="1"/>
            <a:r>
              <a:rPr lang="en-US" sz="2000" smtClean="0">
                <a:latin typeface="Calibri" pitchFamily="34" charset="0"/>
              </a:rPr>
              <a:t>If all blocks are NRU=0</a:t>
            </a:r>
          </a:p>
          <a:p>
            <a:pPr lvl="2"/>
            <a:r>
              <a:rPr lang="en-US" sz="1800" smtClean="0">
                <a:latin typeface="Calibri" pitchFamily="34" charset="0"/>
              </a:rPr>
              <a:t>Eviction forces all blocks in set to NRU=1</a:t>
            </a:r>
          </a:p>
          <a:p>
            <a:pPr lvl="2"/>
            <a:r>
              <a:rPr lang="en-US" sz="1800" smtClean="0">
                <a:latin typeface="Calibri" pitchFamily="34" charset="0"/>
              </a:rPr>
              <a:t>Picks one as victim (can be pseudo-random, or rotating, or fixed left-to-right)</a:t>
            </a:r>
          </a:p>
          <a:p>
            <a:r>
              <a:rPr lang="en-US" sz="2400" smtClean="0">
                <a:latin typeface="Calibri" pitchFamily="34" charset="0"/>
              </a:rPr>
              <a:t>Simple, similar to virtual memory clock algorithm</a:t>
            </a:r>
          </a:p>
          <a:p>
            <a:r>
              <a:rPr lang="en-US" sz="2400" smtClean="0">
                <a:latin typeface="Calibri" pitchFamily="34" charset="0"/>
              </a:rPr>
              <a:t>Provides some scan and thrash resistance</a:t>
            </a:r>
          </a:p>
          <a:p>
            <a:pPr lvl="1"/>
            <a:r>
              <a:rPr lang="en-US" sz="2000" smtClean="0">
                <a:latin typeface="Calibri" pitchFamily="34" charset="0"/>
              </a:rPr>
              <a:t>Relies on “randomizing”  evictions rather than strict LRU order</a:t>
            </a:r>
          </a:p>
          <a:p>
            <a:r>
              <a:rPr lang="en-US" sz="2400" smtClean="0">
                <a:latin typeface="Calibri" pitchFamily="34" charset="0"/>
              </a:rPr>
              <a:t>Used by Intel Itanium, Sparc T2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8FB35BC-5C0F-4549-991D-816491F95154}" type="slidenum">
              <a:rPr lang="en-US" smtClean="0"/>
              <a:pPr lvl="1">
                <a:defRPr/>
              </a:pPr>
              <a:t>83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Least Frequently Used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Counter per block, incremented on reference</a:t>
            </a:r>
          </a:p>
          <a:p>
            <a:r>
              <a:rPr lang="en-US" smtClean="0">
                <a:latin typeface="Calibri" pitchFamily="34" charset="0"/>
              </a:rPr>
              <a:t>Evictions choose lowest count</a:t>
            </a:r>
          </a:p>
          <a:p>
            <a:pPr lvl="1"/>
            <a:r>
              <a:rPr lang="en-US" smtClean="0">
                <a:latin typeface="Calibri" pitchFamily="34" charset="0"/>
              </a:rPr>
              <a:t>Logic not trivial (</a:t>
            </a:r>
            <a:r>
              <a:rPr lang="en-US" i="1" smtClean="0">
                <a:latin typeface="Calibri" pitchFamily="34" charset="0"/>
              </a:rPr>
              <a:t>a</a:t>
            </a:r>
            <a:r>
              <a:rPr lang="en-US" i="1" baseline="30000" smtClean="0">
                <a:latin typeface="Calibri" pitchFamily="34" charset="0"/>
              </a:rPr>
              <a:t>2</a:t>
            </a:r>
            <a:r>
              <a:rPr lang="en-US" smtClean="0">
                <a:latin typeface="Calibri" pitchFamily="34" charset="0"/>
              </a:rPr>
              <a:t> comparison/sort)</a:t>
            </a:r>
          </a:p>
          <a:p>
            <a:r>
              <a:rPr lang="en-US" smtClean="0">
                <a:latin typeface="Calibri" pitchFamily="34" charset="0"/>
              </a:rPr>
              <a:t>Storage overhead</a:t>
            </a:r>
          </a:p>
          <a:p>
            <a:pPr lvl="1"/>
            <a:r>
              <a:rPr lang="en-US" smtClean="0">
                <a:latin typeface="Calibri" pitchFamily="34" charset="0"/>
              </a:rPr>
              <a:t>1 bit per block: same as NRU</a:t>
            </a:r>
          </a:p>
          <a:p>
            <a:pPr lvl="1"/>
            <a:r>
              <a:rPr lang="en-US" smtClean="0">
                <a:latin typeface="Calibri" pitchFamily="34" charset="0"/>
              </a:rPr>
              <a:t>How many bits are helpful?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11ED634-99A5-4907-82CA-A4A7706838EB}" type="slidenum">
              <a:rPr lang="en-US" smtClean="0"/>
              <a:pPr lvl="1">
                <a:defRPr/>
              </a:pPr>
              <a:t>84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7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Mikko Lipasti-University of Wisconsin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pPr lvl="1">
              <a:defRPr/>
            </a:pPr>
            <a:fld id="{E6DF3BEB-7916-4B90-BC72-0D1F228CEBC7}" type="slidenum">
              <a:rPr lang="en-US" smtClean="0"/>
              <a:pPr lvl="1">
                <a:defRPr/>
              </a:pPr>
              <a:t>85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Pitfall: Cache Filtering Effect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Upper level caches (L1, L2) hide reference stream from lower level caches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Blocks with “no reuse”  @ LLC could be very hot (never evicted from L1/L2)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Evicting from LLC often causes L1/L2 eviction (due to inclusion)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Could hurt performance even if LLC miss rate improves</a:t>
            </a:r>
          </a:p>
        </p:txBody>
      </p:sp>
    </p:spTree>
    <p:extLst>
      <p:ext uri="{BB962C8B-B14F-4D97-AF65-F5344CB8AC3E}">
        <p14:creationId xmlns:p14="http://schemas.microsoft.com/office/powerpoint/2010/main" val="454445355"/>
      </p:ext>
    </p:extLst>
  </p:cSld>
  <p:clrMapOvr>
    <a:masterClrMapping/>
  </p:clrMapOvr>
  <p:transition advTm="79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pPr lvl="1">
              <a:defRPr/>
            </a:pPr>
            <a:fld id="{BCF63995-024A-4248-BF70-785C8A0AAB09}" type="slidenum">
              <a:rPr lang="en-US" smtClean="0"/>
              <a:pPr lvl="1">
                <a:defRPr/>
              </a:pPr>
              <a:t>86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Replacement Policy Summary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Replacement policies affect </a:t>
            </a:r>
            <a:r>
              <a:rPr lang="en-US" sz="2800" i="1" kern="0" dirty="0">
                <a:latin typeface="Calibri" pitchFamily="34" charset="0"/>
              </a:rPr>
              <a:t>capacity</a:t>
            </a:r>
            <a:r>
              <a:rPr lang="en-US" sz="2800" kern="0" dirty="0">
                <a:latin typeface="Calibri" pitchFamily="34" charset="0"/>
              </a:rPr>
              <a:t> and </a:t>
            </a:r>
            <a:r>
              <a:rPr lang="en-US" sz="2800" i="1" kern="0" dirty="0">
                <a:latin typeface="Calibri" pitchFamily="34" charset="0"/>
              </a:rPr>
              <a:t>conflict</a:t>
            </a:r>
            <a:r>
              <a:rPr lang="en-US" sz="2800" kern="0" dirty="0">
                <a:latin typeface="Calibri" pitchFamily="34" charset="0"/>
              </a:rPr>
              <a:t> misses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Policies covered: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 err="1">
                <a:latin typeface="Calibri" pitchFamily="34" charset="0"/>
              </a:rPr>
              <a:t>Belady’s</a:t>
            </a:r>
            <a:r>
              <a:rPr lang="en-US" sz="2800" kern="0" dirty="0">
                <a:latin typeface="Calibri" pitchFamily="34" charset="0"/>
              </a:rPr>
              <a:t> optimal replacement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Least-recently used (LRU)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Practical pseudo-LRU (tree LRU)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Protected LRU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LIP/DIP variant</a:t>
            </a:r>
          </a:p>
          <a:p>
            <a:pPr marL="1257300" lvl="2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i="1" kern="0" dirty="0">
                <a:latin typeface="Calibri" pitchFamily="34" charset="0"/>
              </a:rPr>
              <a:t>Set dueling </a:t>
            </a:r>
            <a:r>
              <a:rPr lang="en-US" sz="2800" kern="0" dirty="0">
                <a:latin typeface="Calibri" pitchFamily="34" charset="0"/>
              </a:rPr>
              <a:t>to dynamically select policy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Not-recently-used (NRU) or </a:t>
            </a:r>
            <a:r>
              <a:rPr lang="en-US" sz="2800" i="1" kern="0" dirty="0">
                <a:latin typeface="Calibri" pitchFamily="34" charset="0"/>
              </a:rPr>
              <a:t>clock</a:t>
            </a:r>
            <a:r>
              <a:rPr lang="en-US" sz="2800" kern="0" dirty="0">
                <a:latin typeface="Calibri" pitchFamily="34" charset="0"/>
              </a:rPr>
              <a:t> algorithm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Calibri" pitchFamily="34" charset="0"/>
              </a:rPr>
              <a:t>Least frequently used (LFU)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72047"/>
      </p:ext>
    </p:extLst>
  </p:cSld>
  <p:clrMapOvr>
    <a:masterClrMapping/>
  </p:clrMapOvr>
  <p:transition advTm="79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Main Memory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295400"/>
            <a:ext cx="7318375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3600" smtClean="0">
                <a:solidFill>
                  <a:srgbClr val="000000"/>
                </a:solidFill>
              </a:rPr>
              <a:t>DRAM chips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smtClean="0">
                <a:solidFill>
                  <a:srgbClr val="000000"/>
                </a:solidFill>
              </a:rPr>
              <a:t>Memory organization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3200" smtClean="0">
                <a:solidFill>
                  <a:srgbClr val="000000"/>
                </a:solidFill>
              </a:rPr>
              <a:t>Interleaving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3200" smtClean="0">
                <a:solidFill>
                  <a:srgbClr val="000000"/>
                </a:solidFill>
              </a:rPr>
              <a:t>Banking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smtClean="0">
                <a:solidFill>
                  <a:srgbClr val="000000"/>
                </a:solidFill>
              </a:rPr>
              <a:t>Memory controller design</a:t>
            </a:r>
          </a:p>
        </p:txBody>
      </p:sp>
    </p:spTree>
    <p:extLst>
      <p:ext uri="{BB962C8B-B14F-4D97-AF65-F5344CB8AC3E}">
        <p14:creationId xmlns:p14="http://schemas.microsoft.com/office/powerpoint/2010/main" val="258235627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DRAM Chip Organization</a:t>
            </a:r>
          </a:p>
        </p:txBody>
      </p:sp>
      <p:sp>
        <p:nvSpPr>
          <p:cNvPr id="53316" name="Rectangle 601"/>
          <p:cNvSpPr>
            <a:spLocks noGrp="1" noChangeArrowheads="1"/>
          </p:cNvSpPr>
          <p:nvPr>
            <p:ph idx="1"/>
          </p:nvPr>
        </p:nvSpPr>
        <p:spPr>
          <a:xfrm>
            <a:off x="152400" y="4800600"/>
            <a:ext cx="47244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Optimized for density, not speed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Data stored as charge in capacitor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Discharge on reads =&gt; destructive reads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Charge leaks over time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refresh every 64ms</a:t>
            </a:r>
          </a:p>
        </p:txBody>
      </p:sp>
      <p:sp>
        <p:nvSpPr>
          <p:cNvPr id="57348" name="Rectangle 276"/>
          <p:cNvSpPr>
            <a:spLocks noChangeArrowheads="1"/>
          </p:cNvSpPr>
          <p:nvPr/>
        </p:nvSpPr>
        <p:spPr bwMode="auto">
          <a:xfrm>
            <a:off x="2273300" y="5407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277"/>
          <p:cNvSpPr>
            <a:spLocks noChangeArrowheads="1"/>
          </p:cNvSpPr>
          <p:nvPr/>
        </p:nvSpPr>
        <p:spPr bwMode="auto">
          <a:xfrm>
            <a:off x="22733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Rectangle 285"/>
          <p:cNvSpPr>
            <a:spLocks noChangeArrowheads="1"/>
          </p:cNvSpPr>
          <p:nvPr/>
        </p:nvSpPr>
        <p:spPr bwMode="auto">
          <a:xfrm>
            <a:off x="22479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Rectangle 286"/>
          <p:cNvSpPr>
            <a:spLocks noChangeArrowheads="1"/>
          </p:cNvSpPr>
          <p:nvPr/>
        </p:nvSpPr>
        <p:spPr bwMode="auto">
          <a:xfrm>
            <a:off x="2247900" y="4899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Rectangle 294"/>
          <p:cNvSpPr>
            <a:spLocks noChangeArrowheads="1"/>
          </p:cNvSpPr>
          <p:nvPr/>
        </p:nvSpPr>
        <p:spPr bwMode="auto">
          <a:xfrm>
            <a:off x="26797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Rectangle 295"/>
          <p:cNvSpPr>
            <a:spLocks noChangeArrowheads="1"/>
          </p:cNvSpPr>
          <p:nvPr/>
        </p:nvSpPr>
        <p:spPr bwMode="auto">
          <a:xfrm>
            <a:off x="2679700" y="49117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Rectangle 300"/>
          <p:cNvSpPr>
            <a:spLocks noChangeArrowheads="1"/>
          </p:cNvSpPr>
          <p:nvPr/>
        </p:nvSpPr>
        <p:spPr bwMode="auto">
          <a:xfrm>
            <a:off x="2768600" y="4797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Rectangle 303"/>
          <p:cNvSpPr>
            <a:spLocks noChangeArrowheads="1"/>
          </p:cNvSpPr>
          <p:nvPr/>
        </p:nvSpPr>
        <p:spPr bwMode="auto">
          <a:xfrm>
            <a:off x="28702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Rectangle 308"/>
          <p:cNvSpPr>
            <a:spLocks noChangeArrowheads="1"/>
          </p:cNvSpPr>
          <p:nvPr/>
        </p:nvSpPr>
        <p:spPr bwMode="auto">
          <a:xfrm>
            <a:off x="2463800" y="5254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Rectangle 311"/>
          <p:cNvSpPr>
            <a:spLocks noChangeArrowheads="1"/>
          </p:cNvSpPr>
          <p:nvPr/>
        </p:nvSpPr>
        <p:spPr bwMode="auto">
          <a:xfrm>
            <a:off x="34305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Rectangle 316"/>
          <p:cNvSpPr>
            <a:spLocks noChangeArrowheads="1"/>
          </p:cNvSpPr>
          <p:nvPr/>
        </p:nvSpPr>
        <p:spPr bwMode="auto">
          <a:xfrm>
            <a:off x="2870200" y="49117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Rectangle 318"/>
          <p:cNvSpPr>
            <a:spLocks noChangeArrowheads="1"/>
          </p:cNvSpPr>
          <p:nvPr/>
        </p:nvSpPr>
        <p:spPr bwMode="auto">
          <a:xfrm>
            <a:off x="40401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Rectangle 327"/>
          <p:cNvSpPr>
            <a:spLocks noChangeArrowheads="1"/>
          </p:cNvSpPr>
          <p:nvPr/>
        </p:nvSpPr>
        <p:spPr bwMode="auto">
          <a:xfrm>
            <a:off x="3303588" y="5051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Rectangle 328"/>
          <p:cNvSpPr>
            <a:spLocks noChangeArrowheads="1"/>
          </p:cNvSpPr>
          <p:nvPr/>
        </p:nvSpPr>
        <p:spPr bwMode="auto">
          <a:xfrm>
            <a:off x="3303588" y="49498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Rectangle 333"/>
          <p:cNvSpPr>
            <a:spLocks noChangeArrowheads="1"/>
          </p:cNvSpPr>
          <p:nvPr/>
        </p:nvSpPr>
        <p:spPr bwMode="auto">
          <a:xfrm>
            <a:off x="2870200" y="51149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Rectangle 334"/>
          <p:cNvSpPr>
            <a:spLocks noChangeArrowheads="1"/>
          </p:cNvSpPr>
          <p:nvPr/>
        </p:nvSpPr>
        <p:spPr bwMode="auto">
          <a:xfrm>
            <a:off x="28971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Rectangle 339"/>
          <p:cNvSpPr>
            <a:spLocks noChangeArrowheads="1"/>
          </p:cNvSpPr>
          <p:nvPr/>
        </p:nvSpPr>
        <p:spPr bwMode="auto">
          <a:xfrm>
            <a:off x="4040188" y="51276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Rectangle 340"/>
          <p:cNvSpPr>
            <a:spLocks noChangeArrowheads="1"/>
          </p:cNvSpPr>
          <p:nvPr/>
        </p:nvSpPr>
        <p:spPr bwMode="auto">
          <a:xfrm>
            <a:off x="40147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Rectangle 342"/>
          <p:cNvSpPr>
            <a:spLocks noChangeArrowheads="1"/>
          </p:cNvSpPr>
          <p:nvPr/>
        </p:nvSpPr>
        <p:spPr bwMode="auto">
          <a:xfrm>
            <a:off x="50942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Rectangle 343"/>
          <p:cNvSpPr>
            <a:spLocks noChangeArrowheads="1"/>
          </p:cNvSpPr>
          <p:nvPr/>
        </p:nvSpPr>
        <p:spPr bwMode="auto">
          <a:xfrm>
            <a:off x="48529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Rectangle 345"/>
          <p:cNvSpPr>
            <a:spLocks noChangeArrowheads="1"/>
          </p:cNvSpPr>
          <p:nvPr/>
        </p:nvSpPr>
        <p:spPr bwMode="auto">
          <a:xfrm>
            <a:off x="5462588" y="460851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Rectangle 346"/>
          <p:cNvSpPr>
            <a:spLocks noChangeArrowheads="1"/>
          </p:cNvSpPr>
          <p:nvPr/>
        </p:nvSpPr>
        <p:spPr bwMode="auto">
          <a:xfrm>
            <a:off x="4903788" y="6499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Rectangle 375"/>
          <p:cNvSpPr>
            <a:spLocks noChangeArrowheads="1"/>
          </p:cNvSpPr>
          <p:nvPr/>
        </p:nvSpPr>
        <p:spPr bwMode="auto">
          <a:xfrm>
            <a:off x="24209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Rectangle 378"/>
          <p:cNvSpPr>
            <a:spLocks noChangeArrowheads="1"/>
          </p:cNvSpPr>
          <p:nvPr/>
        </p:nvSpPr>
        <p:spPr bwMode="auto">
          <a:xfrm>
            <a:off x="2873375" y="20669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2" name="Rectangle 380"/>
          <p:cNvSpPr>
            <a:spLocks noChangeArrowheads="1"/>
          </p:cNvSpPr>
          <p:nvPr/>
        </p:nvSpPr>
        <p:spPr bwMode="auto">
          <a:xfrm>
            <a:off x="251618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Rectangle 381"/>
          <p:cNvSpPr>
            <a:spLocks noChangeArrowheads="1"/>
          </p:cNvSpPr>
          <p:nvPr/>
        </p:nvSpPr>
        <p:spPr bwMode="auto">
          <a:xfrm>
            <a:off x="280193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Rectangle 383"/>
          <p:cNvSpPr>
            <a:spLocks noChangeArrowheads="1"/>
          </p:cNvSpPr>
          <p:nvPr/>
        </p:nvSpPr>
        <p:spPr bwMode="auto">
          <a:xfrm>
            <a:off x="251618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Rectangle 384"/>
          <p:cNvSpPr>
            <a:spLocks noChangeArrowheads="1"/>
          </p:cNvSpPr>
          <p:nvPr/>
        </p:nvSpPr>
        <p:spPr bwMode="auto">
          <a:xfrm>
            <a:off x="280193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6" name="Rectangle 386"/>
          <p:cNvSpPr>
            <a:spLocks noChangeArrowheads="1"/>
          </p:cNvSpPr>
          <p:nvPr/>
        </p:nvSpPr>
        <p:spPr bwMode="auto">
          <a:xfrm>
            <a:off x="251618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7" name="Rectangle 387"/>
          <p:cNvSpPr>
            <a:spLocks noChangeArrowheads="1"/>
          </p:cNvSpPr>
          <p:nvPr/>
        </p:nvSpPr>
        <p:spPr bwMode="auto">
          <a:xfrm>
            <a:off x="280193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8" name="Rectangle 389"/>
          <p:cNvSpPr>
            <a:spLocks noChangeArrowheads="1"/>
          </p:cNvSpPr>
          <p:nvPr/>
        </p:nvSpPr>
        <p:spPr bwMode="auto">
          <a:xfrm>
            <a:off x="33988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9" name="Rectangle 392"/>
          <p:cNvSpPr>
            <a:spLocks noChangeArrowheads="1"/>
          </p:cNvSpPr>
          <p:nvPr/>
        </p:nvSpPr>
        <p:spPr bwMode="auto">
          <a:xfrm>
            <a:off x="3827463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0" name="Rectangle 394"/>
          <p:cNvSpPr>
            <a:spLocks noChangeArrowheads="1"/>
          </p:cNvSpPr>
          <p:nvPr/>
        </p:nvSpPr>
        <p:spPr bwMode="auto">
          <a:xfrm>
            <a:off x="347027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1" name="Rectangle 395"/>
          <p:cNvSpPr>
            <a:spLocks noChangeArrowheads="1"/>
          </p:cNvSpPr>
          <p:nvPr/>
        </p:nvSpPr>
        <p:spPr bwMode="auto">
          <a:xfrm>
            <a:off x="375602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2" name="Rectangle 397"/>
          <p:cNvSpPr>
            <a:spLocks noChangeArrowheads="1"/>
          </p:cNvSpPr>
          <p:nvPr/>
        </p:nvSpPr>
        <p:spPr bwMode="auto">
          <a:xfrm>
            <a:off x="347027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3" name="Rectangle 398"/>
          <p:cNvSpPr>
            <a:spLocks noChangeArrowheads="1"/>
          </p:cNvSpPr>
          <p:nvPr/>
        </p:nvSpPr>
        <p:spPr bwMode="auto">
          <a:xfrm>
            <a:off x="375602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4" name="Rectangle 400"/>
          <p:cNvSpPr>
            <a:spLocks noChangeArrowheads="1"/>
          </p:cNvSpPr>
          <p:nvPr/>
        </p:nvSpPr>
        <p:spPr bwMode="auto">
          <a:xfrm>
            <a:off x="347027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5" name="Rectangle 401"/>
          <p:cNvSpPr>
            <a:spLocks noChangeArrowheads="1"/>
          </p:cNvSpPr>
          <p:nvPr/>
        </p:nvSpPr>
        <p:spPr bwMode="auto">
          <a:xfrm>
            <a:off x="375602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6" name="Rectangle 403"/>
          <p:cNvSpPr>
            <a:spLocks noChangeArrowheads="1"/>
          </p:cNvSpPr>
          <p:nvPr/>
        </p:nvSpPr>
        <p:spPr bwMode="auto">
          <a:xfrm>
            <a:off x="4471988" y="24733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7" name="Rectangle 406"/>
          <p:cNvSpPr>
            <a:spLocks noChangeArrowheads="1"/>
          </p:cNvSpPr>
          <p:nvPr/>
        </p:nvSpPr>
        <p:spPr bwMode="auto">
          <a:xfrm>
            <a:off x="4924425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8" name="Rectangle 408"/>
          <p:cNvSpPr>
            <a:spLocks noChangeArrowheads="1"/>
          </p:cNvSpPr>
          <p:nvPr/>
        </p:nvSpPr>
        <p:spPr bwMode="auto">
          <a:xfrm>
            <a:off x="456723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9" name="Rectangle 409"/>
          <p:cNvSpPr>
            <a:spLocks noChangeArrowheads="1"/>
          </p:cNvSpPr>
          <p:nvPr/>
        </p:nvSpPr>
        <p:spPr bwMode="auto">
          <a:xfrm>
            <a:off x="485298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0" name="Rectangle 411"/>
          <p:cNvSpPr>
            <a:spLocks noChangeArrowheads="1"/>
          </p:cNvSpPr>
          <p:nvPr/>
        </p:nvSpPr>
        <p:spPr bwMode="auto">
          <a:xfrm>
            <a:off x="456723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1" name="Rectangle 412"/>
          <p:cNvSpPr>
            <a:spLocks noChangeArrowheads="1"/>
          </p:cNvSpPr>
          <p:nvPr/>
        </p:nvSpPr>
        <p:spPr bwMode="auto">
          <a:xfrm>
            <a:off x="485298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2" name="Rectangle 414"/>
          <p:cNvSpPr>
            <a:spLocks noChangeArrowheads="1"/>
          </p:cNvSpPr>
          <p:nvPr/>
        </p:nvSpPr>
        <p:spPr bwMode="auto">
          <a:xfrm>
            <a:off x="454342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3" name="Rectangle 415"/>
          <p:cNvSpPr>
            <a:spLocks noChangeArrowheads="1"/>
          </p:cNvSpPr>
          <p:nvPr/>
        </p:nvSpPr>
        <p:spPr bwMode="auto">
          <a:xfrm>
            <a:off x="482917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4" name="Rectangle 518"/>
          <p:cNvSpPr>
            <a:spLocks noChangeArrowheads="1"/>
          </p:cNvSpPr>
          <p:nvPr/>
        </p:nvSpPr>
        <p:spPr bwMode="auto">
          <a:xfrm>
            <a:off x="2778125" y="3616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5" name="Rectangle 519"/>
          <p:cNvSpPr>
            <a:spLocks noChangeArrowheads="1"/>
          </p:cNvSpPr>
          <p:nvPr/>
        </p:nvSpPr>
        <p:spPr bwMode="auto">
          <a:xfrm>
            <a:off x="2778125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6" name="Rectangle 527"/>
          <p:cNvSpPr>
            <a:spLocks noChangeArrowheads="1"/>
          </p:cNvSpPr>
          <p:nvPr/>
        </p:nvSpPr>
        <p:spPr bwMode="auto">
          <a:xfrm>
            <a:off x="2730500" y="2616200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7" name="Rectangle 528"/>
          <p:cNvSpPr>
            <a:spLocks noChangeArrowheads="1"/>
          </p:cNvSpPr>
          <p:nvPr/>
        </p:nvSpPr>
        <p:spPr bwMode="auto">
          <a:xfrm>
            <a:off x="2730500" y="26638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8" name="Rectangle 536"/>
          <p:cNvSpPr>
            <a:spLocks noChangeArrowheads="1"/>
          </p:cNvSpPr>
          <p:nvPr/>
        </p:nvSpPr>
        <p:spPr bwMode="auto">
          <a:xfrm>
            <a:off x="3541713" y="2616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9" name="Rectangle 537"/>
          <p:cNvSpPr>
            <a:spLocks noChangeArrowheads="1"/>
          </p:cNvSpPr>
          <p:nvPr/>
        </p:nvSpPr>
        <p:spPr bwMode="auto">
          <a:xfrm>
            <a:off x="3541713" y="2687638"/>
            <a:ext cx="23812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0" name="Rectangle 542"/>
          <p:cNvSpPr>
            <a:spLocks noChangeArrowheads="1"/>
          </p:cNvSpPr>
          <p:nvPr/>
        </p:nvSpPr>
        <p:spPr bwMode="auto">
          <a:xfrm>
            <a:off x="3708400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1" name="Rectangle 545"/>
          <p:cNvSpPr>
            <a:spLocks noChangeArrowheads="1"/>
          </p:cNvSpPr>
          <p:nvPr/>
        </p:nvSpPr>
        <p:spPr bwMode="auto">
          <a:xfrm>
            <a:off x="3898900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2" name="Rectangle 550"/>
          <p:cNvSpPr>
            <a:spLocks noChangeArrowheads="1"/>
          </p:cNvSpPr>
          <p:nvPr/>
        </p:nvSpPr>
        <p:spPr bwMode="auto">
          <a:xfrm>
            <a:off x="3136900" y="333057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3" name="Rectangle 553"/>
          <p:cNvSpPr>
            <a:spLocks noChangeArrowheads="1"/>
          </p:cNvSpPr>
          <p:nvPr/>
        </p:nvSpPr>
        <p:spPr bwMode="auto">
          <a:xfrm>
            <a:off x="4948238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4" name="Rectangle 558"/>
          <p:cNvSpPr>
            <a:spLocks noChangeArrowheads="1"/>
          </p:cNvSpPr>
          <p:nvPr/>
        </p:nvSpPr>
        <p:spPr bwMode="auto">
          <a:xfrm>
            <a:off x="3898900" y="2687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5" name="Rectangle 560"/>
          <p:cNvSpPr>
            <a:spLocks noChangeArrowheads="1"/>
          </p:cNvSpPr>
          <p:nvPr/>
        </p:nvSpPr>
        <p:spPr bwMode="auto">
          <a:xfrm>
            <a:off x="6094413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6" name="Rectangle 570"/>
          <p:cNvSpPr>
            <a:spLocks noChangeArrowheads="1"/>
          </p:cNvSpPr>
          <p:nvPr/>
        </p:nvSpPr>
        <p:spPr bwMode="auto">
          <a:xfrm>
            <a:off x="4710113" y="29495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7" name="Rectangle 571"/>
          <p:cNvSpPr>
            <a:spLocks noChangeArrowheads="1"/>
          </p:cNvSpPr>
          <p:nvPr/>
        </p:nvSpPr>
        <p:spPr bwMode="auto">
          <a:xfrm>
            <a:off x="4710113" y="27590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8" name="Rectangle 576"/>
          <p:cNvSpPr>
            <a:spLocks noChangeArrowheads="1"/>
          </p:cNvSpPr>
          <p:nvPr/>
        </p:nvSpPr>
        <p:spPr bwMode="auto">
          <a:xfrm>
            <a:off x="38989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9" name="Rectangle 577"/>
          <p:cNvSpPr>
            <a:spLocks noChangeArrowheads="1"/>
          </p:cNvSpPr>
          <p:nvPr/>
        </p:nvSpPr>
        <p:spPr bwMode="auto">
          <a:xfrm>
            <a:off x="3946525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10" name="Rectangle 582"/>
          <p:cNvSpPr>
            <a:spLocks noChangeArrowheads="1"/>
          </p:cNvSpPr>
          <p:nvPr/>
        </p:nvSpPr>
        <p:spPr bwMode="auto">
          <a:xfrm>
            <a:off x="6094413" y="30924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11" name="Rectangle 583"/>
          <p:cNvSpPr>
            <a:spLocks noChangeArrowheads="1"/>
          </p:cNvSpPr>
          <p:nvPr/>
        </p:nvSpPr>
        <p:spPr bwMode="auto">
          <a:xfrm>
            <a:off x="60452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412" name="Picture 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52400"/>
            <a:ext cx="67056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3317" name="Rectangle 602"/>
          <p:cNvSpPr>
            <a:spLocks noChangeArrowheads="1"/>
          </p:cNvSpPr>
          <p:nvPr/>
        </p:nvSpPr>
        <p:spPr bwMode="auto">
          <a:xfrm>
            <a:off x="4724400" y="4800600"/>
            <a:ext cx="343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Cycle time roughly twice access time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Need to </a:t>
            </a:r>
            <a:r>
              <a:rPr lang="en-US" sz="1800" i="0" dirty="0" err="1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1800" i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latin typeface="+mj-lt"/>
              </a:rPr>
              <a:t>bitlines</a:t>
            </a:r>
            <a:r>
              <a:rPr lang="en-US" sz="1800" i="0" dirty="0">
                <a:solidFill>
                  <a:srgbClr val="000000"/>
                </a:solidFill>
                <a:latin typeface="+mj-lt"/>
              </a:rPr>
              <a:t> before access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DRAM Chip Organization</a:t>
            </a:r>
          </a:p>
        </p:txBody>
      </p:sp>
      <p:sp>
        <p:nvSpPr>
          <p:cNvPr id="58371" name="Rectangle 72"/>
          <p:cNvSpPr>
            <a:spLocks noGrp="1" noChangeArrowheads="1"/>
          </p:cNvSpPr>
          <p:nvPr>
            <p:ph idx="1"/>
          </p:nvPr>
        </p:nvSpPr>
        <p:spPr>
          <a:xfrm>
            <a:off x="152400" y="4800600"/>
            <a:ext cx="4724400" cy="175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Current generation DRAM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Gbit @25nm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266 MHz synchronous interface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Data clock 4x (1066MHz), double-data rate so 2133 MT/s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2273300" y="5407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22733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22479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2247900" y="4899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26797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2679700" y="49117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2768600" y="4797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28702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2463800" y="5254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34305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2870200" y="49117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40401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3303588" y="5051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3303588" y="49498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Rectangle 17"/>
          <p:cNvSpPr>
            <a:spLocks noChangeArrowheads="1"/>
          </p:cNvSpPr>
          <p:nvPr/>
        </p:nvSpPr>
        <p:spPr bwMode="auto">
          <a:xfrm>
            <a:off x="2870200" y="51149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Rectangle 18"/>
          <p:cNvSpPr>
            <a:spLocks noChangeArrowheads="1"/>
          </p:cNvSpPr>
          <p:nvPr/>
        </p:nvSpPr>
        <p:spPr bwMode="auto">
          <a:xfrm>
            <a:off x="28971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4040188" y="51276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40147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Rectangle 21"/>
          <p:cNvSpPr>
            <a:spLocks noChangeArrowheads="1"/>
          </p:cNvSpPr>
          <p:nvPr/>
        </p:nvSpPr>
        <p:spPr bwMode="auto">
          <a:xfrm>
            <a:off x="50942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48529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5462588" y="460851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4903788" y="6499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24209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Rectangle 26"/>
          <p:cNvSpPr>
            <a:spLocks noChangeArrowheads="1"/>
          </p:cNvSpPr>
          <p:nvPr/>
        </p:nvSpPr>
        <p:spPr bwMode="auto">
          <a:xfrm>
            <a:off x="2873375" y="20669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Rectangle 27"/>
          <p:cNvSpPr>
            <a:spLocks noChangeArrowheads="1"/>
          </p:cNvSpPr>
          <p:nvPr/>
        </p:nvSpPr>
        <p:spPr bwMode="auto">
          <a:xfrm>
            <a:off x="251618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Rectangle 28"/>
          <p:cNvSpPr>
            <a:spLocks noChangeArrowheads="1"/>
          </p:cNvSpPr>
          <p:nvPr/>
        </p:nvSpPr>
        <p:spPr bwMode="auto">
          <a:xfrm>
            <a:off x="280193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251618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280193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251618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280193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33988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Rectangle 34"/>
          <p:cNvSpPr>
            <a:spLocks noChangeArrowheads="1"/>
          </p:cNvSpPr>
          <p:nvPr/>
        </p:nvSpPr>
        <p:spPr bwMode="auto">
          <a:xfrm>
            <a:off x="3827463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4" name="Rectangle 35"/>
          <p:cNvSpPr>
            <a:spLocks noChangeArrowheads="1"/>
          </p:cNvSpPr>
          <p:nvPr/>
        </p:nvSpPr>
        <p:spPr bwMode="auto">
          <a:xfrm>
            <a:off x="347027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5" name="Rectangle 36"/>
          <p:cNvSpPr>
            <a:spLocks noChangeArrowheads="1"/>
          </p:cNvSpPr>
          <p:nvPr/>
        </p:nvSpPr>
        <p:spPr bwMode="auto">
          <a:xfrm>
            <a:off x="375602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6" name="Rectangle 37"/>
          <p:cNvSpPr>
            <a:spLocks noChangeArrowheads="1"/>
          </p:cNvSpPr>
          <p:nvPr/>
        </p:nvSpPr>
        <p:spPr bwMode="auto">
          <a:xfrm>
            <a:off x="347027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7" name="Rectangle 38"/>
          <p:cNvSpPr>
            <a:spLocks noChangeArrowheads="1"/>
          </p:cNvSpPr>
          <p:nvPr/>
        </p:nvSpPr>
        <p:spPr bwMode="auto">
          <a:xfrm>
            <a:off x="375602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8" name="Rectangle 39"/>
          <p:cNvSpPr>
            <a:spLocks noChangeArrowheads="1"/>
          </p:cNvSpPr>
          <p:nvPr/>
        </p:nvSpPr>
        <p:spPr bwMode="auto">
          <a:xfrm>
            <a:off x="347027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9" name="Rectangle 40"/>
          <p:cNvSpPr>
            <a:spLocks noChangeArrowheads="1"/>
          </p:cNvSpPr>
          <p:nvPr/>
        </p:nvSpPr>
        <p:spPr bwMode="auto">
          <a:xfrm>
            <a:off x="375602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0" name="Rectangle 41"/>
          <p:cNvSpPr>
            <a:spLocks noChangeArrowheads="1"/>
          </p:cNvSpPr>
          <p:nvPr/>
        </p:nvSpPr>
        <p:spPr bwMode="auto">
          <a:xfrm>
            <a:off x="4471988" y="24733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1" name="Rectangle 42"/>
          <p:cNvSpPr>
            <a:spLocks noChangeArrowheads="1"/>
          </p:cNvSpPr>
          <p:nvPr/>
        </p:nvSpPr>
        <p:spPr bwMode="auto">
          <a:xfrm>
            <a:off x="4924425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2" name="Rectangle 43"/>
          <p:cNvSpPr>
            <a:spLocks noChangeArrowheads="1"/>
          </p:cNvSpPr>
          <p:nvPr/>
        </p:nvSpPr>
        <p:spPr bwMode="auto">
          <a:xfrm>
            <a:off x="456723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3" name="Rectangle 44"/>
          <p:cNvSpPr>
            <a:spLocks noChangeArrowheads="1"/>
          </p:cNvSpPr>
          <p:nvPr/>
        </p:nvSpPr>
        <p:spPr bwMode="auto">
          <a:xfrm>
            <a:off x="485298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4" name="Rectangle 45"/>
          <p:cNvSpPr>
            <a:spLocks noChangeArrowheads="1"/>
          </p:cNvSpPr>
          <p:nvPr/>
        </p:nvSpPr>
        <p:spPr bwMode="auto">
          <a:xfrm>
            <a:off x="456723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5" name="Rectangle 46"/>
          <p:cNvSpPr>
            <a:spLocks noChangeArrowheads="1"/>
          </p:cNvSpPr>
          <p:nvPr/>
        </p:nvSpPr>
        <p:spPr bwMode="auto">
          <a:xfrm>
            <a:off x="485298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6" name="Rectangle 47"/>
          <p:cNvSpPr>
            <a:spLocks noChangeArrowheads="1"/>
          </p:cNvSpPr>
          <p:nvPr/>
        </p:nvSpPr>
        <p:spPr bwMode="auto">
          <a:xfrm>
            <a:off x="454342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7" name="Rectangle 48"/>
          <p:cNvSpPr>
            <a:spLocks noChangeArrowheads="1"/>
          </p:cNvSpPr>
          <p:nvPr/>
        </p:nvSpPr>
        <p:spPr bwMode="auto">
          <a:xfrm>
            <a:off x="482917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8" name="Rectangle 49"/>
          <p:cNvSpPr>
            <a:spLocks noChangeArrowheads="1"/>
          </p:cNvSpPr>
          <p:nvPr/>
        </p:nvSpPr>
        <p:spPr bwMode="auto">
          <a:xfrm>
            <a:off x="2778125" y="3616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9" name="Rectangle 50"/>
          <p:cNvSpPr>
            <a:spLocks noChangeArrowheads="1"/>
          </p:cNvSpPr>
          <p:nvPr/>
        </p:nvSpPr>
        <p:spPr bwMode="auto">
          <a:xfrm>
            <a:off x="2778125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0" name="Rectangle 51"/>
          <p:cNvSpPr>
            <a:spLocks noChangeArrowheads="1"/>
          </p:cNvSpPr>
          <p:nvPr/>
        </p:nvSpPr>
        <p:spPr bwMode="auto">
          <a:xfrm>
            <a:off x="2730500" y="2616200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1" name="Rectangle 52"/>
          <p:cNvSpPr>
            <a:spLocks noChangeArrowheads="1"/>
          </p:cNvSpPr>
          <p:nvPr/>
        </p:nvSpPr>
        <p:spPr bwMode="auto">
          <a:xfrm>
            <a:off x="2730500" y="26638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2" name="Rectangle 53"/>
          <p:cNvSpPr>
            <a:spLocks noChangeArrowheads="1"/>
          </p:cNvSpPr>
          <p:nvPr/>
        </p:nvSpPr>
        <p:spPr bwMode="auto">
          <a:xfrm>
            <a:off x="3541713" y="2616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3" name="Rectangle 54"/>
          <p:cNvSpPr>
            <a:spLocks noChangeArrowheads="1"/>
          </p:cNvSpPr>
          <p:nvPr/>
        </p:nvSpPr>
        <p:spPr bwMode="auto">
          <a:xfrm>
            <a:off x="3541713" y="2687638"/>
            <a:ext cx="23812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4" name="Rectangle 55"/>
          <p:cNvSpPr>
            <a:spLocks noChangeArrowheads="1"/>
          </p:cNvSpPr>
          <p:nvPr/>
        </p:nvSpPr>
        <p:spPr bwMode="auto">
          <a:xfrm>
            <a:off x="3708400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5" name="Rectangle 56"/>
          <p:cNvSpPr>
            <a:spLocks noChangeArrowheads="1"/>
          </p:cNvSpPr>
          <p:nvPr/>
        </p:nvSpPr>
        <p:spPr bwMode="auto">
          <a:xfrm>
            <a:off x="3898900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6" name="Rectangle 57"/>
          <p:cNvSpPr>
            <a:spLocks noChangeArrowheads="1"/>
          </p:cNvSpPr>
          <p:nvPr/>
        </p:nvSpPr>
        <p:spPr bwMode="auto">
          <a:xfrm>
            <a:off x="3136900" y="333057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7" name="Rectangle 58"/>
          <p:cNvSpPr>
            <a:spLocks noChangeArrowheads="1"/>
          </p:cNvSpPr>
          <p:nvPr/>
        </p:nvSpPr>
        <p:spPr bwMode="auto">
          <a:xfrm>
            <a:off x="4948238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8" name="Rectangle 59"/>
          <p:cNvSpPr>
            <a:spLocks noChangeArrowheads="1"/>
          </p:cNvSpPr>
          <p:nvPr/>
        </p:nvSpPr>
        <p:spPr bwMode="auto">
          <a:xfrm>
            <a:off x="3898900" y="2687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9" name="Rectangle 60"/>
          <p:cNvSpPr>
            <a:spLocks noChangeArrowheads="1"/>
          </p:cNvSpPr>
          <p:nvPr/>
        </p:nvSpPr>
        <p:spPr bwMode="auto">
          <a:xfrm>
            <a:off x="6094413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0" name="Rectangle 61"/>
          <p:cNvSpPr>
            <a:spLocks noChangeArrowheads="1"/>
          </p:cNvSpPr>
          <p:nvPr/>
        </p:nvSpPr>
        <p:spPr bwMode="auto">
          <a:xfrm>
            <a:off x="4710113" y="29495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1" name="Rectangle 62"/>
          <p:cNvSpPr>
            <a:spLocks noChangeArrowheads="1"/>
          </p:cNvSpPr>
          <p:nvPr/>
        </p:nvSpPr>
        <p:spPr bwMode="auto">
          <a:xfrm>
            <a:off x="4710113" y="27590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2" name="Rectangle 63"/>
          <p:cNvSpPr>
            <a:spLocks noChangeArrowheads="1"/>
          </p:cNvSpPr>
          <p:nvPr/>
        </p:nvSpPr>
        <p:spPr bwMode="auto">
          <a:xfrm>
            <a:off x="38989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3" name="Rectangle 64"/>
          <p:cNvSpPr>
            <a:spLocks noChangeArrowheads="1"/>
          </p:cNvSpPr>
          <p:nvPr/>
        </p:nvSpPr>
        <p:spPr bwMode="auto">
          <a:xfrm>
            <a:off x="3946525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4" name="Rectangle 65"/>
          <p:cNvSpPr>
            <a:spLocks noChangeArrowheads="1"/>
          </p:cNvSpPr>
          <p:nvPr/>
        </p:nvSpPr>
        <p:spPr bwMode="auto">
          <a:xfrm>
            <a:off x="6094413" y="30924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5" name="Rectangle 66"/>
          <p:cNvSpPr>
            <a:spLocks noChangeArrowheads="1"/>
          </p:cNvSpPr>
          <p:nvPr/>
        </p:nvSpPr>
        <p:spPr bwMode="auto">
          <a:xfrm>
            <a:off x="60452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436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52400"/>
            <a:ext cx="67056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8437" name="Rectangle 69"/>
          <p:cNvSpPr>
            <a:spLocks noChangeArrowheads="1"/>
          </p:cNvSpPr>
          <p:nvPr/>
        </p:nvSpPr>
        <p:spPr bwMode="auto">
          <a:xfrm>
            <a:off x="457200" y="50292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en-US" sz="1800" i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4341" name="Rectangle 71"/>
          <p:cNvSpPr>
            <a:spLocks noChangeArrowheads="1"/>
          </p:cNvSpPr>
          <p:nvPr/>
        </p:nvSpPr>
        <p:spPr bwMode="auto">
          <a:xfrm>
            <a:off x="4495800" y="48006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000" i="0" dirty="0">
                <a:solidFill>
                  <a:srgbClr val="000000"/>
                </a:solidFill>
                <a:latin typeface="+mj-lt"/>
              </a:rPr>
              <a:t>Address pins are time-multiplexed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Row address strobe (RAS)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Column address strobe (CAS)</a:t>
            </a: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4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Flow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33400" y="2438400"/>
            <a:ext cx="5486400" cy="3352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Challenges:</a:t>
            </a:r>
          </a:p>
          <a:p>
            <a:pPr lvl="1" eaLnBrk="1" hangingPunct="1"/>
            <a:r>
              <a:rPr lang="en-US" altLang="en-US" sz="2400" dirty="0" smtClean="0"/>
              <a:t>Branches: unpredictable</a:t>
            </a:r>
          </a:p>
          <a:p>
            <a:pPr lvl="1" eaLnBrk="1" hangingPunct="1"/>
            <a:r>
              <a:rPr lang="en-US" altLang="en-US" sz="2400" dirty="0" smtClean="0"/>
              <a:t>Branch targets misaligned</a:t>
            </a:r>
          </a:p>
          <a:p>
            <a:pPr lvl="1" eaLnBrk="1" hangingPunct="1"/>
            <a:r>
              <a:rPr lang="en-US" altLang="en-US" sz="2400" dirty="0" smtClean="0"/>
              <a:t>Instruction cache misses</a:t>
            </a:r>
          </a:p>
          <a:p>
            <a:pPr eaLnBrk="1" hangingPunct="1"/>
            <a:r>
              <a:rPr lang="en-US" altLang="en-US" sz="2800" dirty="0" smtClean="0"/>
              <a:t>Solutions</a:t>
            </a:r>
          </a:p>
          <a:p>
            <a:pPr lvl="1" eaLnBrk="1" hangingPunct="1"/>
            <a:r>
              <a:rPr lang="en-US" altLang="en-US" sz="2400" dirty="0" smtClean="0"/>
              <a:t>Prediction and speculation</a:t>
            </a:r>
          </a:p>
          <a:p>
            <a:pPr lvl="1" eaLnBrk="1" hangingPunct="1"/>
            <a:r>
              <a:rPr lang="en-US" altLang="en-US" sz="2400" dirty="0" smtClean="0"/>
              <a:t>High-bandwidth fetch logic</a:t>
            </a:r>
          </a:p>
          <a:p>
            <a:pPr lvl="1" eaLnBrk="1" hangingPunct="1"/>
            <a:r>
              <a:rPr lang="en-US" altLang="en-US" sz="2400" dirty="0" err="1" smtClean="0"/>
              <a:t>Nonblocking</a:t>
            </a:r>
            <a:r>
              <a:rPr lang="en-US" altLang="en-US" sz="2400" dirty="0" smtClean="0"/>
              <a:t> cache and prefetching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defRPr/>
            </a:pPr>
            <a:fld id="{6912DCBC-5728-4D48-9266-214E7ED8D140}" type="slidenum">
              <a:rPr lang="en-US" altLang="en-US" sz="1400" smtClean="0">
                <a:latin typeface="Calibri" pitchFamily="34" charset="0"/>
              </a:rPr>
              <a:pPr lvl="1" eaLnBrk="1" hangingPunct="1">
                <a:defRPr/>
              </a:pPr>
              <a:t>9</a:t>
            </a:fld>
            <a:endParaRPr lang="en-US" altLang="en-US" sz="1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2" y="3048001"/>
            <a:ext cx="3581401" cy="2090738"/>
            <a:chOff x="3264" y="2496"/>
            <a:chExt cx="2256" cy="1317"/>
          </a:xfrm>
        </p:grpSpPr>
        <p:sp>
          <p:nvSpPr>
            <p:cNvPr id="17415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4" y="2784"/>
              <a:ext cx="172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itchFamily="18" charset="0"/>
                </a:rPr>
                <a:t>Instruction </a:t>
              </a:r>
              <a:r>
                <a:rPr lang="en-US" altLang="en-US" sz="1000" dirty="0" smtClean="0">
                  <a:latin typeface="Times New Roman" pitchFamily="18" charset="0"/>
                </a:rPr>
                <a:t>Cache</a:t>
              </a:r>
              <a:endParaRPr lang="en-US" altLang="en-US" sz="1000" dirty="0">
                <a:latin typeface="Times New Roman" pitchFamily="18" charset="0"/>
              </a:endParaRPr>
            </a:p>
          </p:txBody>
        </p:sp>
        <p:grpSp>
          <p:nvGrpSpPr>
            <p:cNvPr id="17416" name="Group 6"/>
            <p:cNvGrpSpPr>
              <a:grpSpLocks/>
            </p:cNvGrpSpPr>
            <p:nvPr/>
          </p:nvGrpSpPr>
          <p:grpSpPr bwMode="auto">
            <a:xfrm>
              <a:off x="3264" y="3120"/>
              <a:ext cx="1728" cy="144"/>
              <a:chOff x="3264" y="2976"/>
              <a:chExt cx="1728" cy="144"/>
            </a:xfrm>
          </p:grpSpPr>
          <p:sp>
            <p:nvSpPr>
              <p:cNvPr id="17423" name="Line 7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264" y="2976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264" y="3120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40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0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552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696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840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1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984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12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1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72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1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16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1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60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18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04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1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848" y="29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7" name="Text Box 2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08" y="2496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PC</a:t>
              </a:r>
            </a:p>
          </p:txBody>
        </p:sp>
        <p:sp>
          <p:nvSpPr>
            <p:cNvPr id="17418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696" y="2592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608" y="259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60" y="3120"/>
              <a:ext cx="432" cy="14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Times New Roman" pitchFamily="18" charset="0"/>
              </a:endParaRPr>
            </a:p>
          </p:txBody>
        </p:sp>
        <p:sp>
          <p:nvSpPr>
            <p:cNvPr id="17421" name="Line 2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752" y="326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Text Box 2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57" y="3600"/>
              <a:ext cx="14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itchFamily="18" charset="0"/>
                </a:rPr>
                <a:t>only3 </a:t>
              </a:r>
              <a:r>
                <a:rPr lang="en-US" altLang="en-US" sz="1600" dirty="0">
                  <a:latin typeface="Times New Roman" pitchFamily="18" charset="0"/>
                </a:rPr>
                <a:t>instructions fetched</a:t>
              </a:r>
            </a:p>
          </p:txBody>
        </p:sp>
      </p:grpSp>
      <p:sp>
        <p:nvSpPr>
          <p:cNvPr id="18438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905000"/>
            <a:ext cx="7927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Tx/>
              <a:buNone/>
              <a:defRPr/>
            </a:pPr>
            <a:r>
              <a:rPr lang="en-US" altLang="en-US" sz="2800" dirty="0" smtClean="0">
                <a:latin typeface="+mn-lt"/>
              </a:rPr>
              <a:t>Objective: Fetch multiple instructions per cycle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60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DRAM Chip Organization</a:t>
            </a:r>
          </a:p>
        </p:txBody>
      </p:sp>
      <p:sp>
        <p:nvSpPr>
          <p:cNvPr id="55364" name="Rectangle 68"/>
          <p:cNvSpPr>
            <a:spLocks noGrp="1" noChangeArrowheads="1"/>
          </p:cNvSpPr>
          <p:nvPr>
            <p:ph idx="1"/>
          </p:nvPr>
        </p:nvSpPr>
        <p:spPr>
          <a:xfrm>
            <a:off x="682625" y="5105400"/>
            <a:ext cx="3432175" cy="1219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New RAS results in: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+mj-lt"/>
              </a:rPr>
              <a:t>Bitline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Row decode, sense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Row buffer write (up to 8K)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273300" y="5407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22733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22479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2247900" y="48990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2679700" y="4873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2679700" y="49117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2768600" y="4797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2870200" y="54705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2463800" y="52546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34305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2870200" y="49117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4040188" y="5483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Rectangle 15"/>
          <p:cNvSpPr>
            <a:spLocks noChangeArrowheads="1"/>
          </p:cNvSpPr>
          <p:nvPr/>
        </p:nvSpPr>
        <p:spPr bwMode="auto">
          <a:xfrm>
            <a:off x="3303588" y="50514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Rectangle 16"/>
          <p:cNvSpPr>
            <a:spLocks noChangeArrowheads="1"/>
          </p:cNvSpPr>
          <p:nvPr/>
        </p:nvSpPr>
        <p:spPr bwMode="auto">
          <a:xfrm>
            <a:off x="3303588" y="49498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2870200" y="51149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28971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4040188" y="51276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Rectangle 20"/>
          <p:cNvSpPr>
            <a:spLocks noChangeArrowheads="1"/>
          </p:cNvSpPr>
          <p:nvPr/>
        </p:nvSpPr>
        <p:spPr bwMode="auto">
          <a:xfrm>
            <a:off x="4014788" y="51149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Rectangle 21"/>
          <p:cNvSpPr>
            <a:spLocks noChangeArrowheads="1"/>
          </p:cNvSpPr>
          <p:nvPr/>
        </p:nvSpPr>
        <p:spPr bwMode="auto">
          <a:xfrm>
            <a:off x="50942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Rectangle 22"/>
          <p:cNvSpPr>
            <a:spLocks noChangeArrowheads="1"/>
          </p:cNvSpPr>
          <p:nvPr/>
        </p:nvSpPr>
        <p:spPr bwMode="auto">
          <a:xfrm>
            <a:off x="4852988" y="41640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5462588" y="460851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Rectangle 24"/>
          <p:cNvSpPr>
            <a:spLocks noChangeArrowheads="1"/>
          </p:cNvSpPr>
          <p:nvPr/>
        </p:nvSpPr>
        <p:spPr bwMode="auto">
          <a:xfrm>
            <a:off x="4903788" y="64992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Rectangle 25"/>
          <p:cNvSpPr>
            <a:spLocks noChangeArrowheads="1"/>
          </p:cNvSpPr>
          <p:nvPr/>
        </p:nvSpPr>
        <p:spPr bwMode="auto">
          <a:xfrm>
            <a:off x="24209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2873375" y="20669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251618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2801938" y="23764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251618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3" name="Rectangle 30"/>
          <p:cNvSpPr>
            <a:spLocks noChangeArrowheads="1"/>
          </p:cNvSpPr>
          <p:nvPr/>
        </p:nvSpPr>
        <p:spPr bwMode="auto">
          <a:xfrm>
            <a:off x="2801938" y="2233613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4" name="Rectangle 31"/>
          <p:cNvSpPr>
            <a:spLocks noChangeArrowheads="1"/>
          </p:cNvSpPr>
          <p:nvPr/>
        </p:nvSpPr>
        <p:spPr bwMode="auto">
          <a:xfrm>
            <a:off x="251618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Rectangle 32"/>
          <p:cNvSpPr>
            <a:spLocks noChangeArrowheads="1"/>
          </p:cNvSpPr>
          <p:nvPr/>
        </p:nvSpPr>
        <p:spPr bwMode="auto">
          <a:xfrm>
            <a:off x="2801938" y="21145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Rectangle 33"/>
          <p:cNvSpPr>
            <a:spLocks noChangeArrowheads="1"/>
          </p:cNvSpPr>
          <p:nvPr/>
        </p:nvSpPr>
        <p:spPr bwMode="auto">
          <a:xfrm>
            <a:off x="3398838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7" name="Rectangle 34"/>
          <p:cNvSpPr>
            <a:spLocks noChangeArrowheads="1"/>
          </p:cNvSpPr>
          <p:nvPr/>
        </p:nvSpPr>
        <p:spPr bwMode="auto">
          <a:xfrm>
            <a:off x="3827463" y="20669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8" name="Rectangle 35"/>
          <p:cNvSpPr>
            <a:spLocks noChangeArrowheads="1"/>
          </p:cNvSpPr>
          <p:nvPr/>
        </p:nvSpPr>
        <p:spPr bwMode="auto">
          <a:xfrm>
            <a:off x="347027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9" name="Rectangle 36"/>
          <p:cNvSpPr>
            <a:spLocks noChangeArrowheads="1"/>
          </p:cNvSpPr>
          <p:nvPr/>
        </p:nvSpPr>
        <p:spPr bwMode="auto">
          <a:xfrm>
            <a:off x="3756025" y="2352675"/>
            <a:ext cx="1588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0" name="Rectangle 37"/>
          <p:cNvSpPr>
            <a:spLocks noChangeArrowheads="1"/>
          </p:cNvSpPr>
          <p:nvPr/>
        </p:nvSpPr>
        <p:spPr bwMode="auto">
          <a:xfrm>
            <a:off x="347027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1" name="Rectangle 38"/>
          <p:cNvSpPr>
            <a:spLocks noChangeArrowheads="1"/>
          </p:cNvSpPr>
          <p:nvPr/>
        </p:nvSpPr>
        <p:spPr bwMode="auto">
          <a:xfrm>
            <a:off x="3756025" y="22336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2" name="Rectangle 39"/>
          <p:cNvSpPr>
            <a:spLocks noChangeArrowheads="1"/>
          </p:cNvSpPr>
          <p:nvPr/>
        </p:nvSpPr>
        <p:spPr bwMode="auto">
          <a:xfrm>
            <a:off x="347027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3" name="Rectangle 40"/>
          <p:cNvSpPr>
            <a:spLocks noChangeArrowheads="1"/>
          </p:cNvSpPr>
          <p:nvPr/>
        </p:nvSpPr>
        <p:spPr bwMode="auto">
          <a:xfrm>
            <a:off x="3756025" y="20907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4" name="Rectangle 41"/>
          <p:cNvSpPr>
            <a:spLocks noChangeArrowheads="1"/>
          </p:cNvSpPr>
          <p:nvPr/>
        </p:nvSpPr>
        <p:spPr bwMode="auto">
          <a:xfrm>
            <a:off x="4471988" y="247332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Rectangle 42"/>
          <p:cNvSpPr>
            <a:spLocks noChangeArrowheads="1"/>
          </p:cNvSpPr>
          <p:nvPr/>
        </p:nvSpPr>
        <p:spPr bwMode="auto">
          <a:xfrm>
            <a:off x="4924425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Rectangle 43"/>
          <p:cNvSpPr>
            <a:spLocks noChangeArrowheads="1"/>
          </p:cNvSpPr>
          <p:nvPr/>
        </p:nvSpPr>
        <p:spPr bwMode="auto">
          <a:xfrm>
            <a:off x="456723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7" name="Rectangle 44"/>
          <p:cNvSpPr>
            <a:spLocks noChangeArrowheads="1"/>
          </p:cNvSpPr>
          <p:nvPr/>
        </p:nvSpPr>
        <p:spPr bwMode="auto">
          <a:xfrm>
            <a:off x="4852988" y="2185988"/>
            <a:ext cx="1587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8" name="Rectangle 45"/>
          <p:cNvSpPr>
            <a:spLocks noChangeArrowheads="1"/>
          </p:cNvSpPr>
          <p:nvPr/>
        </p:nvSpPr>
        <p:spPr bwMode="auto">
          <a:xfrm>
            <a:off x="456723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9" name="Rectangle 46"/>
          <p:cNvSpPr>
            <a:spLocks noChangeArrowheads="1"/>
          </p:cNvSpPr>
          <p:nvPr/>
        </p:nvSpPr>
        <p:spPr bwMode="auto">
          <a:xfrm>
            <a:off x="4852988" y="23050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0" name="Rectangle 47"/>
          <p:cNvSpPr>
            <a:spLocks noChangeArrowheads="1"/>
          </p:cNvSpPr>
          <p:nvPr/>
        </p:nvSpPr>
        <p:spPr bwMode="auto">
          <a:xfrm>
            <a:off x="454342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1" name="Rectangle 48"/>
          <p:cNvSpPr>
            <a:spLocks noChangeArrowheads="1"/>
          </p:cNvSpPr>
          <p:nvPr/>
        </p:nvSpPr>
        <p:spPr bwMode="auto">
          <a:xfrm>
            <a:off x="4829175" y="2449513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2" name="Rectangle 49"/>
          <p:cNvSpPr>
            <a:spLocks noChangeArrowheads="1"/>
          </p:cNvSpPr>
          <p:nvPr/>
        </p:nvSpPr>
        <p:spPr bwMode="auto">
          <a:xfrm>
            <a:off x="2778125" y="3616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3" name="Rectangle 50"/>
          <p:cNvSpPr>
            <a:spLocks noChangeArrowheads="1"/>
          </p:cNvSpPr>
          <p:nvPr/>
        </p:nvSpPr>
        <p:spPr bwMode="auto">
          <a:xfrm>
            <a:off x="2778125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4" name="Rectangle 51"/>
          <p:cNvSpPr>
            <a:spLocks noChangeArrowheads="1"/>
          </p:cNvSpPr>
          <p:nvPr/>
        </p:nvSpPr>
        <p:spPr bwMode="auto">
          <a:xfrm>
            <a:off x="2730500" y="2616200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5" name="Rectangle 52"/>
          <p:cNvSpPr>
            <a:spLocks noChangeArrowheads="1"/>
          </p:cNvSpPr>
          <p:nvPr/>
        </p:nvSpPr>
        <p:spPr bwMode="auto">
          <a:xfrm>
            <a:off x="2730500" y="26638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6" name="Rectangle 53"/>
          <p:cNvSpPr>
            <a:spLocks noChangeArrowheads="1"/>
          </p:cNvSpPr>
          <p:nvPr/>
        </p:nvSpPr>
        <p:spPr bwMode="auto">
          <a:xfrm>
            <a:off x="3541713" y="2616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7" name="Rectangle 54"/>
          <p:cNvSpPr>
            <a:spLocks noChangeArrowheads="1"/>
          </p:cNvSpPr>
          <p:nvPr/>
        </p:nvSpPr>
        <p:spPr bwMode="auto">
          <a:xfrm>
            <a:off x="3541713" y="2687638"/>
            <a:ext cx="23812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8" name="Rectangle 55"/>
          <p:cNvSpPr>
            <a:spLocks noChangeArrowheads="1"/>
          </p:cNvSpPr>
          <p:nvPr/>
        </p:nvSpPr>
        <p:spPr bwMode="auto">
          <a:xfrm>
            <a:off x="3708400" y="247332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9" name="Rectangle 56"/>
          <p:cNvSpPr>
            <a:spLocks noChangeArrowheads="1"/>
          </p:cNvSpPr>
          <p:nvPr/>
        </p:nvSpPr>
        <p:spPr bwMode="auto">
          <a:xfrm>
            <a:off x="3898900" y="3735388"/>
            <a:ext cx="238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0" name="Rectangle 57"/>
          <p:cNvSpPr>
            <a:spLocks noChangeArrowheads="1"/>
          </p:cNvSpPr>
          <p:nvPr/>
        </p:nvSpPr>
        <p:spPr bwMode="auto">
          <a:xfrm>
            <a:off x="3136900" y="3330575"/>
            <a:ext cx="238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1" name="Rectangle 58"/>
          <p:cNvSpPr>
            <a:spLocks noChangeArrowheads="1"/>
          </p:cNvSpPr>
          <p:nvPr/>
        </p:nvSpPr>
        <p:spPr bwMode="auto">
          <a:xfrm>
            <a:off x="4948238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2" name="Rectangle 59"/>
          <p:cNvSpPr>
            <a:spLocks noChangeArrowheads="1"/>
          </p:cNvSpPr>
          <p:nvPr/>
        </p:nvSpPr>
        <p:spPr bwMode="auto">
          <a:xfrm>
            <a:off x="3898900" y="2687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3" name="Rectangle 60"/>
          <p:cNvSpPr>
            <a:spLocks noChangeArrowheads="1"/>
          </p:cNvSpPr>
          <p:nvPr/>
        </p:nvSpPr>
        <p:spPr bwMode="auto">
          <a:xfrm>
            <a:off x="6094413" y="3759200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4" name="Rectangle 61"/>
          <p:cNvSpPr>
            <a:spLocks noChangeArrowheads="1"/>
          </p:cNvSpPr>
          <p:nvPr/>
        </p:nvSpPr>
        <p:spPr bwMode="auto">
          <a:xfrm>
            <a:off x="4710113" y="29495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5" name="Rectangle 62"/>
          <p:cNvSpPr>
            <a:spLocks noChangeArrowheads="1"/>
          </p:cNvSpPr>
          <p:nvPr/>
        </p:nvSpPr>
        <p:spPr bwMode="auto">
          <a:xfrm>
            <a:off x="4710113" y="2759075"/>
            <a:ext cx="23812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6" name="Rectangle 63"/>
          <p:cNvSpPr>
            <a:spLocks noChangeArrowheads="1"/>
          </p:cNvSpPr>
          <p:nvPr/>
        </p:nvSpPr>
        <p:spPr bwMode="auto">
          <a:xfrm>
            <a:off x="38989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Rectangle 64"/>
          <p:cNvSpPr>
            <a:spLocks noChangeArrowheads="1"/>
          </p:cNvSpPr>
          <p:nvPr/>
        </p:nvSpPr>
        <p:spPr bwMode="auto">
          <a:xfrm>
            <a:off x="3946525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8" name="Rectangle 65"/>
          <p:cNvSpPr>
            <a:spLocks noChangeArrowheads="1"/>
          </p:cNvSpPr>
          <p:nvPr/>
        </p:nvSpPr>
        <p:spPr bwMode="auto">
          <a:xfrm>
            <a:off x="6094413" y="3092450"/>
            <a:ext cx="1587" cy="238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9" name="Rectangle 66"/>
          <p:cNvSpPr>
            <a:spLocks noChangeArrowheads="1"/>
          </p:cNvSpPr>
          <p:nvPr/>
        </p:nvSpPr>
        <p:spPr bwMode="auto">
          <a:xfrm>
            <a:off x="6045200" y="3068638"/>
            <a:ext cx="1588" cy="238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Rectangle 69"/>
          <p:cNvSpPr>
            <a:spLocks noChangeArrowheads="1"/>
          </p:cNvSpPr>
          <p:nvPr/>
        </p:nvSpPr>
        <p:spPr bwMode="auto">
          <a:xfrm>
            <a:off x="4343400" y="5105400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New CAS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+mj-lt"/>
              </a:rPr>
              <a:t>Read from row buffer</a:t>
            </a:r>
            <a:endParaRPr lang="en-US" sz="1600" i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1600" i="0" dirty="0">
                <a:solidFill>
                  <a:srgbClr val="000000"/>
                </a:solidFill>
                <a:latin typeface="+mj-lt"/>
              </a:rPr>
              <a:t>Much faster (3x)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1800" i="0" dirty="0">
                <a:solidFill>
                  <a:srgbClr val="000000"/>
                </a:solidFill>
                <a:latin typeface="+mj-lt"/>
              </a:rPr>
              <a:t>Streaming row accesses desirable</a:t>
            </a:r>
            <a:endParaRPr lang="en-US" sz="1600" i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Tx/>
              <a:buChar char="–"/>
              <a:defRPr/>
            </a:pPr>
            <a:endParaRPr lang="en-US" sz="1600" i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90</a:t>
            </a:fld>
            <a:endParaRPr lang="en-US" dirty="0"/>
          </a:p>
        </p:txBody>
      </p:sp>
      <p:pic>
        <p:nvPicPr>
          <p:cNvPr id="71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52400"/>
            <a:ext cx="67056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2780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Memory Controller Organization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73300" y="54070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273300" y="54705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47900" y="48736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247900" y="48990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679700" y="48736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679700" y="49117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768600" y="47974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870200" y="54705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463800" y="52546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430588" y="54832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870200" y="4911725"/>
            <a:ext cx="1588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4040188" y="54832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303588" y="50514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303588" y="49498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870200" y="5114925"/>
            <a:ext cx="1588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897188" y="5114925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4040188" y="5127625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4014788" y="5114925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5094288" y="4164013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4852988" y="4164013"/>
            <a:ext cx="1587" cy="127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5462588" y="4608513"/>
            <a:ext cx="12700" cy="15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4903788" y="6499225"/>
            <a:ext cx="12700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1395413" y="1376363"/>
            <a:ext cx="6176962" cy="4241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1395413" y="1376363"/>
            <a:ext cx="62007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7572375" y="1376363"/>
            <a:ext cx="23813" cy="42656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1395413" y="5618163"/>
            <a:ext cx="6176962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1395413" y="1376363"/>
            <a:ext cx="23812" cy="4241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2016125" y="1733550"/>
            <a:ext cx="4554538" cy="18589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2016125" y="1733550"/>
            <a:ext cx="45783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6570663" y="1733550"/>
            <a:ext cx="23812" cy="18827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2016125" y="3592513"/>
            <a:ext cx="455453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2016125" y="1733550"/>
            <a:ext cx="23813" cy="18589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2420938" y="206692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2420938" y="2066925"/>
            <a:ext cx="23812" cy="4302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2420938" y="2473325"/>
            <a:ext cx="4762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2873375" y="206692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2873375" y="2066925"/>
            <a:ext cx="23813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2516188" y="2376488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2801938" y="2376488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2516188" y="2376488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2516188" y="2233613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0" name="Rectangle 44"/>
          <p:cNvSpPr>
            <a:spLocks noChangeArrowheads="1"/>
          </p:cNvSpPr>
          <p:nvPr/>
        </p:nvSpPr>
        <p:spPr bwMode="auto">
          <a:xfrm>
            <a:off x="2801938" y="2233613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2516188" y="2233613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2516188" y="2114550"/>
            <a:ext cx="15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2801938" y="2114550"/>
            <a:ext cx="15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2516188" y="2114550"/>
            <a:ext cx="2857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5" name="Rectangle 49"/>
          <p:cNvSpPr>
            <a:spLocks noChangeArrowheads="1"/>
          </p:cNvSpPr>
          <p:nvPr/>
        </p:nvSpPr>
        <p:spPr bwMode="auto">
          <a:xfrm>
            <a:off x="3398838" y="206692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6" name="Rectangle 50"/>
          <p:cNvSpPr>
            <a:spLocks noChangeArrowheads="1"/>
          </p:cNvSpPr>
          <p:nvPr/>
        </p:nvSpPr>
        <p:spPr bwMode="auto">
          <a:xfrm>
            <a:off x="3398838" y="2066925"/>
            <a:ext cx="23812" cy="4302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7" name="Rectangle 51"/>
          <p:cNvSpPr>
            <a:spLocks noChangeArrowheads="1"/>
          </p:cNvSpPr>
          <p:nvPr/>
        </p:nvSpPr>
        <p:spPr bwMode="auto">
          <a:xfrm>
            <a:off x="3398838" y="2473325"/>
            <a:ext cx="45243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8" name="Rectangle 52"/>
          <p:cNvSpPr>
            <a:spLocks noChangeArrowheads="1"/>
          </p:cNvSpPr>
          <p:nvPr/>
        </p:nvSpPr>
        <p:spPr bwMode="auto">
          <a:xfrm>
            <a:off x="3827463" y="206692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89" name="Rectangle 53"/>
          <p:cNvSpPr>
            <a:spLocks noChangeArrowheads="1"/>
          </p:cNvSpPr>
          <p:nvPr/>
        </p:nvSpPr>
        <p:spPr bwMode="auto">
          <a:xfrm>
            <a:off x="3827463" y="2066925"/>
            <a:ext cx="23812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auto">
          <a:xfrm>
            <a:off x="3470275" y="2352675"/>
            <a:ext cx="1588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3756025" y="2352675"/>
            <a:ext cx="1588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2" name="Rectangle 56"/>
          <p:cNvSpPr>
            <a:spLocks noChangeArrowheads="1"/>
          </p:cNvSpPr>
          <p:nvPr/>
        </p:nvSpPr>
        <p:spPr bwMode="auto">
          <a:xfrm>
            <a:off x="3470275" y="2352675"/>
            <a:ext cx="2857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3" name="Rectangle 57"/>
          <p:cNvSpPr>
            <a:spLocks noChangeArrowheads="1"/>
          </p:cNvSpPr>
          <p:nvPr/>
        </p:nvSpPr>
        <p:spPr bwMode="auto">
          <a:xfrm>
            <a:off x="3470275" y="2233613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4" name="Rectangle 58"/>
          <p:cNvSpPr>
            <a:spLocks noChangeArrowheads="1"/>
          </p:cNvSpPr>
          <p:nvPr/>
        </p:nvSpPr>
        <p:spPr bwMode="auto">
          <a:xfrm>
            <a:off x="3756025" y="2233613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>
            <a:off x="3470275" y="2233613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6" name="Rectangle 60"/>
          <p:cNvSpPr>
            <a:spLocks noChangeArrowheads="1"/>
          </p:cNvSpPr>
          <p:nvPr/>
        </p:nvSpPr>
        <p:spPr bwMode="auto">
          <a:xfrm>
            <a:off x="3470275" y="20907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7" name="Rectangle 61"/>
          <p:cNvSpPr>
            <a:spLocks noChangeArrowheads="1"/>
          </p:cNvSpPr>
          <p:nvPr/>
        </p:nvSpPr>
        <p:spPr bwMode="auto">
          <a:xfrm>
            <a:off x="3756025" y="20907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8" name="Rectangle 62"/>
          <p:cNvSpPr>
            <a:spLocks noChangeArrowheads="1"/>
          </p:cNvSpPr>
          <p:nvPr/>
        </p:nvSpPr>
        <p:spPr bwMode="auto">
          <a:xfrm>
            <a:off x="3470275" y="2090738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4471988" y="247332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0" name="Rectangle 64"/>
          <p:cNvSpPr>
            <a:spLocks noChangeArrowheads="1"/>
          </p:cNvSpPr>
          <p:nvPr/>
        </p:nvSpPr>
        <p:spPr bwMode="auto">
          <a:xfrm>
            <a:off x="4471988" y="2066925"/>
            <a:ext cx="23812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4471988" y="2066925"/>
            <a:ext cx="4762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4924425" y="247332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3" name="Rectangle 67"/>
          <p:cNvSpPr>
            <a:spLocks noChangeArrowheads="1"/>
          </p:cNvSpPr>
          <p:nvPr/>
        </p:nvSpPr>
        <p:spPr bwMode="auto">
          <a:xfrm>
            <a:off x="4924425" y="2066925"/>
            <a:ext cx="23813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4567238" y="2185988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5" name="Rectangle 69"/>
          <p:cNvSpPr>
            <a:spLocks noChangeArrowheads="1"/>
          </p:cNvSpPr>
          <p:nvPr/>
        </p:nvSpPr>
        <p:spPr bwMode="auto">
          <a:xfrm>
            <a:off x="4852988" y="2185988"/>
            <a:ext cx="15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4567238" y="2185988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4567238" y="2305050"/>
            <a:ext cx="15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4852988" y="2305050"/>
            <a:ext cx="15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4567238" y="2305050"/>
            <a:ext cx="2857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0" name="Rectangle 74"/>
          <p:cNvSpPr>
            <a:spLocks noChangeArrowheads="1"/>
          </p:cNvSpPr>
          <p:nvPr/>
        </p:nvSpPr>
        <p:spPr bwMode="auto">
          <a:xfrm>
            <a:off x="4543425" y="2449513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1" name="Rectangle 75"/>
          <p:cNvSpPr>
            <a:spLocks noChangeArrowheads="1"/>
          </p:cNvSpPr>
          <p:nvPr/>
        </p:nvSpPr>
        <p:spPr bwMode="auto">
          <a:xfrm>
            <a:off x="4829175" y="2449513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4543425" y="2449513"/>
            <a:ext cx="2857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3" name="Rectangle 77"/>
          <p:cNvSpPr>
            <a:spLocks noChangeArrowheads="1"/>
          </p:cNvSpPr>
          <p:nvPr/>
        </p:nvSpPr>
        <p:spPr bwMode="auto">
          <a:xfrm>
            <a:off x="2206625" y="4021138"/>
            <a:ext cx="1860550" cy="78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2206625" y="4021138"/>
            <a:ext cx="18843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4067175" y="4021138"/>
            <a:ext cx="23813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2206625" y="4808538"/>
            <a:ext cx="18605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7" name="Rectangle 81"/>
          <p:cNvSpPr>
            <a:spLocks noChangeArrowheads="1"/>
          </p:cNvSpPr>
          <p:nvPr/>
        </p:nvSpPr>
        <p:spPr bwMode="auto">
          <a:xfrm>
            <a:off x="2206625" y="4021138"/>
            <a:ext cx="23813" cy="787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8" name="Rectangle 82"/>
          <p:cNvSpPr>
            <a:spLocks noChangeArrowheads="1"/>
          </p:cNvSpPr>
          <p:nvPr/>
        </p:nvSpPr>
        <p:spPr bwMode="auto">
          <a:xfrm>
            <a:off x="2397125" y="4211638"/>
            <a:ext cx="1860550" cy="78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19" name="Rectangle 83"/>
          <p:cNvSpPr>
            <a:spLocks noChangeArrowheads="1"/>
          </p:cNvSpPr>
          <p:nvPr/>
        </p:nvSpPr>
        <p:spPr bwMode="auto">
          <a:xfrm>
            <a:off x="2397125" y="4211638"/>
            <a:ext cx="18843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0" name="Rectangle 84"/>
          <p:cNvSpPr>
            <a:spLocks noChangeArrowheads="1"/>
          </p:cNvSpPr>
          <p:nvPr/>
        </p:nvSpPr>
        <p:spPr bwMode="auto">
          <a:xfrm>
            <a:off x="4257675" y="4211638"/>
            <a:ext cx="23813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2397125" y="4999038"/>
            <a:ext cx="18605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2" name="Rectangle 86"/>
          <p:cNvSpPr>
            <a:spLocks noChangeArrowheads="1"/>
          </p:cNvSpPr>
          <p:nvPr/>
        </p:nvSpPr>
        <p:spPr bwMode="auto">
          <a:xfrm>
            <a:off x="2397125" y="4211638"/>
            <a:ext cx="23813" cy="787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3" name="Rectangle 87"/>
          <p:cNvSpPr>
            <a:spLocks noChangeArrowheads="1"/>
          </p:cNvSpPr>
          <p:nvPr/>
        </p:nvSpPr>
        <p:spPr bwMode="auto">
          <a:xfrm>
            <a:off x="2587625" y="4402138"/>
            <a:ext cx="1860550" cy="78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2587625" y="4402138"/>
            <a:ext cx="18843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4448175" y="4402138"/>
            <a:ext cx="23813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2587625" y="5189538"/>
            <a:ext cx="18605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2587625" y="4402138"/>
            <a:ext cx="23813" cy="787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2778125" y="4594225"/>
            <a:ext cx="1860550" cy="785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2778125" y="4594225"/>
            <a:ext cx="1884363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4638675" y="4594225"/>
            <a:ext cx="23813" cy="809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2778125" y="5380038"/>
            <a:ext cx="18605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2778125" y="4594225"/>
            <a:ext cx="23813" cy="785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2921000" y="4772025"/>
            <a:ext cx="144463" cy="4524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4" name="Rectangle 98"/>
          <p:cNvSpPr>
            <a:spLocks noChangeArrowheads="1"/>
          </p:cNvSpPr>
          <p:nvPr/>
        </p:nvSpPr>
        <p:spPr bwMode="auto">
          <a:xfrm>
            <a:off x="2921000" y="4760913"/>
            <a:ext cx="1682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5" name="Rectangle 99"/>
          <p:cNvSpPr>
            <a:spLocks noChangeArrowheads="1"/>
          </p:cNvSpPr>
          <p:nvPr/>
        </p:nvSpPr>
        <p:spPr bwMode="auto">
          <a:xfrm>
            <a:off x="3065463" y="4760913"/>
            <a:ext cx="23812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6" name="Rectangle 100"/>
          <p:cNvSpPr>
            <a:spLocks noChangeArrowheads="1"/>
          </p:cNvSpPr>
          <p:nvPr/>
        </p:nvSpPr>
        <p:spPr bwMode="auto">
          <a:xfrm>
            <a:off x="2921000" y="5213350"/>
            <a:ext cx="144463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7" name="Rectangle 101"/>
          <p:cNvSpPr>
            <a:spLocks noChangeArrowheads="1"/>
          </p:cNvSpPr>
          <p:nvPr/>
        </p:nvSpPr>
        <p:spPr bwMode="auto">
          <a:xfrm>
            <a:off x="2921000" y="4760913"/>
            <a:ext cx="25400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8" name="Rectangle 102"/>
          <p:cNvSpPr>
            <a:spLocks noChangeArrowheads="1"/>
          </p:cNvSpPr>
          <p:nvPr/>
        </p:nvSpPr>
        <p:spPr bwMode="auto">
          <a:xfrm>
            <a:off x="3208338" y="4772025"/>
            <a:ext cx="166687" cy="4524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39" name="Rectangle 103"/>
          <p:cNvSpPr>
            <a:spLocks noChangeArrowheads="1"/>
          </p:cNvSpPr>
          <p:nvPr/>
        </p:nvSpPr>
        <p:spPr bwMode="auto">
          <a:xfrm>
            <a:off x="3208338" y="4760913"/>
            <a:ext cx="19050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0" name="Rectangle 104"/>
          <p:cNvSpPr>
            <a:spLocks noChangeArrowheads="1"/>
          </p:cNvSpPr>
          <p:nvPr/>
        </p:nvSpPr>
        <p:spPr bwMode="auto">
          <a:xfrm>
            <a:off x="3375025" y="4760913"/>
            <a:ext cx="23813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1" name="Rectangle 105"/>
          <p:cNvSpPr>
            <a:spLocks noChangeArrowheads="1"/>
          </p:cNvSpPr>
          <p:nvPr/>
        </p:nvSpPr>
        <p:spPr bwMode="auto">
          <a:xfrm>
            <a:off x="3208338" y="5213350"/>
            <a:ext cx="1666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2" name="Rectangle 106"/>
          <p:cNvSpPr>
            <a:spLocks noChangeArrowheads="1"/>
          </p:cNvSpPr>
          <p:nvPr/>
        </p:nvSpPr>
        <p:spPr bwMode="auto">
          <a:xfrm>
            <a:off x="3208338" y="4760913"/>
            <a:ext cx="23812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3" name="Rectangle 107"/>
          <p:cNvSpPr>
            <a:spLocks noChangeArrowheads="1"/>
          </p:cNvSpPr>
          <p:nvPr/>
        </p:nvSpPr>
        <p:spPr bwMode="auto">
          <a:xfrm>
            <a:off x="3541713" y="4773613"/>
            <a:ext cx="166687" cy="4524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4" name="Rectangle 108"/>
          <p:cNvSpPr>
            <a:spLocks noChangeArrowheads="1"/>
          </p:cNvSpPr>
          <p:nvPr/>
        </p:nvSpPr>
        <p:spPr bwMode="auto">
          <a:xfrm>
            <a:off x="3541713" y="4784725"/>
            <a:ext cx="19050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5" name="Rectangle 109"/>
          <p:cNvSpPr>
            <a:spLocks noChangeArrowheads="1"/>
          </p:cNvSpPr>
          <p:nvPr/>
        </p:nvSpPr>
        <p:spPr bwMode="auto">
          <a:xfrm>
            <a:off x="3708400" y="4784725"/>
            <a:ext cx="23813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6" name="Rectangle 110"/>
          <p:cNvSpPr>
            <a:spLocks noChangeArrowheads="1"/>
          </p:cNvSpPr>
          <p:nvPr/>
        </p:nvSpPr>
        <p:spPr bwMode="auto">
          <a:xfrm>
            <a:off x="3541713" y="5237163"/>
            <a:ext cx="166687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7" name="Rectangle 111"/>
          <p:cNvSpPr>
            <a:spLocks noChangeArrowheads="1"/>
          </p:cNvSpPr>
          <p:nvPr/>
        </p:nvSpPr>
        <p:spPr bwMode="auto">
          <a:xfrm>
            <a:off x="3541713" y="4784725"/>
            <a:ext cx="23812" cy="4524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8" name="Rectangle 112"/>
          <p:cNvSpPr>
            <a:spLocks noChangeArrowheads="1"/>
          </p:cNvSpPr>
          <p:nvPr/>
        </p:nvSpPr>
        <p:spPr bwMode="auto">
          <a:xfrm>
            <a:off x="3851275" y="4784725"/>
            <a:ext cx="144463" cy="428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49" name="Rectangle 113"/>
          <p:cNvSpPr>
            <a:spLocks noChangeArrowheads="1"/>
          </p:cNvSpPr>
          <p:nvPr/>
        </p:nvSpPr>
        <p:spPr bwMode="auto">
          <a:xfrm>
            <a:off x="3851275" y="4808538"/>
            <a:ext cx="1682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0" name="Rectangle 114"/>
          <p:cNvSpPr>
            <a:spLocks noChangeArrowheads="1"/>
          </p:cNvSpPr>
          <p:nvPr/>
        </p:nvSpPr>
        <p:spPr bwMode="auto">
          <a:xfrm>
            <a:off x="3995738" y="4808538"/>
            <a:ext cx="23812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1" name="Rectangle 115"/>
          <p:cNvSpPr>
            <a:spLocks noChangeArrowheads="1"/>
          </p:cNvSpPr>
          <p:nvPr/>
        </p:nvSpPr>
        <p:spPr bwMode="auto">
          <a:xfrm>
            <a:off x="3851275" y="5237163"/>
            <a:ext cx="1444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2" name="Rectangle 116"/>
          <p:cNvSpPr>
            <a:spLocks noChangeArrowheads="1"/>
          </p:cNvSpPr>
          <p:nvPr/>
        </p:nvSpPr>
        <p:spPr bwMode="auto">
          <a:xfrm>
            <a:off x="3851275" y="4808538"/>
            <a:ext cx="23813" cy="428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3" name="Rectangle 117"/>
          <p:cNvSpPr>
            <a:spLocks noChangeArrowheads="1"/>
          </p:cNvSpPr>
          <p:nvPr/>
        </p:nvSpPr>
        <p:spPr bwMode="auto">
          <a:xfrm>
            <a:off x="4186238" y="4773613"/>
            <a:ext cx="142875" cy="4524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4" name="Rectangle 118"/>
          <p:cNvSpPr>
            <a:spLocks noChangeArrowheads="1"/>
          </p:cNvSpPr>
          <p:nvPr/>
        </p:nvSpPr>
        <p:spPr bwMode="auto">
          <a:xfrm>
            <a:off x="4186238" y="4784725"/>
            <a:ext cx="1666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5" name="Rectangle 119"/>
          <p:cNvSpPr>
            <a:spLocks noChangeArrowheads="1"/>
          </p:cNvSpPr>
          <p:nvPr/>
        </p:nvSpPr>
        <p:spPr bwMode="auto">
          <a:xfrm>
            <a:off x="4329113" y="4784725"/>
            <a:ext cx="23812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6" name="Rectangle 120"/>
          <p:cNvSpPr>
            <a:spLocks noChangeArrowheads="1"/>
          </p:cNvSpPr>
          <p:nvPr/>
        </p:nvSpPr>
        <p:spPr bwMode="auto">
          <a:xfrm>
            <a:off x="4186238" y="5237163"/>
            <a:ext cx="1428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7" name="Rectangle 121"/>
          <p:cNvSpPr>
            <a:spLocks noChangeArrowheads="1"/>
          </p:cNvSpPr>
          <p:nvPr/>
        </p:nvSpPr>
        <p:spPr bwMode="auto">
          <a:xfrm>
            <a:off x="4186238" y="4784725"/>
            <a:ext cx="23812" cy="4524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8" name="Rectangle 122"/>
          <p:cNvSpPr>
            <a:spLocks noChangeArrowheads="1"/>
          </p:cNvSpPr>
          <p:nvPr/>
        </p:nvSpPr>
        <p:spPr bwMode="auto">
          <a:xfrm>
            <a:off x="2635250" y="2806700"/>
            <a:ext cx="1025525" cy="523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59" name="Rectangle 123"/>
          <p:cNvSpPr>
            <a:spLocks noChangeArrowheads="1"/>
          </p:cNvSpPr>
          <p:nvPr/>
        </p:nvSpPr>
        <p:spPr bwMode="auto">
          <a:xfrm>
            <a:off x="2635250" y="2806700"/>
            <a:ext cx="1049338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0" name="Rectangle 124"/>
          <p:cNvSpPr>
            <a:spLocks noChangeArrowheads="1"/>
          </p:cNvSpPr>
          <p:nvPr/>
        </p:nvSpPr>
        <p:spPr bwMode="auto">
          <a:xfrm>
            <a:off x="3660775" y="2806700"/>
            <a:ext cx="23813" cy="5476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1" name="Rectangle 125"/>
          <p:cNvSpPr>
            <a:spLocks noChangeArrowheads="1"/>
          </p:cNvSpPr>
          <p:nvPr/>
        </p:nvSpPr>
        <p:spPr bwMode="auto">
          <a:xfrm>
            <a:off x="2635250" y="3330575"/>
            <a:ext cx="1025525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2" name="Rectangle 126"/>
          <p:cNvSpPr>
            <a:spLocks noChangeArrowheads="1"/>
          </p:cNvSpPr>
          <p:nvPr/>
        </p:nvSpPr>
        <p:spPr bwMode="auto">
          <a:xfrm>
            <a:off x="2635250" y="2806700"/>
            <a:ext cx="23813" cy="523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3" name="Rectangle 127"/>
          <p:cNvSpPr>
            <a:spLocks noChangeArrowheads="1"/>
          </p:cNvSpPr>
          <p:nvPr/>
        </p:nvSpPr>
        <p:spPr bwMode="auto">
          <a:xfrm>
            <a:off x="4686300" y="4021138"/>
            <a:ext cx="1860550" cy="811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4" name="Rectangle 128"/>
          <p:cNvSpPr>
            <a:spLocks noChangeArrowheads="1"/>
          </p:cNvSpPr>
          <p:nvPr/>
        </p:nvSpPr>
        <p:spPr bwMode="auto">
          <a:xfrm>
            <a:off x="4686300" y="4021138"/>
            <a:ext cx="18843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5" name="Rectangle 129"/>
          <p:cNvSpPr>
            <a:spLocks noChangeArrowheads="1"/>
          </p:cNvSpPr>
          <p:nvPr/>
        </p:nvSpPr>
        <p:spPr bwMode="auto">
          <a:xfrm>
            <a:off x="6546850" y="4021138"/>
            <a:ext cx="23813" cy="8350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6" name="Rectangle 130"/>
          <p:cNvSpPr>
            <a:spLocks noChangeArrowheads="1"/>
          </p:cNvSpPr>
          <p:nvPr/>
        </p:nvSpPr>
        <p:spPr bwMode="auto">
          <a:xfrm>
            <a:off x="4686300" y="4832350"/>
            <a:ext cx="18605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7" name="Rectangle 131"/>
          <p:cNvSpPr>
            <a:spLocks noChangeArrowheads="1"/>
          </p:cNvSpPr>
          <p:nvPr/>
        </p:nvSpPr>
        <p:spPr bwMode="auto">
          <a:xfrm>
            <a:off x="4686300" y="4021138"/>
            <a:ext cx="23813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8" name="Rectangle 132"/>
          <p:cNvSpPr>
            <a:spLocks noChangeArrowheads="1"/>
          </p:cNvSpPr>
          <p:nvPr/>
        </p:nvSpPr>
        <p:spPr bwMode="auto">
          <a:xfrm>
            <a:off x="4876800" y="4211638"/>
            <a:ext cx="1860550" cy="811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69" name="Rectangle 133"/>
          <p:cNvSpPr>
            <a:spLocks noChangeArrowheads="1"/>
          </p:cNvSpPr>
          <p:nvPr/>
        </p:nvSpPr>
        <p:spPr bwMode="auto">
          <a:xfrm>
            <a:off x="4876800" y="4211638"/>
            <a:ext cx="188436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6737350" y="4211638"/>
            <a:ext cx="23813" cy="8350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1" name="Rectangle 135"/>
          <p:cNvSpPr>
            <a:spLocks noChangeArrowheads="1"/>
          </p:cNvSpPr>
          <p:nvPr/>
        </p:nvSpPr>
        <p:spPr bwMode="auto">
          <a:xfrm>
            <a:off x="4876800" y="5022850"/>
            <a:ext cx="18605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2" name="Rectangle 136"/>
          <p:cNvSpPr>
            <a:spLocks noChangeArrowheads="1"/>
          </p:cNvSpPr>
          <p:nvPr/>
        </p:nvSpPr>
        <p:spPr bwMode="auto">
          <a:xfrm>
            <a:off x="4876800" y="4211638"/>
            <a:ext cx="23813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3" name="Rectangle 137"/>
          <p:cNvSpPr>
            <a:spLocks noChangeArrowheads="1"/>
          </p:cNvSpPr>
          <p:nvPr/>
        </p:nvSpPr>
        <p:spPr bwMode="auto">
          <a:xfrm>
            <a:off x="5068888" y="4402138"/>
            <a:ext cx="1858962" cy="811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4" name="Rectangle 138"/>
          <p:cNvSpPr>
            <a:spLocks noChangeArrowheads="1"/>
          </p:cNvSpPr>
          <p:nvPr/>
        </p:nvSpPr>
        <p:spPr bwMode="auto">
          <a:xfrm>
            <a:off x="5068888" y="4402138"/>
            <a:ext cx="18827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5" name="Rectangle 139"/>
          <p:cNvSpPr>
            <a:spLocks noChangeArrowheads="1"/>
          </p:cNvSpPr>
          <p:nvPr/>
        </p:nvSpPr>
        <p:spPr bwMode="auto">
          <a:xfrm>
            <a:off x="6927850" y="4402138"/>
            <a:ext cx="23813" cy="8350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6" name="Rectangle 140"/>
          <p:cNvSpPr>
            <a:spLocks noChangeArrowheads="1"/>
          </p:cNvSpPr>
          <p:nvPr/>
        </p:nvSpPr>
        <p:spPr bwMode="auto">
          <a:xfrm>
            <a:off x="5068888" y="5213350"/>
            <a:ext cx="1858962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7" name="Rectangle 141"/>
          <p:cNvSpPr>
            <a:spLocks noChangeArrowheads="1"/>
          </p:cNvSpPr>
          <p:nvPr/>
        </p:nvSpPr>
        <p:spPr bwMode="auto">
          <a:xfrm>
            <a:off x="5068888" y="4402138"/>
            <a:ext cx="23812" cy="811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8" name="Rectangle 142"/>
          <p:cNvSpPr>
            <a:spLocks noChangeArrowheads="1"/>
          </p:cNvSpPr>
          <p:nvPr/>
        </p:nvSpPr>
        <p:spPr bwMode="auto">
          <a:xfrm>
            <a:off x="5259388" y="4594225"/>
            <a:ext cx="1860550" cy="809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79" name="Rectangle 143"/>
          <p:cNvSpPr>
            <a:spLocks noChangeArrowheads="1"/>
          </p:cNvSpPr>
          <p:nvPr/>
        </p:nvSpPr>
        <p:spPr bwMode="auto">
          <a:xfrm>
            <a:off x="5259388" y="4594225"/>
            <a:ext cx="1884362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0" name="Rectangle 144"/>
          <p:cNvSpPr>
            <a:spLocks noChangeArrowheads="1"/>
          </p:cNvSpPr>
          <p:nvPr/>
        </p:nvSpPr>
        <p:spPr bwMode="auto">
          <a:xfrm>
            <a:off x="7119938" y="4594225"/>
            <a:ext cx="23812" cy="8334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1" name="Rectangle 145"/>
          <p:cNvSpPr>
            <a:spLocks noChangeArrowheads="1"/>
          </p:cNvSpPr>
          <p:nvPr/>
        </p:nvSpPr>
        <p:spPr bwMode="auto">
          <a:xfrm>
            <a:off x="5259388" y="5403850"/>
            <a:ext cx="18605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2" name="Rectangle 146"/>
          <p:cNvSpPr>
            <a:spLocks noChangeArrowheads="1"/>
          </p:cNvSpPr>
          <p:nvPr/>
        </p:nvSpPr>
        <p:spPr bwMode="auto">
          <a:xfrm>
            <a:off x="5259388" y="4594225"/>
            <a:ext cx="23812" cy="809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3" name="Rectangle 147"/>
          <p:cNvSpPr>
            <a:spLocks noChangeArrowheads="1"/>
          </p:cNvSpPr>
          <p:nvPr/>
        </p:nvSpPr>
        <p:spPr bwMode="auto">
          <a:xfrm>
            <a:off x="5402263" y="4784725"/>
            <a:ext cx="166687" cy="428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4" name="Rectangle 148"/>
          <p:cNvSpPr>
            <a:spLocks noChangeArrowheads="1"/>
          </p:cNvSpPr>
          <p:nvPr/>
        </p:nvSpPr>
        <p:spPr bwMode="auto">
          <a:xfrm>
            <a:off x="5402263" y="4784725"/>
            <a:ext cx="19050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5" name="Rectangle 149"/>
          <p:cNvSpPr>
            <a:spLocks noChangeArrowheads="1"/>
          </p:cNvSpPr>
          <p:nvPr/>
        </p:nvSpPr>
        <p:spPr bwMode="auto">
          <a:xfrm>
            <a:off x="5568950" y="4784725"/>
            <a:ext cx="23813" cy="4524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6" name="Rectangle 150"/>
          <p:cNvSpPr>
            <a:spLocks noChangeArrowheads="1"/>
          </p:cNvSpPr>
          <p:nvPr/>
        </p:nvSpPr>
        <p:spPr bwMode="auto">
          <a:xfrm>
            <a:off x="5402263" y="5213350"/>
            <a:ext cx="1666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7" name="Rectangle 151"/>
          <p:cNvSpPr>
            <a:spLocks noChangeArrowheads="1"/>
          </p:cNvSpPr>
          <p:nvPr/>
        </p:nvSpPr>
        <p:spPr bwMode="auto">
          <a:xfrm>
            <a:off x="5402263" y="4784725"/>
            <a:ext cx="23812" cy="428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8" name="Rectangle 152"/>
          <p:cNvSpPr>
            <a:spLocks noChangeArrowheads="1"/>
          </p:cNvSpPr>
          <p:nvPr/>
        </p:nvSpPr>
        <p:spPr bwMode="auto">
          <a:xfrm>
            <a:off x="5711825" y="4760913"/>
            <a:ext cx="166688" cy="4524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89" name="Rectangle 153"/>
          <p:cNvSpPr>
            <a:spLocks noChangeArrowheads="1"/>
          </p:cNvSpPr>
          <p:nvPr/>
        </p:nvSpPr>
        <p:spPr bwMode="auto">
          <a:xfrm>
            <a:off x="5711825" y="4760913"/>
            <a:ext cx="19050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0" name="Rectangle 154"/>
          <p:cNvSpPr>
            <a:spLocks noChangeArrowheads="1"/>
          </p:cNvSpPr>
          <p:nvPr/>
        </p:nvSpPr>
        <p:spPr bwMode="auto">
          <a:xfrm>
            <a:off x="5878513" y="4760913"/>
            <a:ext cx="23812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1" name="Rectangle 155"/>
          <p:cNvSpPr>
            <a:spLocks noChangeArrowheads="1"/>
          </p:cNvSpPr>
          <p:nvPr/>
        </p:nvSpPr>
        <p:spPr bwMode="auto">
          <a:xfrm>
            <a:off x="5711825" y="5213350"/>
            <a:ext cx="166688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2" name="Rectangle 156"/>
          <p:cNvSpPr>
            <a:spLocks noChangeArrowheads="1"/>
          </p:cNvSpPr>
          <p:nvPr/>
        </p:nvSpPr>
        <p:spPr bwMode="auto">
          <a:xfrm>
            <a:off x="5711825" y="4760913"/>
            <a:ext cx="23813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3" name="Rectangle 157"/>
          <p:cNvSpPr>
            <a:spLocks noChangeArrowheads="1"/>
          </p:cNvSpPr>
          <p:nvPr/>
        </p:nvSpPr>
        <p:spPr bwMode="auto">
          <a:xfrm>
            <a:off x="6045200" y="4808538"/>
            <a:ext cx="168275" cy="428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4" name="Rectangle 158"/>
          <p:cNvSpPr>
            <a:spLocks noChangeArrowheads="1"/>
          </p:cNvSpPr>
          <p:nvPr/>
        </p:nvSpPr>
        <p:spPr bwMode="auto">
          <a:xfrm>
            <a:off x="6045200" y="4808538"/>
            <a:ext cx="1920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5" name="Rectangle 159"/>
          <p:cNvSpPr>
            <a:spLocks noChangeArrowheads="1"/>
          </p:cNvSpPr>
          <p:nvPr/>
        </p:nvSpPr>
        <p:spPr bwMode="auto">
          <a:xfrm>
            <a:off x="6213475" y="4808538"/>
            <a:ext cx="23813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6" name="Rectangle 160"/>
          <p:cNvSpPr>
            <a:spLocks noChangeArrowheads="1"/>
          </p:cNvSpPr>
          <p:nvPr/>
        </p:nvSpPr>
        <p:spPr bwMode="auto">
          <a:xfrm>
            <a:off x="6045200" y="5237163"/>
            <a:ext cx="16827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7" name="Rectangle 161"/>
          <p:cNvSpPr>
            <a:spLocks noChangeArrowheads="1"/>
          </p:cNvSpPr>
          <p:nvPr/>
        </p:nvSpPr>
        <p:spPr bwMode="auto">
          <a:xfrm>
            <a:off x="6045200" y="4808538"/>
            <a:ext cx="25400" cy="428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8" name="Rectangle 162"/>
          <p:cNvSpPr>
            <a:spLocks noChangeArrowheads="1"/>
          </p:cNvSpPr>
          <p:nvPr/>
        </p:nvSpPr>
        <p:spPr bwMode="auto">
          <a:xfrm>
            <a:off x="6332538" y="4808538"/>
            <a:ext cx="166687" cy="4524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99" name="Rectangle 163"/>
          <p:cNvSpPr>
            <a:spLocks noChangeArrowheads="1"/>
          </p:cNvSpPr>
          <p:nvPr/>
        </p:nvSpPr>
        <p:spPr bwMode="auto">
          <a:xfrm>
            <a:off x="6332538" y="4808538"/>
            <a:ext cx="19050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0" name="Rectangle 164"/>
          <p:cNvSpPr>
            <a:spLocks noChangeArrowheads="1"/>
          </p:cNvSpPr>
          <p:nvPr/>
        </p:nvSpPr>
        <p:spPr bwMode="auto">
          <a:xfrm>
            <a:off x="6499225" y="4808538"/>
            <a:ext cx="23813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1" name="Rectangle 165"/>
          <p:cNvSpPr>
            <a:spLocks noChangeArrowheads="1"/>
          </p:cNvSpPr>
          <p:nvPr/>
        </p:nvSpPr>
        <p:spPr bwMode="auto">
          <a:xfrm>
            <a:off x="6332538" y="5260975"/>
            <a:ext cx="1666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2" name="Rectangle 166"/>
          <p:cNvSpPr>
            <a:spLocks noChangeArrowheads="1"/>
          </p:cNvSpPr>
          <p:nvPr/>
        </p:nvSpPr>
        <p:spPr bwMode="auto">
          <a:xfrm>
            <a:off x="6332538" y="4808538"/>
            <a:ext cx="23812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3" name="Rectangle 167"/>
          <p:cNvSpPr>
            <a:spLocks noChangeArrowheads="1"/>
          </p:cNvSpPr>
          <p:nvPr/>
        </p:nvSpPr>
        <p:spPr bwMode="auto">
          <a:xfrm>
            <a:off x="6665913" y="4808538"/>
            <a:ext cx="166687" cy="4524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4" name="Rectangle 168"/>
          <p:cNvSpPr>
            <a:spLocks noChangeArrowheads="1"/>
          </p:cNvSpPr>
          <p:nvPr/>
        </p:nvSpPr>
        <p:spPr bwMode="auto">
          <a:xfrm>
            <a:off x="6665913" y="4808538"/>
            <a:ext cx="19050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5" name="Rectangle 169"/>
          <p:cNvSpPr>
            <a:spLocks noChangeArrowheads="1"/>
          </p:cNvSpPr>
          <p:nvPr/>
        </p:nvSpPr>
        <p:spPr bwMode="auto">
          <a:xfrm>
            <a:off x="6832600" y="4808538"/>
            <a:ext cx="23813" cy="4762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6" name="Rectangle 170"/>
          <p:cNvSpPr>
            <a:spLocks noChangeArrowheads="1"/>
          </p:cNvSpPr>
          <p:nvPr/>
        </p:nvSpPr>
        <p:spPr bwMode="auto">
          <a:xfrm>
            <a:off x="6665913" y="5260975"/>
            <a:ext cx="1666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7" name="Rectangle 171"/>
          <p:cNvSpPr>
            <a:spLocks noChangeArrowheads="1"/>
          </p:cNvSpPr>
          <p:nvPr/>
        </p:nvSpPr>
        <p:spPr bwMode="auto">
          <a:xfrm>
            <a:off x="6665913" y="4808538"/>
            <a:ext cx="23812" cy="4524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08" name="Freeform 172"/>
          <p:cNvSpPr>
            <a:spLocks/>
          </p:cNvSpPr>
          <p:nvPr/>
        </p:nvSpPr>
        <p:spPr bwMode="auto">
          <a:xfrm>
            <a:off x="2730500" y="3306763"/>
            <a:ext cx="142875" cy="285750"/>
          </a:xfrm>
          <a:custGeom>
            <a:avLst/>
            <a:gdLst>
              <a:gd name="T0" fmla="*/ 2147483647 w 90"/>
              <a:gd name="T1" fmla="*/ 2147483647 h 180"/>
              <a:gd name="T2" fmla="*/ 0 w 90"/>
              <a:gd name="T3" fmla="*/ 2147483647 h 180"/>
              <a:gd name="T4" fmla="*/ 0 w 90"/>
              <a:gd name="T5" fmla="*/ 2147483647 h 180"/>
              <a:gd name="T6" fmla="*/ 0 w 90"/>
              <a:gd name="T7" fmla="*/ 2147483647 h 180"/>
              <a:gd name="T8" fmla="*/ 2147483647 w 90"/>
              <a:gd name="T9" fmla="*/ 2147483647 h 180"/>
              <a:gd name="T10" fmla="*/ 2147483647 w 90"/>
              <a:gd name="T11" fmla="*/ 0 h 180"/>
              <a:gd name="T12" fmla="*/ 2147483647 w 90"/>
              <a:gd name="T13" fmla="*/ 2147483647 h 180"/>
              <a:gd name="T14" fmla="*/ 2147483647 w 90"/>
              <a:gd name="T15" fmla="*/ 2147483647 h 180"/>
              <a:gd name="T16" fmla="*/ 2147483647 w 90"/>
              <a:gd name="T17" fmla="*/ 2147483647 h 180"/>
              <a:gd name="T18" fmla="*/ 2147483647 w 90"/>
              <a:gd name="T19" fmla="*/ 2147483647 h 180"/>
              <a:gd name="T20" fmla="*/ 2147483647 w 90"/>
              <a:gd name="T21" fmla="*/ 2147483647 h 180"/>
              <a:gd name="T22" fmla="*/ 2147483647 w 90"/>
              <a:gd name="T23" fmla="*/ 2147483647 h 180"/>
              <a:gd name="T24" fmla="*/ 2147483647 w 90"/>
              <a:gd name="T25" fmla="*/ 2147483647 h 180"/>
              <a:gd name="T26" fmla="*/ 2147483647 w 90"/>
              <a:gd name="T27" fmla="*/ 2147483647 h 180"/>
              <a:gd name="T28" fmla="*/ 2147483647 w 90"/>
              <a:gd name="T29" fmla="*/ 2147483647 h 180"/>
              <a:gd name="T30" fmla="*/ 0 w 90"/>
              <a:gd name="T31" fmla="*/ 2147483647 h 180"/>
              <a:gd name="T32" fmla="*/ 0 w 90"/>
              <a:gd name="T33" fmla="*/ 2147483647 h 180"/>
              <a:gd name="T34" fmla="*/ 2147483647 w 90"/>
              <a:gd name="T35" fmla="*/ 2147483647 h 180"/>
              <a:gd name="T36" fmla="*/ 2147483647 w 90"/>
              <a:gd name="T37" fmla="*/ 2147483647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0"/>
              <a:gd name="T58" fmla="*/ 0 h 180"/>
              <a:gd name="T59" fmla="*/ 90 w 90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0" h="180">
                <a:moveTo>
                  <a:pt x="30" y="180"/>
                </a:moveTo>
                <a:lnTo>
                  <a:pt x="0" y="180"/>
                </a:lnTo>
                <a:lnTo>
                  <a:pt x="30" y="45"/>
                </a:lnTo>
                <a:lnTo>
                  <a:pt x="30" y="0"/>
                </a:lnTo>
                <a:lnTo>
                  <a:pt x="45" y="45"/>
                </a:lnTo>
                <a:lnTo>
                  <a:pt x="90" y="180"/>
                </a:lnTo>
                <a:lnTo>
                  <a:pt x="75" y="180"/>
                </a:lnTo>
                <a:lnTo>
                  <a:pt x="30" y="45"/>
                </a:lnTo>
                <a:lnTo>
                  <a:pt x="45" y="45"/>
                </a:lnTo>
                <a:lnTo>
                  <a:pt x="15" y="180"/>
                </a:lnTo>
                <a:lnTo>
                  <a:pt x="0" y="180"/>
                </a:lnTo>
                <a:lnTo>
                  <a:pt x="0" y="165"/>
                </a:lnTo>
                <a:lnTo>
                  <a:pt x="30" y="165"/>
                </a:lnTo>
                <a:lnTo>
                  <a:pt x="30" y="18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09" name="Freeform 173"/>
          <p:cNvSpPr>
            <a:spLocks/>
          </p:cNvSpPr>
          <p:nvPr/>
        </p:nvSpPr>
        <p:spPr bwMode="auto">
          <a:xfrm>
            <a:off x="2778125" y="3568700"/>
            <a:ext cx="71438" cy="23813"/>
          </a:xfrm>
          <a:custGeom>
            <a:avLst/>
            <a:gdLst>
              <a:gd name="T0" fmla="*/ 2147483647 w 45"/>
              <a:gd name="T1" fmla="*/ 2147483647 h 15"/>
              <a:gd name="T2" fmla="*/ 0 w 45"/>
              <a:gd name="T3" fmla="*/ 2147483647 h 15"/>
              <a:gd name="T4" fmla="*/ 0 w 45"/>
              <a:gd name="T5" fmla="*/ 0 h 15"/>
              <a:gd name="T6" fmla="*/ 0 w 45"/>
              <a:gd name="T7" fmla="*/ 0 h 15"/>
              <a:gd name="T8" fmla="*/ 0 w 45"/>
              <a:gd name="T9" fmla="*/ 0 h 15"/>
              <a:gd name="T10" fmla="*/ 2147483647 w 45"/>
              <a:gd name="T11" fmla="*/ 0 h 15"/>
              <a:gd name="T12" fmla="*/ 2147483647 w 4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"/>
              <a:gd name="T23" fmla="*/ 45 w 4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">
                <a:moveTo>
                  <a:pt x="45" y="15"/>
                </a:moveTo>
                <a:lnTo>
                  <a:pt x="0" y="15"/>
                </a:lnTo>
                <a:lnTo>
                  <a:pt x="0" y="0"/>
                </a:lnTo>
                <a:lnTo>
                  <a:pt x="45" y="0"/>
                </a:lnTo>
                <a:lnTo>
                  <a:pt x="45" y="1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0" name="Freeform 174"/>
          <p:cNvSpPr>
            <a:spLocks/>
          </p:cNvSpPr>
          <p:nvPr/>
        </p:nvSpPr>
        <p:spPr bwMode="auto">
          <a:xfrm>
            <a:off x="2730500" y="3378200"/>
            <a:ext cx="119063" cy="214313"/>
          </a:xfrm>
          <a:custGeom>
            <a:avLst/>
            <a:gdLst>
              <a:gd name="T0" fmla="*/ 2147483647 w 75"/>
              <a:gd name="T1" fmla="*/ 2147483647 h 135"/>
              <a:gd name="T2" fmla="*/ 0 w 75"/>
              <a:gd name="T3" fmla="*/ 2147483647 h 135"/>
              <a:gd name="T4" fmla="*/ 2147483647 w 75"/>
              <a:gd name="T5" fmla="*/ 0 h 135"/>
              <a:gd name="T6" fmla="*/ 2147483647 w 75"/>
              <a:gd name="T7" fmla="*/ 2147483647 h 135"/>
              <a:gd name="T8" fmla="*/ 2147483647 w 75"/>
              <a:gd name="T9" fmla="*/ 2147483647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135"/>
              <a:gd name="T17" fmla="*/ 75 w 7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135">
                <a:moveTo>
                  <a:pt x="30" y="135"/>
                </a:moveTo>
                <a:lnTo>
                  <a:pt x="0" y="135"/>
                </a:lnTo>
                <a:lnTo>
                  <a:pt x="30" y="0"/>
                </a:lnTo>
                <a:lnTo>
                  <a:pt x="75" y="135"/>
                </a:lnTo>
                <a:lnTo>
                  <a:pt x="30" y="13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1" name="Freeform 175"/>
          <p:cNvSpPr>
            <a:spLocks/>
          </p:cNvSpPr>
          <p:nvPr/>
        </p:nvSpPr>
        <p:spPr bwMode="auto">
          <a:xfrm>
            <a:off x="2706688" y="3735388"/>
            <a:ext cx="142875" cy="238125"/>
          </a:xfrm>
          <a:custGeom>
            <a:avLst/>
            <a:gdLst>
              <a:gd name="T0" fmla="*/ 2147483647 w 90"/>
              <a:gd name="T1" fmla="*/ 0 h 150"/>
              <a:gd name="T2" fmla="*/ 2147483647 w 90"/>
              <a:gd name="T3" fmla="*/ 0 h 150"/>
              <a:gd name="T4" fmla="*/ 2147483647 w 90"/>
              <a:gd name="T5" fmla="*/ 0 h 150"/>
              <a:gd name="T6" fmla="*/ 2147483647 w 90"/>
              <a:gd name="T7" fmla="*/ 0 h 150"/>
              <a:gd name="T8" fmla="*/ 2147483647 w 90"/>
              <a:gd name="T9" fmla="*/ 2147483647 h 150"/>
              <a:gd name="T10" fmla="*/ 2147483647 w 90"/>
              <a:gd name="T11" fmla="*/ 2147483647 h 150"/>
              <a:gd name="T12" fmla="*/ 2147483647 w 90"/>
              <a:gd name="T13" fmla="*/ 2147483647 h 150"/>
              <a:gd name="T14" fmla="*/ 0 w 90"/>
              <a:gd name="T15" fmla="*/ 0 h 150"/>
              <a:gd name="T16" fmla="*/ 0 w 90"/>
              <a:gd name="T17" fmla="*/ 0 h 150"/>
              <a:gd name="T18" fmla="*/ 2147483647 w 90"/>
              <a:gd name="T19" fmla="*/ 0 h 150"/>
              <a:gd name="T20" fmla="*/ 2147483647 w 90"/>
              <a:gd name="T21" fmla="*/ 0 h 150"/>
              <a:gd name="T22" fmla="*/ 2147483647 w 90"/>
              <a:gd name="T23" fmla="*/ 2147483647 h 150"/>
              <a:gd name="T24" fmla="*/ 2147483647 w 90"/>
              <a:gd name="T25" fmla="*/ 2147483647 h 150"/>
              <a:gd name="T26" fmla="*/ 2147483647 w 90"/>
              <a:gd name="T27" fmla="*/ 2147483647 h 150"/>
              <a:gd name="T28" fmla="*/ 2147483647 w 90"/>
              <a:gd name="T29" fmla="*/ 0 h 150"/>
              <a:gd name="T30" fmla="*/ 2147483647 w 90"/>
              <a:gd name="T31" fmla="*/ 0 h 150"/>
              <a:gd name="T32" fmla="*/ 2147483647 w 90"/>
              <a:gd name="T33" fmla="*/ 2147483647 h 150"/>
              <a:gd name="T34" fmla="*/ 2147483647 w 90"/>
              <a:gd name="T35" fmla="*/ 2147483647 h 150"/>
              <a:gd name="T36" fmla="*/ 2147483647 w 90"/>
              <a:gd name="T37" fmla="*/ 0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0"/>
              <a:gd name="T58" fmla="*/ 0 h 150"/>
              <a:gd name="T59" fmla="*/ 90 w 90"/>
              <a:gd name="T60" fmla="*/ 150 h 1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0" h="150">
                <a:moveTo>
                  <a:pt x="45" y="0"/>
                </a:moveTo>
                <a:lnTo>
                  <a:pt x="90" y="0"/>
                </a:lnTo>
                <a:lnTo>
                  <a:pt x="45" y="150"/>
                </a:lnTo>
                <a:lnTo>
                  <a:pt x="30" y="150"/>
                </a:lnTo>
                <a:lnTo>
                  <a:pt x="0" y="0"/>
                </a:lnTo>
                <a:lnTo>
                  <a:pt x="15" y="0"/>
                </a:lnTo>
                <a:lnTo>
                  <a:pt x="45" y="150"/>
                </a:lnTo>
                <a:lnTo>
                  <a:pt x="30" y="150"/>
                </a:lnTo>
                <a:lnTo>
                  <a:pt x="75" y="0"/>
                </a:lnTo>
                <a:lnTo>
                  <a:pt x="90" y="0"/>
                </a:lnTo>
                <a:lnTo>
                  <a:pt x="90" y="15"/>
                </a:lnTo>
                <a:lnTo>
                  <a:pt x="45" y="15"/>
                </a:lnTo>
                <a:lnTo>
                  <a:pt x="45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2" name="Freeform 176"/>
          <p:cNvSpPr>
            <a:spLocks/>
          </p:cNvSpPr>
          <p:nvPr/>
        </p:nvSpPr>
        <p:spPr bwMode="auto">
          <a:xfrm>
            <a:off x="2730500" y="3735388"/>
            <a:ext cx="47625" cy="23812"/>
          </a:xfrm>
          <a:custGeom>
            <a:avLst/>
            <a:gdLst>
              <a:gd name="T0" fmla="*/ 0 w 30"/>
              <a:gd name="T1" fmla="*/ 0 h 15"/>
              <a:gd name="T2" fmla="*/ 2147483647 w 30"/>
              <a:gd name="T3" fmla="*/ 0 h 15"/>
              <a:gd name="T4" fmla="*/ 2147483647 w 30"/>
              <a:gd name="T5" fmla="*/ 2147483647 h 15"/>
              <a:gd name="T6" fmla="*/ 2147483647 w 30"/>
              <a:gd name="T7" fmla="*/ 2147483647 h 15"/>
              <a:gd name="T8" fmla="*/ 2147483647 w 30"/>
              <a:gd name="T9" fmla="*/ 2147483647 h 15"/>
              <a:gd name="T10" fmla="*/ 0 w 30"/>
              <a:gd name="T11" fmla="*/ 2147483647 h 15"/>
              <a:gd name="T12" fmla="*/ 0 w 30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15"/>
              <a:gd name="T23" fmla="*/ 30 w 3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15">
                <a:moveTo>
                  <a:pt x="0" y="0"/>
                </a:moveTo>
                <a:lnTo>
                  <a:pt x="30" y="0"/>
                </a:lnTo>
                <a:lnTo>
                  <a:pt x="30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3" name="Freeform 177"/>
          <p:cNvSpPr>
            <a:spLocks/>
          </p:cNvSpPr>
          <p:nvPr/>
        </p:nvSpPr>
        <p:spPr bwMode="auto">
          <a:xfrm>
            <a:off x="2730500" y="3735388"/>
            <a:ext cx="119063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0 h 150"/>
              <a:gd name="T4" fmla="*/ 2147483647 w 75"/>
              <a:gd name="T5" fmla="*/ 2147483647 h 150"/>
              <a:gd name="T6" fmla="*/ 0 w 75"/>
              <a:gd name="T7" fmla="*/ 0 h 150"/>
              <a:gd name="T8" fmla="*/ 2147483647 w 75"/>
              <a:gd name="T9" fmla="*/ 0 h 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150"/>
              <a:gd name="T17" fmla="*/ 75 w 75"/>
              <a:gd name="T18" fmla="*/ 150 h 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150">
                <a:moveTo>
                  <a:pt x="30" y="0"/>
                </a:moveTo>
                <a:lnTo>
                  <a:pt x="75" y="0"/>
                </a:lnTo>
                <a:lnTo>
                  <a:pt x="30" y="150"/>
                </a:lnTo>
                <a:lnTo>
                  <a:pt x="0" y="0"/>
                </a:lnTo>
                <a:lnTo>
                  <a:pt x="3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4" name="Rectangle 178"/>
          <p:cNvSpPr>
            <a:spLocks noChangeArrowheads="1"/>
          </p:cNvSpPr>
          <p:nvPr/>
        </p:nvSpPr>
        <p:spPr bwMode="auto">
          <a:xfrm>
            <a:off x="2778125" y="361632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15" name="Rectangle 179"/>
          <p:cNvSpPr>
            <a:spLocks noChangeArrowheads="1"/>
          </p:cNvSpPr>
          <p:nvPr/>
        </p:nvSpPr>
        <p:spPr bwMode="auto">
          <a:xfrm>
            <a:off x="2778125" y="3735388"/>
            <a:ext cx="23813" cy="15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16" name="Rectangle 180"/>
          <p:cNvSpPr>
            <a:spLocks noChangeArrowheads="1"/>
          </p:cNvSpPr>
          <p:nvPr/>
        </p:nvSpPr>
        <p:spPr bwMode="auto">
          <a:xfrm>
            <a:off x="2778125" y="3616325"/>
            <a:ext cx="23813" cy="1190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17" name="Freeform 181"/>
          <p:cNvSpPr>
            <a:spLocks/>
          </p:cNvSpPr>
          <p:nvPr/>
        </p:nvSpPr>
        <p:spPr bwMode="auto">
          <a:xfrm>
            <a:off x="2706688" y="2449513"/>
            <a:ext cx="71437" cy="142875"/>
          </a:xfrm>
          <a:custGeom>
            <a:avLst/>
            <a:gdLst>
              <a:gd name="T0" fmla="*/ 2147483647 w 45"/>
              <a:gd name="T1" fmla="*/ 2147483647 h 90"/>
              <a:gd name="T2" fmla="*/ 0 w 45"/>
              <a:gd name="T3" fmla="*/ 2147483647 h 90"/>
              <a:gd name="T4" fmla="*/ 0 w 45"/>
              <a:gd name="T5" fmla="*/ 2147483647 h 90"/>
              <a:gd name="T6" fmla="*/ 0 w 45"/>
              <a:gd name="T7" fmla="*/ 2147483647 h 90"/>
              <a:gd name="T8" fmla="*/ 2147483647 w 45"/>
              <a:gd name="T9" fmla="*/ 2147483647 h 90"/>
              <a:gd name="T10" fmla="*/ 2147483647 w 45"/>
              <a:gd name="T11" fmla="*/ 0 h 90"/>
              <a:gd name="T12" fmla="*/ 2147483647 w 45"/>
              <a:gd name="T13" fmla="*/ 2147483647 h 90"/>
              <a:gd name="T14" fmla="*/ 2147483647 w 45"/>
              <a:gd name="T15" fmla="*/ 2147483647 h 90"/>
              <a:gd name="T16" fmla="*/ 2147483647 w 45"/>
              <a:gd name="T17" fmla="*/ 2147483647 h 90"/>
              <a:gd name="T18" fmla="*/ 2147483647 w 45"/>
              <a:gd name="T19" fmla="*/ 2147483647 h 90"/>
              <a:gd name="T20" fmla="*/ 2147483647 w 45"/>
              <a:gd name="T21" fmla="*/ 2147483647 h 90"/>
              <a:gd name="T22" fmla="*/ 2147483647 w 45"/>
              <a:gd name="T23" fmla="*/ 2147483647 h 90"/>
              <a:gd name="T24" fmla="*/ 2147483647 w 45"/>
              <a:gd name="T25" fmla="*/ 2147483647 h 90"/>
              <a:gd name="T26" fmla="*/ 2147483647 w 45"/>
              <a:gd name="T27" fmla="*/ 2147483647 h 90"/>
              <a:gd name="T28" fmla="*/ 2147483647 w 45"/>
              <a:gd name="T29" fmla="*/ 2147483647 h 90"/>
              <a:gd name="T30" fmla="*/ 0 w 45"/>
              <a:gd name="T31" fmla="*/ 2147483647 h 90"/>
              <a:gd name="T32" fmla="*/ 0 w 45"/>
              <a:gd name="T33" fmla="*/ 2147483647 h 90"/>
              <a:gd name="T34" fmla="*/ 2147483647 w 45"/>
              <a:gd name="T35" fmla="*/ 2147483647 h 90"/>
              <a:gd name="T36" fmla="*/ 2147483647 w 45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"/>
              <a:gd name="T58" fmla="*/ 0 h 90"/>
              <a:gd name="T59" fmla="*/ 45 w 45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" h="90">
                <a:moveTo>
                  <a:pt x="15" y="90"/>
                </a:moveTo>
                <a:lnTo>
                  <a:pt x="0" y="90"/>
                </a:lnTo>
                <a:lnTo>
                  <a:pt x="15" y="45"/>
                </a:lnTo>
                <a:lnTo>
                  <a:pt x="15" y="0"/>
                </a:lnTo>
                <a:lnTo>
                  <a:pt x="30" y="45"/>
                </a:lnTo>
                <a:lnTo>
                  <a:pt x="45" y="90"/>
                </a:lnTo>
                <a:lnTo>
                  <a:pt x="30" y="90"/>
                </a:lnTo>
                <a:lnTo>
                  <a:pt x="15" y="45"/>
                </a:lnTo>
                <a:lnTo>
                  <a:pt x="30" y="45"/>
                </a:lnTo>
                <a:lnTo>
                  <a:pt x="15" y="90"/>
                </a:lnTo>
                <a:lnTo>
                  <a:pt x="0" y="90"/>
                </a:lnTo>
                <a:lnTo>
                  <a:pt x="0" y="75"/>
                </a:lnTo>
                <a:lnTo>
                  <a:pt x="15" y="75"/>
                </a:lnTo>
                <a:lnTo>
                  <a:pt x="15" y="9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8" name="Freeform 182"/>
          <p:cNvSpPr>
            <a:spLocks/>
          </p:cNvSpPr>
          <p:nvPr/>
        </p:nvSpPr>
        <p:spPr bwMode="auto">
          <a:xfrm>
            <a:off x="2730500" y="2568575"/>
            <a:ext cx="23813" cy="23813"/>
          </a:xfrm>
          <a:custGeom>
            <a:avLst/>
            <a:gdLst>
              <a:gd name="T0" fmla="*/ 2147483647 w 15"/>
              <a:gd name="T1" fmla="*/ 2147483647 h 15"/>
              <a:gd name="T2" fmla="*/ 0 w 15"/>
              <a:gd name="T3" fmla="*/ 2147483647 h 15"/>
              <a:gd name="T4" fmla="*/ 0 w 15"/>
              <a:gd name="T5" fmla="*/ 0 h 15"/>
              <a:gd name="T6" fmla="*/ 0 w 15"/>
              <a:gd name="T7" fmla="*/ 0 h 15"/>
              <a:gd name="T8" fmla="*/ 0 w 15"/>
              <a:gd name="T9" fmla="*/ 0 h 15"/>
              <a:gd name="T10" fmla="*/ 2147483647 w 15"/>
              <a:gd name="T11" fmla="*/ 0 h 15"/>
              <a:gd name="T12" fmla="*/ 2147483647 w 1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15" y="15"/>
                </a:moveTo>
                <a:lnTo>
                  <a:pt x="0" y="15"/>
                </a:ln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9" name="Freeform 183"/>
          <p:cNvSpPr>
            <a:spLocks/>
          </p:cNvSpPr>
          <p:nvPr/>
        </p:nvSpPr>
        <p:spPr bwMode="auto">
          <a:xfrm>
            <a:off x="2706688" y="2520950"/>
            <a:ext cx="47625" cy="71438"/>
          </a:xfrm>
          <a:custGeom>
            <a:avLst/>
            <a:gdLst>
              <a:gd name="T0" fmla="*/ 2147483647 w 30"/>
              <a:gd name="T1" fmla="*/ 2147483647 h 45"/>
              <a:gd name="T2" fmla="*/ 0 w 30"/>
              <a:gd name="T3" fmla="*/ 2147483647 h 45"/>
              <a:gd name="T4" fmla="*/ 2147483647 w 30"/>
              <a:gd name="T5" fmla="*/ 0 h 45"/>
              <a:gd name="T6" fmla="*/ 2147483647 w 30"/>
              <a:gd name="T7" fmla="*/ 2147483647 h 45"/>
              <a:gd name="T8" fmla="*/ 2147483647 w 30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5"/>
              <a:gd name="T17" fmla="*/ 30 w 30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5">
                <a:moveTo>
                  <a:pt x="15" y="45"/>
                </a:moveTo>
                <a:lnTo>
                  <a:pt x="0" y="45"/>
                </a:lnTo>
                <a:lnTo>
                  <a:pt x="15" y="0"/>
                </a:lnTo>
                <a:lnTo>
                  <a:pt x="30" y="45"/>
                </a:lnTo>
                <a:lnTo>
                  <a:pt x="15" y="4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0" name="Freeform 184"/>
          <p:cNvSpPr>
            <a:spLocks/>
          </p:cNvSpPr>
          <p:nvPr/>
        </p:nvSpPr>
        <p:spPr bwMode="auto">
          <a:xfrm>
            <a:off x="2682875" y="2687638"/>
            <a:ext cx="71438" cy="142875"/>
          </a:xfrm>
          <a:custGeom>
            <a:avLst/>
            <a:gdLst>
              <a:gd name="T0" fmla="*/ 2147483647 w 45"/>
              <a:gd name="T1" fmla="*/ 0 h 90"/>
              <a:gd name="T2" fmla="*/ 2147483647 w 45"/>
              <a:gd name="T3" fmla="*/ 0 h 90"/>
              <a:gd name="T4" fmla="*/ 2147483647 w 45"/>
              <a:gd name="T5" fmla="*/ 0 h 90"/>
              <a:gd name="T6" fmla="*/ 2147483647 w 45"/>
              <a:gd name="T7" fmla="*/ 0 h 90"/>
              <a:gd name="T8" fmla="*/ 2147483647 w 45"/>
              <a:gd name="T9" fmla="*/ 2147483647 h 90"/>
              <a:gd name="T10" fmla="*/ 2147483647 w 45"/>
              <a:gd name="T11" fmla="*/ 2147483647 h 90"/>
              <a:gd name="T12" fmla="*/ 2147483647 w 45"/>
              <a:gd name="T13" fmla="*/ 2147483647 h 90"/>
              <a:gd name="T14" fmla="*/ 0 w 45"/>
              <a:gd name="T15" fmla="*/ 0 h 90"/>
              <a:gd name="T16" fmla="*/ 0 w 45"/>
              <a:gd name="T17" fmla="*/ 0 h 90"/>
              <a:gd name="T18" fmla="*/ 2147483647 w 45"/>
              <a:gd name="T19" fmla="*/ 0 h 90"/>
              <a:gd name="T20" fmla="*/ 2147483647 w 45"/>
              <a:gd name="T21" fmla="*/ 0 h 90"/>
              <a:gd name="T22" fmla="*/ 2147483647 w 45"/>
              <a:gd name="T23" fmla="*/ 2147483647 h 90"/>
              <a:gd name="T24" fmla="*/ 2147483647 w 45"/>
              <a:gd name="T25" fmla="*/ 2147483647 h 90"/>
              <a:gd name="T26" fmla="*/ 2147483647 w 45"/>
              <a:gd name="T27" fmla="*/ 2147483647 h 90"/>
              <a:gd name="T28" fmla="*/ 2147483647 w 45"/>
              <a:gd name="T29" fmla="*/ 0 h 90"/>
              <a:gd name="T30" fmla="*/ 2147483647 w 45"/>
              <a:gd name="T31" fmla="*/ 0 h 90"/>
              <a:gd name="T32" fmla="*/ 2147483647 w 45"/>
              <a:gd name="T33" fmla="*/ 2147483647 h 90"/>
              <a:gd name="T34" fmla="*/ 2147483647 w 45"/>
              <a:gd name="T35" fmla="*/ 2147483647 h 90"/>
              <a:gd name="T36" fmla="*/ 2147483647 w 45"/>
              <a:gd name="T37" fmla="*/ 0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"/>
              <a:gd name="T58" fmla="*/ 0 h 90"/>
              <a:gd name="T59" fmla="*/ 45 w 45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" h="90">
                <a:moveTo>
                  <a:pt x="30" y="0"/>
                </a:moveTo>
                <a:lnTo>
                  <a:pt x="45" y="0"/>
                </a:lnTo>
                <a:lnTo>
                  <a:pt x="30" y="45"/>
                </a:lnTo>
                <a:lnTo>
                  <a:pt x="30" y="90"/>
                </a:lnTo>
                <a:lnTo>
                  <a:pt x="15" y="45"/>
                </a:lnTo>
                <a:lnTo>
                  <a:pt x="0" y="0"/>
                </a:lnTo>
                <a:lnTo>
                  <a:pt x="15" y="0"/>
                </a:lnTo>
                <a:lnTo>
                  <a:pt x="30" y="45"/>
                </a:lnTo>
                <a:lnTo>
                  <a:pt x="15" y="45"/>
                </a:lnTo>
                <a:lnTo>
                  <a:pt x="30" y="0"/>
                </a:lnTo>
                <a:lnTo>
                  <a:pt x="45" y="0"/>
                </a:lnTo>
                <a:lnTo>
                  <a:pt x="45" y="15"/>
                </a:lnTo>
                <a:lnTo>
                  <a:pt x="30" y="15"/>
                </a:lnTo>
                <a:lnTo>
                  <a:pt x="3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1" name="Freeform 185"/>
          <p:cNvSpPr>
            <a:spLocks/>
          </p:cNvSpPr>
          <p:nvPr/>
        </p:nvSpPr>
        <p:spPr bwMode="auto">
          <a:xfrm>
            <a:off x="2706688" y="2687638"/>
            <a:ext cx="23812" cy="23812"/>
          </a:xfrm>
          <a:custGeom>
            <a:avLst/>
            <a:gdLst>
              <a:gd name="T0" fmla="*/ 0 w 15"/>
              <a:gd name="T1" fmla="*/ 0 h 15"/>
              <a:gd name="T2" fmla="*/ 2147483647 w 15"/>
              <a:gd name="T3" fmla="*/ 0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w 15"/>
              <a:gd name="T11" fmla="*/ 2147483647 h 15"/>
              <a:gd name="T12" fmla="*/ 0 w 15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0" y="0"/>
                </a:move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2" name="Freeform 186"/>
          <p:cNvSpPr>
            <a:spLocks/>
          </p:cNvSpPr>
          <p:nvPr/>
        </p:nvSpPr>
        <p:spPr bwMode="auto">
          <a:xfrm>
            <a:off x="2706688" y="2687638"/>
            <a:ext cx="47625" cy="71437"/>
          </a:xfrm>
          <a:custGeom>
            <a:avLst/>
            <a:gdLst>
              <a:gd name="T0" fmla="*/ 2147483647 w 30"/>
              <a:gd name="T1" fmla="*/ 0 h 45"/>
              <a:gd name="T2" fmla="*/ 2147483647 w 30"/>
              <a:gd name="T3" fmla="*/ 0 h 45"/>
              <a:gd name="T4" fmla="*/ 2147483647 w 30"/>
              <a:gd name="T5" fmla="*/ 2147483647 h 45"/>
              <a:gd name="T6" fmla="*/ 0 w 30"/>
              <a:gd name="T7" fmla="*/ 0 h 45"/>
              <a:gd name="T8" fmla="*/ 2147483647 w 30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5"/>
              <a:gd name="T17" fmla="*/ 30 w 30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5">
                <a:moveTo>
                  <a:pt x="15" y="0"/>
                </a:moveTo>
                <a:lnTo>
                  <a:pt x="30" y="0"/>
                </a:lnTo>
                <a:lnTo>
                  <a:pt x="15" y="45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3" name="Rectangle 187"/>
          <p:cNvSpPr>
            <a:spLocks noChangeArrowheads="1"/>
          </p:cNvSpPr>
          <p:nvPr/>
        </p:nvSpPr>
        <p:spPr bwMode="auto">
          <a:xfrm>
            <a:off x="2730500" y="2616200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24" name="Rectangle 188"/>
          <p:cNvSpPr>
            <a:spLocks noChangeArrowheads="1"/>
          </p:cNvSpPr>
          <p:nvPr/>
        </p:nvSpPr>
        <p:spPr bwMode="auto">
          <a:xfrm>
            <a:off x="2730500" y="266382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25" name="Rectangle 189"/>
          <p:cNvSpPr>
            <a:spLocks noChangeArrowheads="1"/>
          </p:cNvSpPr>
          <p:nvPr/>
        </p:nvSpPr>
        <p:spPr bwMode="auto">
          <a:xfrm>
            <a:off x="2730500" y="2616200"/>
            <a:ext cx="23813" cy="476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26" name="Freeform 190"/>
          <p:cNvSpPr>
            <a:spLocks/>
          </p:cNvSpPr>
          <p:nvPr/>
        </p:nvSpPr>
        <p:spPr bwMode="auto">
          <a:xfrm>
            <a:off x="3517900" y="2520950"/>
            <a:ext cx="71438" cy="95250"/>
          </a:xfrm>
          <a:custGeom>
            <a:avLst/>
            <a:gdLst>
              <a:gd name="T0" fmla="*/ 2147483647 w 45"/>
              <a:gd name="T1" fmla="*/ 2147483647 h 60"/>
              <a:gd name="T2" fmla="*/ 0 w 45"/>
              <a:gd name="T3" fmla="*/ 2147483647 h 60"/>
              <a:gd name="T4" fmla="*/ 0 w 45"/>
              <a:gd name="T5" fmla="*/ 2147483647 h 60"/>
              <a:gd name="T6" fmla="*/ 0 w 45"/>
              <a:gd name="T7" fmla="*/ 2147483647 h 60"/>
              <a:gd name="T8" fmla="*/ 2147483647 w 45"/>
              <a:gd name="T9" fmla="*/ 0 h 60"/>
              <a:gd name="T10" fmla="*/ 2147483647 w 45"/>
              <a:gd name="T11" fmla="*/ 0 h 60"/>
              <a:gd name="T12" fmla="*/ 2147483647 w 45"/>
              <a:gd name="T13" fmla="*/ 0 h 60"/>
              <a:gd name="T14" fmla="*/ 2147483647 w 45"/>
              <a:gd name="T15" fmla="*/ 2147483647 h 60"/>
              <a:gd name="T16" fmla="*/ 2147483647 w 45"/>
              <a:gd name="T17" fmla="*/ 2147483647 h 60"/>
              <a:gd name="T18" fmla="*/ 2147483647 w 45"/>
              <a:gd name="T19" fmla="*/ 2147483647 h 60"/>
              <a:gd name="T20" fmla="*/ 2147483647 w 45"/>
              <a:gd name="T21" fmla="*/ 2147483647 h 60"/>
              <a:gd name="T22" fmla="*/ 2147483647 w 45"/>
              <a:gd name="T23" fmla="*/ 0 h 60"/>
              <a:gd name="T24" fmla="*/ 2147483647 w 45"/>
              <a:gd name="T25" fmla="*/ 0 h 60"/>
              <a:gd name="T26" fmla="*/ 2147483647 w 45"/>
              <a:gd name="T27" fmla="*/ 0 h 60"/>
              <a:gd name="T28" fmla="*/ 2147483647 w 45"/>
              <a:gd name="T29" fmla="*/ 2147483647 h 60"/>
              <a:gd name="T30" fmla="*/ 0 w 45"/>
              <a:gd name="T31" fmla="*/ 2147483647 h 60"/>
              <a:gd name="T32" fmla="*/ 0 w 45"/>
              <a:gd name="T33" fmla="*/ 2147483647 h 60"/>
              <a:gd name="T34" fmla="*/ 2147483647 w 45"/>
              <a:gd name="T35" fmla="*/ 2147483647 h 60"/>
              <a:gd name="T36" fmla="*/ 2147483647 w 45"/>
              <a:gd name="T37" fmla="*/ 2147483647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"/>
              <a:gd name="T58" fmla="*/ 0 h 60"/>
              <a:gd name="T59" fmla="*/ 45 w 45"/>
              <a:gd name="T60" fmla="*/ 60 h 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" h="60">
                <a:moveTo>
                  <a:pt x="15" y="60"/>
                </a:moveTo>
                <a:lnTo>
                  <a:pt x="0" y="60"/>
                </a:lnTo>
                <a:lnTo>
                  <a:pt x="15" y="0"/>
                </a:lnTo>
                <a:lnTo>
                  <a:pt x="30" y="0"/>
                </a:lnTo>
                <a:lnTo>
                  <a:pt x="45" y="60"/>
                </a:lnTo>
                <a:lnTo>
                  <a:pt x="30" y="60"/>
                </a:lnTo>
                <a:lnTo>
                  <a:pt x="15" y="0"/>
                </a:lnTo>
                <a:lnTo>
                  <a:pt x="30" y="0"/>
                </a:lnTo>
                <a:lnTo>
                  <a:pt x="15" y="60"/>
                </a:lnTo>
                <a:lnTo>
                  <a:pt x="0" y="60"/>
                </a:lnTo>
                <a:lnTo>
                  <a:pt x="0" y="45"/>
                </a:lnTo>
                <a:lnTo>
                  <a:pt x="15" y="45"/>
                </a:lnTo>
                <a:lnTo>
                  <a:pt x="15" y="6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7" name="Freeform 191"/>
          <p:cNvSpPr>
            <a:spLocks/>
          </p:cNvSpPr>
          <p:nvPr/>
        </p:nvSpPr>
        <p:spPr bwMode="auto">
          <a:xfrm>
            <a:off x="3541713" y="2592388"/>
            <a:ext cx="23812" cy="23812"/>
          </a:xfrm>
          <a:custGeom>
            <a:avLst/>
            <a:gdLst>
              <a:gd name="T0" fmla="*/ 2147483647 w 15"/>
              <a:gd name="T1" fmla="*/ 2147483647 h 15"/>
              <a:gd name="T2" fmla="*/ 0 w 15"/>
              <a:gd name="T3" fmla="*/ 2147483647 h 15"/>
              <a:gd name="T4" fmla="*/ 0 w 15"/>
              <a:gd name="T5" fmla="*/ 0 h 15"/>
              <a:gd name="T6" fmla="*/ 0 w 15"/>
              <a:gd name="T7" fmla="*/ 0 h 15"/>
              <a:gd name="T8" fmla="*/ 0 w 15"/>
              <a:gd name="T9" fmla="*/ 0 h 15"/>
              <a:gd name="T10" fmla="*/ 2147483647 w 15"/>
              <a:gd name="T11" fmla="*/ 0 h 15"/>
              <a:gd name="T12" fmla="*/ 2147483647 w 15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15" y="15"/>
                </a:moveTo>
                <a:lnTo>
                  <a:pt x="0" y="15"/>
                </a:ln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8" name="Freeform 192"/>
          <p:cNvSpPr>
            <a:spLocks/>
          </p:cNvSpPr>
          <p:nvPr/>
        </p:nvSpPr>
        <p:spPr bwMode="auto">
          <a:xfrm>
            <a:off x="3517900" y="2520950"/>
            <a:ext cx="47625" cy="95250"/>
          </a:xfrm>
          <a:custGeom>
            <a:avLst/>
            <a:gdLst>
              <a:gd name="T0" fmla="*/ 2147483647 w 30"/>
              <a:gd name="T1" fmla="*/ 2147483647 h 60"/>
              <a:gd name="T2" fmla="*/ 0 w 30"/>
              <a:gd name="T3" fmla="*/ 2147483647 h 60"/>
              <a:gd name="T4" fmla="*/ 2147483647 w 30"/>
              <a:gd name="T5" fmla="*/ 0 h 60"/>
              <a:gd name="T6" fmla="*/ 2147483647 w 30"/>
              <a:gd name="T7" fmla="*/ 2147483647 h 60"/>
              <a:gd name="T8" fmla="*/ 2147483647 w 30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60"/>
              <a:gd name="T17" fmla="*/ 30 w 3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60">
                <a:moveTo>
                  <a:pt x="15" y="60"/>
                </a:moveTo>
                <a:lnTo>
                  <a:pt x="0" y="60"/>
                </a:lnTo>
                <a:lnTo>
                  <a:pt x="15" y="0"/>
                </a:lnTo>
                <a:lnTo>
                  <a:pt x="30" y="60"/>
                </a:lnTo>
                <a:lnTo>
                  <a:pt x="15" y="6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29" name="Freeform 193"/>
          <p:cNvSpPr>
            <a:spLocks/>
          </p:cNvSpPr>
          <p:nvPr/>
        </p:nvSpPr>
        <p:spPr bwMode="auto">
          <a:xfrm>
            <a:off x="3494088" y="2687638"/>
            <a:ext cx="71437" cy="95250"/>
          </a:xfrm>
          <a:custGeom>
            <a:avLst/>
            <a:gdLst>
              <a:gd name="T0" fmla="*/ 2147483647 w 45"/>
              <a:gd name="T1" fmla="*/ 0 h 60"/>
              <a:gd name="T2" fmla="*/ 2147483647 w 45"/>
              <a:gd name="T3" fmla="*/ 0 h 60"/>
              <a:gd name="T4" fmla="*/ 2147483647 w 45"/>
              <a:gd name="T5" fmla="*/ 0 h 60"/>
              <a:gd name="T6" fmla="*/ 2147483647 w 45"/>
              <a:gd name="T7" fmla="*/ 0 h 60"/>
              <a:gd name="T8" fmla="*/ 2147483647 w 45"/>
              <a:gd name="T9" fmla="*/ 2147483647 h 60"/>
              <a:gd name="T10" fmla="*/ 2147483647 w 45"/>
              <a:gd name="T11" fmla="*/ 2147483647 h 60"/>
              <a:gd name="T12" fmla="*/ 2147483647 w 45"/>
              <a:gd name="T13" fmla="*/ 2147483647 h 60"/>
              <a:gd name="T14" fmla="*/ 0 w 45"/>
              <a:gd name="T15" fmla="*/ 0 h 60"/>
              <a:gd name="T16" fmla="*/ 0 w 45"/>
              <a:gd name="T17" fmla="*/ 0 h 60"/>
              <a:gd name="T18" fmla="*/ 2147483647 w 45"/>
              <a:gd name="T19" fmla="*/ 0 h 60"/>
              <a:gd name="T20" fmla="*/ 2147483647 w 45"/>
              <a:gd name="T21" fmla="*/ 0 h 60"/>
              <a:gd name="T22" fmla="*/ 2147483647 w 45"/>
              <a:gd name="T23" fmla="*/ 2147483647 h 60"/>
              <a:gd name="T24" fmla="*/ 2147483647 w 45"/>
              <a:gd name="T25" fmla="*/ 2147483647 h 60"/>
              <a:gd name="T26" fmla="*/ 2147483647 w 45"/>
              <a:gd name="T27" fmla="*/ 2147483647 h 60"/>
              <a:gd name="T28" fmla="*/ 2147483647 w 45"/>
              <a:gd name="T29" fmla="*/ 0 h 60"/>
              <a:gd name="T30" fmla="*/ 2147483647 w 45"/>
              <a:gd name="T31" fmla="*/ 0 h 60"/>
              <a:gd name="T32" fmla="*/ 2147483647 w 45"/>
              <a:gd name="T33" fmla="*/ 2147483647 h 60"/>
              <a:gd name="T34" fmla="*/ 2147483647 w 45"/>
              <a:gd name="T35" fmla="*/ 2147483647 h 60"/>
              <a:gd name="T36" fmla="*/ 2147483647 w 45"/>
              <a:gd name="T37" fmla="*/ 0 h 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"/>
              <a:gd name="T58" fmla="*/ 0 h 60"/>
              <a:gd name="T59" fmla="*/ 45 w 45"/>
              <a:gd name="T60" fmla="*/ 60 h 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" h="60">
                <a:moveTo>
                  <a:pt x="30" y="0"/>
                </a:moveTo>
                <a:lnTo>
                  <a:pt x="45" y="0"/>
                </a:lnTo>
                <a:lnTo>
                  <a:pt x="30" y="60"/>
                </a:lnTo>
                <a:lnTo>
                  <a:pt x="15" y="60"/>
                </a:lnTo>
                <a:lnTo>
                  <a:pt x="0" y="0"/>
                </a:lnTo>
                <a:lnTo>
                  <a:pt x="15" y="0"/>
                </a:lnTo>
                <a:lnTo>
                  <a:pt x="30" y="60"/>
                </a:lnTo>
                <a:lnTo>
                  <a:pt x="15" y="60"/>
                </a:lnTo>
                <a:lnTo>
                  <a:pt x="30" y="0"/>
                </a:lnTo>
                <a:lnTo>
                  <a:pt x="45" y="0"/>
                </a:lnTo>
                <a:lnTo>
                  <a:pt x="45" y="15"/>
                </a:lnTo>
                <a:lnTo>
                  <a:pt x="30" y="15"/>
                </a:lnTo>
                <a:lnTo>
                  <a:pt x="3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0" name="Freeform 194"/>
          <p:cNvSpPr>
            <a:spLocks/>
          </p:cNvSpPr>
          <p:nvPr/>
        </p:nvSpPr>
        <p:spPr bwMode="auto">
          <a:xfrm>
            <a:off x="3517900" y="2687638"/>
            <a:ext cx="23813" cy="23812"/>
          </a:xfrm>
          <a:custGeom>
            <a:avLst/>
            <a:gdLst>
              <a:gd name="T0" fmla="*/ 0 w 15"/>
              <a:gd name="T1" fmla="*/ 0 h 15"/>
              <a:gd name="T2" fmla="*/ 2147483647 w 15"/>
              <a:gd name="T3" fmla="*/ 0 h 15"/>
              <a:gd name="T4" fmla="*/ 2147483647 w 15"/>
              <a:gd name="T5" fmla="*/ 2147483647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w 15"/>
              <a:gd name="T11" fmla="*/ 2147483647 h 15"/>
              <a:gd name="T12" fmla="*/ 0 w 15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5"/>
              <a:gd name="T23" fmla="*/ 15 w 1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5">
                <a:moveTo>
                  <a:pt x="0" y="0"/>
                </a:move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1" name="Freeform 195"/>
          <p:cNvSpPr>
            <a:spLocks/>
          </p:cNvSpPr>
          <p:nvPr/>
        </p:nvSpPr>
        <p:spPr bwMode="auto">
          <a:xfrm>
            <a:off x="3517900" y="2687638"/>
            <a:ext cx="47625" cy="95250"/>
          </a:xfrm>
          <a:custGeom>
            <a:avLst/>
            <a:gdLst>
              <a:gd name="T0" fmla="*/ 2147483647 w 30"/>
              <a:gd name="T1" fmla="*/ 0 h 60"/>
              <a:gd name="T2" fmla="*/ 2147483647 w 30"/>
              <a:gd name="T3" fmla="*/ 0 h 60"/>
              <a:gd name="T4" fmla="*/ 2147483647 w 30"/>
              <a:gd name="T5" fmla="*/ 2147483647 h 60"/>
              <a:gd name="T6" fmla="*/ 0 w 30"/>
              <a:gd name="T7" fmla="*/ 0 h 60"/>
              <a:gd name="T8" fmla="*/ 2147483647 w 3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60"/>
              <a:gd name="T17" fmla="*/ 30 w 3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60">
                <a:moveTo>
                  <a:pt x="15" y="0"/>
                </a:moveTo>
                <a:lnTo>
                  <a:pt x="30" y="0"/>
                </a:lnTo>
                <a:lnTo>
                  <a:pt x="15" y="60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2" name="Rectangle 196"/>
          <p:cNvSpPr>
            <a:spLocks noChangeArrowheads="1"/>
          </p:cNvSpPr>
          <p:nvPr/>
        </p:nvSpPr>
        <p:spPr bwMode="auto">
          <a:xfrm>
            <a:off x="3541713" y="2616200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33" name="Rectangle 197"/>
          <p:cNvSpPr>
            <a:spLocks noChangeArrowheads="1"/>
          </p:cNvSpPr>
          <p:nvPr/>
        </p:nvSpPr>
        <p:spPr bwMode="auto">
          <a:xfrm>
            <a:off x="3541713" y="2687638"/>
            <a:ext cx="23812" cy="15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34" name="Rectangle 198"/>
          <p:cNvSpPr>
            <a:spLocks noChangeArrowheads="1"/>
          </p:cNvSpPr>
          <p:nvPr/>
        </p:nvSpPr>
        <p:spPr bwMode="auto">
          <a:xfrm>
            <a:off x="3541713" y="2616200"/>
            <a:ext cx="23812" cy="714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35" name="Freeform 199"/>
          <p:cNvSpPr>
            <a:spLocks/>
          </p:cNvSpPr>
          <p:nvPr/>
        </p:nvSpPr>
        <p:spPr bwMode="auto">
          <a:xfrm>
            <a:off x="3803650" y="3735388"/>
            <a:ext cx="142875" cy="238125"/>
          </a:xfrm>
          <a:custGeom>
            <a:avLst/>
            <a:gdLst>
              <a:gd name="T0" fmla="*/ 2147483647 w 90"/>
              <a:gd name="T1" fmla="*/ 0 h 150"/>
              <a:gd name="T2" fmla="*/ 2147483647 w 90"/>
              <a:gd name="T3" fmla="*/ 0 h 150"/>
              <a:gd name="T4" fmla="*/ 2147483647 w 90"/>
              <a:gd name="T5" fmla="*/ 0 h 150"/>
              <a:gd name="T6" fmla="*/ 2147483647 w 90"/>
              <a:gd name="T7" fmla="*/ 0 h 150"/>
              <a:gd name="T8" fmla="*/ 2147483647 w 90"/>
              <a:gd name="T9" fmla="*/ 2147483647 h 150"/>
              <a:gd name="T10" fmla="*/ 2147483647 w 90"/>
              <a:gd name="T11" fmla="*/ 2147483647 h 150"/>
              <a:gd name="T12" fmla="*/ 2147483647 w 90"/>
              <a:gd name="T13" fmla="*/ 2147483647 h 150"/>
              <a:gd name="T14" fmla="*/ 0 w 90"/>
              <a:gd name="T15" fmla="*/ 0 h 150"/>
              <a:gd name="T16" fmla="*/ 0 w 90"/>
              <a:gd name="T17" fmla="*/ 0 h 150"/>
              <a:gd name="T18" fmla="*/ 2147483647 w 90"/>
              <a:gd name="T19" fmla="*/ 0 h 150"/>
              <a:gd name="T20" fmla="*/ 2147483647 w 90"/>
              <a:gd name="T21" fmla="*/ 0 h 150"/>
              <a:gd name="T22" fmla="*/ 2147483647 w 90"/>
              <a:gd name="T23" fmla="*/ 2147483647 h 150"/>
              <a:gd name="T24" fmla="*/ 2147483647 w 90"/>
              <a:gd name="T25" fmla="*/ 2147483647 h 150"/>
              <a:gd name="T26" fmla="*/ 2147483647 w 90"/>
              <a:gd name="T27" fmla="*/ 2147483647 h 150"/>
              <a:gd name="T28" fmla="*/ 2147483647 w 90"/>
              <a:gd name="T29" fmla="*/ 0 h 150"/>
              <a:gd name="T30" fmla="*/ 2147483647 w 90"/>
              <a:gd name="T31" fmla="*/ 0 h 150"/>
              <a:gd name="T32" fmla="*/ 2147483647 w 90"/>
              <a:gd name="T33" fmla="*/ 2147483647 h 150"/>
              <a:gd name="T34" fmla="*/ 2147483647 w 90"/>
              <a:gd name="T35" fmla="*/ 2147483647 h 150"/>
              <a:gd name="T36" fmla="*/ 2147483647 w 90"/>
              <a:gd name="T37" fmla="*/ 0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0"/>
              <a:gd name="T58" fmla="*/ 0 h 150"/>
              <a:gd name="T59" fmla="*/ 90 w 90"/>
              <a:gd name="T60" fmla="*/ 150 h 1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0" h="150">
                <a:moveTo>
                  <a:pt x="60" y="0"/>
                </a:moveTo>
                <a:lnTo>
                  <a:pt x="90" y="0"/>
                </a:lnTo>
                <a:lnTo>
                  <a:pt x="60" y="150"/>
                </a:lnTo>
                <a:lnTo>
                  <a:pt x="45" y="150"/>
                </a:lnTo>
                <a:lnTo>
                  <a:pt x="0" y="0"/>
                </a:lnTo>
                <a:lnTo>
                  <a:pt x="15" y="0"/>
                </a:lnTo>
                <a:lnTo>
                  <a:pt x="60" y="150"/>
                </a:lnTo>
                <a:lnTo>
                  <a:pt x="45" y="150"/>
                </a:lnTo>
                <a:lnTo>
                  <a:pt x="75" y="0"/>
                </a:lnTo>
                <a:lnTo>
                  <a:pt x="90" y="0"/>
                </a:lnTo>
                <a:lnTo>
                  <a:pt x="90" y="15"/>
                </a:lnTo>
                <a:lnTo>
                  <a:pt x="60" y="15"/>
                </a:lnTo>
                <a:lnTo>
                  <a:pt x="6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6" name="Freeform 200"/>
          <p:cNvSpPr>
            <a:spLocks/>
          </p:cNvSpPr>
          <p:nvPr/>
        </p:nvSpPr>
        <p:spPr bwMode="auto">
          <a:xfrm>
            <a:off x="3827463" y="3735388"/>
            <a:ext cx="71437" cy="23812"/>
          </a:xfrm>
          <a:custGeom>
            <a:avLst/>
            <a:gdLst>
              <a:gd name="T0" fmla="*/ 0 w 45"/>
              <a:gd name="T1" fmla="*/ 0 h 15"/>
              <a:gd name="T2" fmla="*/ 2147483647 w 45"/>
              <a:gd name="T3" fmla="*/ 0 h 15"/>
              <a:gd name="T4" fmla="*/ 2147483647 w 45"/>
              <a:gd name="T5" fmla="*/ 2147483647 h 15"/>
              <a:gd name="T6" fmla="*/ 2147483647 w 45"/>
              <a:gd name="T7" fmla="*/ 2147483647 h 15"/>
              <a:gd name="T8" fmla="*/ 2147483647 w 45"/>
              <a:gd name="T9" fmla="*/ 2147483647 h 15"/>
              <a:gd name="T10" fmla="*/ 0 w 45"/>
              <a:gd name="T11" fmla="*/ 2147483647 h 15"/>
              <a:gd name="T12" fmla="*/ 0 w 45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"/>
              <a:gd name="T23" fmla="*/ 45 w 4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">
                <a:moveTo>
                  <a:pt x="0" y="0"/>
                </a:moveTo>
                <a:lnTo>
                  <a:pt x="45" y="0"/>
                </a:lnTo>
                <a:lnTo>
                  <a:pt x="45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7" name="Freeform 201"/>
          <p:cNvSpPr>
            <a:spLocks/>
          </p:cNvSpPr>
          <p:nvPr/>
        </p:nvSpPr>
        <p:spPr bwMode="auto">
          <a:xfrm>
            <a:off x="3827463" y="3735388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0 h 150"/>
              <a:gd name="T4" fmla="*/ 2147483647 w 75"/>
              <a:gd name="T5" fmla="*/ 2147483647 h 150"/>
              <a:gd name="T6" fmla="*/ 0 w 75"/>
              <a:gd name="T7" fmla="*/ 0 h 150"/>
              <a:gd name="T8" fmla="*/ 2147483647 w 75"/>
              <a:gd name="T9" fmla="*/ 0 h 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150"/>
              <a:gd name="T17" fmla="*/ 75 w 75"/>
              <a:gd name="T18" fmla="*/ 150 h 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150">
                <a:moveTo>
                  <a:pt x="45" y="0"/>
                </a:moveTo>
                <a:lnTo>
                  <a:pt x="75" y="0"/>
                </a:lnTo>
                <a:lnTo>
                  <a:pt x="45" y="150"/>
                </a:lnTo>
                <a:lnTo>
                  <a:pt x="0" y="0"/>
                </a:lnTo>
                <a:lnTo>
                  <a:pt x="45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8" name="Rectangle 202"/>
          <p:cNvSpPr>
            <a:spLocks noChangeArrowheads="1"/>
          </p:cNvSpPr>
          <p:nvPr/>
        </p:nvSpPr>
        <p:spPr bwMode="auto">
          <a:xfrm>
            <a:off x="3708400" y="247332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39" name="Rectangle 203"/>
          <p:cNvSpPr>
            <a:spLocks noChangeArrowheads="1"/>
          </p:cNvSpPr>
          <p:nvPr/>
        </p:nvSpPr>
        <p:spPr bwMode="auto">
          <a:xfrm>
            <a:off x="3708400" y="2473325"/>
            <a:ext cx="23813" cy="2381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0" name="Rectangle 204"/>
          <p:cNvSpPr>
            <a:spLocks noChangeArrowheads="1"/>
          </p:cNvSpPr>
          <p:nvPr/>
        </p:nvSpPr>
        <p:spPr bwMode="auto">
          <a:xfrm>
            <a:off x="3708400" y="2687638"/>
            <a:ext cx="214313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1" name="Rectangle 205"/>
          <p:cNvSpPr>
            <a:spLocks noChangeArrowheads="1"/>
          </p:cNvSpPr>
          <p:nvPr/>
        </p:nvSpPr>
        <p:spPr bwMode="auto">
          <a:xfrm>
            <a:off x="3898900" y="3735388"/>
            <a:ext cx="23813" cy="15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2" name="Rectangle 206"/>
          <p:cNvSpPr>
            <a:spLocks noChangeArrowheads="1"/>
          </p:cNvSpPr>
          <p:nvPr/>
        </p:nvSpPr>
        <p:spPr bwMode="auto">
          <a:xfrm>
            <a:off x="3898900" y="2687638"/>
            <a:ext cx="23813" cy="10477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3" name="Freeform 207"/>
          <p:cNvSpPr>
            <a:spLocks/>
          </p:cNvSpPr>
          <p:nvPr/>
        </p:nvSpPr>
        <p:spPr bwMode="auto">
          <a:xfrm>
            <a:off x="4852988" y="3759200"/>
            <a:ext cx="168275" cy="285750"/>
          </a:xfrm>
          <a:custGeom>
            <a:avLst/>
            <a:gdLst>
              <a:gd name="T0" fmla="*/ 2147483647 w 106"/>
              <a:gd name="T1" fmla="*/ 0 h 180"/>
              <a:gd name="T2" fmla="*/ 2147483647 w 106"/>
              <a:gd name="T3" fmla="*/ 0 h 180"/>
              <a:gd name="T4" fmla="*/ 2147483647 w 106"/>
              <a:gd name="T5" fmla="*/ 0 h 180"/>
              <a:gd name="T6" fmla="*/ 2147483647 w 106"/>
              <a:gd name="T7" fmla="*/ 0 h 180"/>
              <a:gd name="T8" fmla="*/ 2147483647 w 106"/>
              <a:gd name="T9" fmla="*/ 2147483647 h 180"/>
              <a:gd name="T10" fmla="*/ 2147483647 w 106"/>
              <a:gd name="T11" fmla="*/ 2147483647 h 180"/>
              <a:gd name="T12" fmla="*/ 2147483647 w 106"/>
              <a:gd name="T13" fmla="*/ 2147483647 h 180"/>
              <a:gd name="T14" fmla="*/ 0 w 106"/>
              <a:gd name="T15" fmla="*/ 0 h 180"/>
              <a:gd name="T16" fmla="*/ 0 w 106"/>
              <a:gd name="T17" fmla="*/ 0 h 180"/>
              <a:gd name="T18" fmla="*/ 2147483647 w 106"/>
              <a:gd name="T19" fmla="*/ 0 h 180"/>
              <a:gd name="T20" fmla="*/ 2147483647 w 106"/>
              <a:gd name="T21" fmla="*/ 0 h 180"/>
              <a:gd name="T22" fmla="*/ 2147483647 w 106"/>
              <a:gd name="T23" fmla="*/ 2147483647 h 180"/>
              <a:gd name="T24" fmla="*/ 2147483647 w 106"/>
              <a:gd name="T25" fmla="*/ 2147483647 h 180"/>
              <a:gd name="T26" fmla="*/ 2147483647 w 106"/>
              <a:gd name="T27" fmla="*/ 2147483647 h 180"/>
              <a:gd name="T28" fmla="*/ 2147483647 w 106"/>
              <a:gd name="T29" fmla="*/ 0 h 180"/>
              <a:gd name="T30" fmla="*/ 2147483647 w 106"/>
              <a:gd name="T31" fmla="*/ 0 h 180"/>
              <a:gd name="T32" fmla="*/ 2147483647 w 106"/>
              <a:gd name="T33" fmla="*/ 2147483647 h 180"/>
              <a:gd name="T34" fmla="*/ 2147483647 w 106"/>
              <a:gd name="T35" fmla="*/ 2147483647 h 180"/>
              <a:gd name="T36" fmla="*/ 2147483647 w 106"/>
              <a:gd name="T37" fmla="*/ 0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6"/>
              <a:gd name="T58" fmla="*/ 0 h 180"/>
              <a:gd name="T59" fmla="*/ 106 w 106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6" h="180">
                <a:moveTo>
                  <a:pt x="60" y="0"/>
                </a:moveTo>
                <a:lnTo>
                  <a:pt x="106" y="0"/>
                </a:lnTo>
                <a:lnTo>
                  <a:pt x="60" y="135"/>
                </a:lnTo>
                <a:lnTo>
                  <a:pt x="60" y="180"/>
                </a:lnTo>
                <a:lnTo>
                  <a:pt x="45" y="135"/>
                </a:lnTo>
                <a:lnTo>
                  <a:pt x="0" y="0"/>
                </a:lnTo>
                <a:lnTo>
                  <a:pt x="15" y="0"/>
                </a:lnTo>
                <a:lnTo>
                  <a:pt x="60" y="135"/>
                </a:lnTo>
                <a:lnTo>
                  <a:pt x="45" y="135"/>
                </a:lnTo>
                <a:lnTo>
                  <a:pt x="90" y="0"/>
                </a:lnTo>
                <a:lnTo>
                  <a:pt x="106" y="0"/>
                </a:lnTo>
                <a:lnTo>
                  <a:pt x="106" y="15"/>
                </a:lnTo>
                <a:lnTo>
                  <a:pt x="60" y="15"/>
                </a:lnTo>
                <a:lnTo>
                  <a:pt x="6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4" name="Freeform 208"/>
          <p:cNvSpPr>
            <a:spLocks/>
          </p:cNvSpPr>
          <p:nvPr/>
        </p:nvSpPr>
        <p:spPr bwMode="auto">
          <a:xfrm>
            <a:off x="4876800" y="3759200"/>
            <a:ext cx="71438" cy="23813"/>
          </a:xfrm>
          <a:custGeom>
            <a:avLst/>
            <a:gdLst>
              <a:gd name="T0" fmla="*/ 0 w 45"/>
              <a:gd name="T1" fmla="*/ 0 h 15"/>
              <a:gd name="T2" fmla="*/ 2147483647 w 45"/>
              <a:gd name="T3" fmla="*/ 0 h 15"/>
              <a:gd name="T4" fmla="*/ 2147483647 w 45"/>
              <a:gd name="T5" fmla="*/ 2147483647 h 15"/>
              <a:gd name="T6" fmla="*/ 2147483647 w 45"/>
              <a:gd name="T7" fmla="*/ 2147483647 h 15"/>
              <a:gd name="T8" fmla="*/ 2147483647 w 45"/>
              <a:gd name="T9" fmla="*/ 2147483647 h 15"/>
              <a:gd name="T10" fmla="*/ 0 w 45"/>
              <a:gd name="T11" fmla="*/ 2147483647 h 15"/>
              <a:gd name="T12" fmla="*/ 0 w 45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15"/>
              <a:gd name="T23" fmla="*/ 45 w 45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15">
                <a:moveTo>
                  <a:pt x="0" y="0"/>
                </a:moveTo>
                <a:lnTo>
                  <a:pt x="45" y="0"/>
                </a:lnTo>
                <a:lnTo>
                  <a:pt x="45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5" name="Freeform 209"/>
          <p:cNvSpPr>
            <a:spLocks/>
          </p:cNvSpPr>
          <p:nvPr/>
        </p:nvSpPr>
        <p:spPr bwMode="auto">
          <a:xfrm>
            <a:off x="4876800" y="3759200"/>
            <a:ext cx="144463" cy="214313"/>
          </a:xfrm>
          <a:custGeom>
            <a:avLst/>
            <a:gdLst>
              <a:gd name="T0" fmla="*/ 2147483647 w 91"/>
              <a:gd name="T1" fmla="*/ 0 h 135"/>
              <a:gd name="T2" fmla="*/ 2147483647 w 91"/>
              <a:gd name="T3" fmla="*/ 0 h 135"/>
              <a:gd name="T4" fmla="*/ 2147483647 w 91"/>
              <a:gd name="T5" fmla="*/ 2147483647 h 135"/>
              <a:gd name="T6" fmla="*/ 0 w 91"/>
              <a:gd name="T7" fmla="*/ 0 h 135"/>
              <a:gd name="T8" fmla="*/ 2147483647 w 91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5"/>
              <a:gd name="T17" fmla="*/ 91 w 91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5">
                <a:moveTo>
                  <a:pt x="45" y="0"/>
                </a:moveTo>
                <a:lnTo>
                  <a:pt x="91" y="0"/>
                </a:lnTo>
                <a:lnTo>
                  <a:pt x="45" y="135"/>
                </a:lnTo>
                <a:lnTo>
                  <a:pt x="0" y="0"/>
                </a:lnTo>
                <a:lnTo>
                  <a:pt x="45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6" name="Rectangle 210"/>
          <p:cNvSpPr>
            <a:spLocks noChangeArrowheads="1"/>
          </p:cNvSpPr>
          <p:nvPr/>
        </p:nvSpPr>
        <p:spPr bwMode="auto">
          <a:xfrm>
            <a:off x="3136900" y="3330575"/>
            <a:ext cx="23813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7" name="Rectangle 211"/>
          <p:cNvSpPr>
            <a:spLocks noChangeArrowheads="1"/>
          </p:cNvSpPr>
          <p:nvPr/>
        </p:nvSpPr>
        <p:spPr bwMode="auto">
          <a:xfrm>
            <a:off x="3136900" y="3330575"/>
            <a:ext cx="23813" cy="190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8" name="Rectangle 212"/>
          <p:cNvSpPr>
            <a:spLocks noChangeArrowheads="1"/>
          </p:cNvSpPr>
          <p:nvPr/>
        </p:nvSpPr>
        <p:spPr bwMode="auto">
          <a:xfrm>
            <a:off x="3136900" y="3497263"/>
            <a:ext cx="1835150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49" name="Rectangle 213"/>
          <p:cNvSpPr>
            <a:spLocks noChangeArrowheads="1"/>
          </p:cNvSpPr>
          <p:nvPr/>
        </p:nvSpPr>
        <p:spPr bwMode="auto">
          <a:xfrm>
            <a:off x="4948238" y="3759200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0" name="Rectangle 214"/>
          <p:cNvSpPr>
            <a:spLocks noChangeArrowheads="1"/>
          </p:cNvSpPr>
          <p:nvPr/>
        </p:nvSpPr>
        <p:spPr bwMode="auto">
          <a:xfrm>
            <a:off x="4948238" y="3497263"/>
            <a:ext cx="23812" cy="2619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1" name="Freeform 215"/>
          <p:cNvSpPr>
            <a:spLocks/>
          </p:cNvSpPr>
          <p:nvPr/>
        </p:nvSpPr>
        <p:spPr bwMode="auto">
          <a:xfrm>
            <a:off x="5997575" y="3759200"/>
            <a:ext cx="168275" cy="285750"/>
          </a:xfrm>
          <a:custGeom>
            <a:avLst/>
            <a:gdLst>
              <a:gd name="T0" fmla="*/ 2147483647 w 106"/>
              <a:gd name="T1" fmla="*/ 0 h 180"/>
              <a:gd name="T2" fmla="*/ 2147483647 w 106"/>
              <a:gd name="T3" fmla="*/ 0 h 180"/>
              <a:gd name="T4" fmla="*/ 2147483647 w 106"/>
              <a:gd name="T5" fmla="*/ 0 h 180"/>
              <a:gd name="T6" fmla="*/ 2147483647 w 106"/>
              <a:gd name="T7" fmla="*/ 0 h 180"/>
              <a:gd name="T8" fmla="*/ 2147483647 w 106"/>
              <a:gd name="T9" fmla="*/ 2147483647 h 180"/>
              <a:gd name="T10" fmla="*/ 2147483647 w 106"/>
              <a:gd name="T11" fmla="*/ 2147483647 h 180"/>
              <a:gd name="T12" fmla="*/ 2147483647 w 106"/>
              <a:gd name="T13" fmla="*/ 2147483647 h 180"/>
              <a:gd name="T14" fmla="*/ 0 w 106"/>
              <a:gd name="T15" fmla="*/ 0 h 180"/>
              <a:gd name="T16" fmla="*/ 0 w 106"/>
              <a:gd name="T17" fmla="*/ 0 h 180"/>
              <a:gd name="T18" fmla="*/ 2147483647 w 106"/>
              <a:gd name="T19" fmla="*/ 0 h 180"/>
              <a:gd name="T20" fmla="*/ 2147483647 w 106"/>
              <a:gd name="T21" fmla="*/ 0 h 180"/>
              <a:gd name="T22" fmla="*/ 2147483647 w 106"/>
              <a:gd name="T23" fmla="*/ 2147483647 h 180"/>
              <a:gd name="T24" fmla="*/ 2147483647 w 106"/>
              <a:gd name="T25" fmla="*/ 2147483647 h 180"/>
              <a:gd name="T26" fmla="*/ 2147483647 w 106"/>
              <a:gd name="T27" fmla="*/ 2147483647 h 180"/>
              <a:gd name="T28" fmla="*/ 2147483647 w 106"/>
              <a:gd name="T29" fmla="*/ 0 h 180"/>
              <a:gd name="T30" fmla="*/ 2147483647 w 106"/>
              <a:gd name="T31" fmla="*/ 0 h 180"/>
              <a:gd name="T32" fmla="*/ 2147483647 w 106"/>
              <a:gd name="T33" fmla="*/ 2147483647 h 180"/>
              <a:gd name="T34" fmla="*/ 2147483647 w 106"/>
              <a:gd name="T35" fmla="*/ 2147483647 h 180"/>
              <a:gd name="T36" fmla="*/ 2147483647 w 106"/>
              <a:gd name="T37" fmla="*/ 0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6"/>
              <a:gd name="T58" fmla="*/ 0 h 180"/>
              <a:gd name="T59" fmla="*/ 106 w 106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6" h="180">
                <a:moveTo>
                  <a:pt x="61" y="0"/>
                </a:moveTo>
                <a:lnTo>
                  <a:pt x="106" y="0"/>
                </a:lnTo>
                <a:lnTo>
                  <a:pt x="61" y="135"/>
                </a:lnTo>
                <a:lnTo>
                  <a:pt x="61" y="180"/>
                </a:lnTo>
                <a:lnTo>
                  <a:pt x="46" y="135"/>
                </a:lnTo>
                <a:lnTo>
                  <a:pt x="0" y="0"/>
                </a:lnTo>
                <a:lnTo>
                  <a:pt x="15" y="0"/>
                </a:lnTo>
                <a:lnTo>
                  <a:pt x="61" y="135"/>
                </a:lnTo>
                <a:lnTo>
                  <a:pt x="46" y="135"/>
                </a:lnTo>
                <a:lnTo>
                  <a:pt x="91" y="0"/>
                </a:lnTo>
                <a:lnTo>
                  <a:pt x="106" y="0"/>
                </a:lnTo>
                <a:lnTo>
                  <a:pt x="106" y="15"/>
                </a:lnTo>
                <a:lnTo>
                  <a:pt x="61" y="15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2" name="Freeform 216"/>
          <p:cNvSpPr>
            <a:spLocks/>
          </p:cNvSpPr>
          <p:nvPr/>
        </p:nvSpPr>
        <p:spPr bwMode="auto">
          <a:xfrm>
            <a:off x="6021388" y="3759200"/>
            <a:ext cx="73025" cy="23813"/>
          </a:xfrm>
          <a:custGeom>
            <a:avLst/>
            <a:gdLst>
              <a:gd name="T0" fmla="*/ 0 w 46"/>
              <a:gd name="T1" fmla="*/ 0 h 15"/>
              <a:gd name="T2" fmla="*/ 2147483647 w 46"/>
              <a:gd name="T3" fmla="*/ 0 h 15"/>
              <a:gd name="T4" fmla="*/ 2147483647 w 46"/>
              <a:gd name="T5" fmla="*/ 2147483647 h 15"/>
              <a:gd name="T6" fmla="*/ 2147483647 w 46"/>
              <a:gd name="T7" fmla="*/ 2147483647 h 15"/>
              <a:gd name="T8" fmla="*/ 2147483647 w 46"/>
              <a:gd name="T9" fmla="*/ 2147483647 h 15"/>
              <a:gd name="T10" fmla="*/ 0 w 46"/>
              <a:gd name="T11" fmla="*/ 2147483647 h 15"/>
              <a:gd name="T12" fmla="*/ 0 w 46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15"/>
              <a:gd name="T23" fmla="*/ 46 w 46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15">
                <a:moveTo>
                  <a:pt x="0" y="0"/>
                </a:moveTo>
                <a:lnTo>
                  <a:pt x="46" y="0"/>
                </a:lnTo>
                <a:lnTo>
                  <a:pt x="46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3" name="Freeform 217"/>
          <p:cNvSpPr>
            <a:spLocks/>
          </p:cNvSpPr>
          <p:nvPr/>
        </p:nvSpPr>
        <p:spPr bwMode="auto">
          <a:xfrm>
            <a:off x="6021388" y="3759200"/>
            <a:ext cx="144462" cy="214313"/>
          </a:xfrm>
          <a:custGeom>
            <a:avLst/>
            <a:gdLst>
              <a:gd name="T0" fmla="*/ 2147483647 w 91"/>
              <a:gd name="T1" fmla="*/ 0 h 135"/>
              <a:gd name="T2" fmla="*/ 2147483647 w 91"/>
              <a:gd name="T3" fmla="*/ 0 h 135"/>
              <a:gd name="T4" fmla="*/ 2147483647 w 91"/>
              <a:gd name="T5" fmla="*/ 2147483647 h 135"/>
              <a:gd name="T6" fmla="*/ 0 w 91"/>
              <a:gd name="T7" fmla="*/ 0 h 135"/>
              <a:gd name="T8" fmla="*/ 2147483647 w 91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135"/>
              <a:gd name="T17" fmla="*/ 91 w 91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135">
                <a:moveTo>
                  <a:pt x="46" y="0"/>
                </a:moveTo>
                <a:lnTo>
                  <a:pt x="91" y="0"/>
                </a:lnTo>
                <a:lnTo>
                  <a:pt x="46" y="135"/>
                </a:lnTo>
                <a:lnTo>
                  <a:pt x="0" y="0"/>
                </a:lnTo>
                <a:lnTo>
                  <a:pt x="46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4" name="Rectangle 218"/>
          <p:cNvSpPr>
            <a:spLocks noChangeArrowheads="1"/>
          </p:cNvSpPr>
          <p:nvPr/>
        </p:nvSpPr>
        <p:spPr bwMode="auto">
          <a:xfrm>
            <a:off x="3898900" y="26876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5" name="Rectangle 219"/>
          <p:cNvSpPr>
            <a:spLocks noChangeArrowheads="1"/>
          </p:cNvSpPr>
          <p:nvPr/>
        </p:nvSpPr>
        <p:spPr bwMode="auto">
          <a:xfrm>
            <a:off x="3898900" y="2687638"/>
            <a:ext cx="221932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6" name="Rectangle 220"/>
          <p:cNvSpPr>
            <a:spLocks noChangeArrowheads="1"/>
          </p:cNvSpPr>
          <p:nvPr/>
        </p:nvSpPr>
        <p:spPr bwMode="auto">
          <a:xfrm>
            <a:off x="6094413" y="3759200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7" name="Rectangle 221"/>
          <p:cNvSpPr>
            <a:spLocks noChangeArrowheads="1"/>
          </p:cNvSpPr>
          <p:nvPr/>
        </p:nvSpPr>
        <p:spPr bwMode="auto">
          <a:xfrm>
            <a:off x="6094413" y="2687638"/>
            <a:ext cx="23812" cy="10715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8" name="Rectangle 222"/>
          <p:cNvSpPr>
            <a:spLocks noChangeArrowheads="1"/>
          </p:cNvSpPr>
          <p:nvPr/>
        </p:nvSpPr>
        <p:spPr bwMode="auto">
          <a:xfrm>
            <a:off x="4162425" y="2949575"/>
            <a:ext cx="1644650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59" name="Rectangle 223"/>
          <p:cNvSpPr>
            <a:spLocks noChangeArrowheads="1"/>
          </p:cNvSpPr>
          <p:nvPr/>
        </p:nvSpPr>
        <p:spPr bwMode="auto">
          <a:xfrm>
            <a:off x="5783263" y="2949575"/>
            <a:ext cx="23812" cy="3095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0" name="Rectangle 224"/>
          <p:cNvSpPr>
            <a:spLocks noChangeArrowheads="1"/>
          </p:cNvSpPr>
          <p:nvPr/>
        </p:nvSpPr>
        <p:spPr bwMode="auto">
          <a:xfrm>
            <a:off x="4162425" y="3235325"/>
            <a:ext cx="1620838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1" name="Rectangle 225"/>
          <p:cNvSpPr>
            <a:spLocks noChangeArrowheads="1"/>
          </p:cNvSpPr>
          <p:nvPr/>
        </p:nvSpPr>
        <p:spPr bwMode="auto">
          <a:xfrm>
            <a:off x="4162425" y="2949575"/>
            <a:ext cx="23813" cy="2857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2" name="Freeform 226"/>
          <p:cNvSpPr>
            <a:spLocks/>
          </p:cNvSpPr>
          <p:nvPr/>
        </p:nvSpPr>
        <p:spPr bwMode="auto">
          <a:xfrm>
            <a:off x="4638675" y="2544763"/>
            <a:ext cx="142875" cy="214312"/>
          </a:xfrm>
          <a:custGeom>
            <a:avLst/>
            <a:gdLst>
              <a:gd name="T0" fmla="*/ 2147483647 w 90"/>
              <a:gd name="T1" fmla="*/ 2147483647 h 135"/>
              <a:gd name="T2" fmla="*/ 0 w 90"/>
              <a:gd name="T3" fmla="*/ 2147483647 h 135"/>
              <a:gd name="T4" fmla="*/ 0 w 90"/>
              <a:gd name="T5" fmla="*/ 2147483647 h 135"/>
              <a:gd name="T6" fmla="*/ 0 w 90"/>
              <a:gd name="T7" fmla="*/ 2147483647 h 135"/>
              <a:gd name="T8" fmla="*/ 2147483647 w 90"/>
              <a:gd name="T9" fmla="*/ 0 h 135"/>
              <a:gd name="T10" fmla="*/ 2147483647 w 90"/>
              <a:gd name="T11" fmla="*/ 0 h 135"/>
              <a:gd name="T12" fmla="*/ 2147483647 w 90"/>
              <a:gd name="T13" fmla="*/ 0 h 135"/>
              <a:gd name="T14" fmla="*/ 2147483647 w 90"/>
              <a:gd name="T15" fmla="*/ 2147483647 h 135"/>
              <a:gd name="T16" fmla="*/ 2147483647 w 90"/>
              <a:gd name="T17" fmla="*/ 2147483647 h 135"/>
              <a:gd name="T18" fmla="*/ 2147483647 w 90"/>
              <a:gd name="T19" fmla="*/ 2147483647 h 135"/>
              <a:gd name="T20" fmla="*/ 2147483647 w 90"/>
              <a:gd name="T21" fmla="*/ 2147483647 h 135"/>
              <a:gd name="T22" fmla="*/ 2147483647 w 90"/>
              <a:gd name="T23" fmla="*/ 0 h 135"/>
              <a:gd name="T24" fmla="*/ 2147483647 w 90"/>
              <a:gd name="T25" fmla="*/ 0 h 135"/>
              <a:gd name="T26" fmla="*/ 2147483647 w 90"/>
              <a:gd name="T27" fmla="*/ 0 h 135"/>
              <a:gd name="T28" fmla="*/ 2147483647 w 90"/>
              <a:gd name="T29" fmla="*/ 2147483647 h 135"/>
              <a:gd name="T30" fmla="*/ 0 w 90"/>
              <a:gd name="T31" fmla="*/ 2147483647 h 135"/>
              <a:gd name="T32" fmla="*/ 0 w 90"/>
              <a:gd name="T33" fmla="*/ 2147483647 h 135"/>
              <a:gd name="T34" fmla="*/ 2147483647 w 90"/>
              <a:gd name="T35" fmla="*/ 2147483647 h 135"/>
              <a:gd name="T36" fmla="*/ 2147483647 w 90"/>
              <a:gd name="T37" fmla="*/ 2147483647 h 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0"/>
              <a:gd name="T58" fmla="*/ 0 h 135"/>
              <a:gd name="T59" fmla="*/ 90 w 90"/>
              <a:gd name="T60" fmla="*/ 135 h 1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0" h="135">
                <a:moveTo>
                  <a:pt x="45" y="135"/>
                </a:moveTo>
                <a:lnTo>
                  <a:pt x="0" y="135"/>
                </a:lnTo>
                <a:lnTo>
                  <a:pt x="45" y="0"/>
                </a:lnTo>
                <a:lnTo>
                  <a:pt x="60" y="0"/>
                </a:lnTo>
                <a:lnTo>
                  <a:pt x="90" y="135"/>
                </a:lnTo>
                <a:lnTo>
                  <a:pt x="75" y="135"/>
                </a:lnTo>
                <a:lnTo>
                  <a:pt x="45" y="0"/>
                </a:lnTo>
                <a:lnTo>
                  <a:pt x="60" y="0"/>
                </a:lnTo>
                <a:lnTo>
                  <a:pt x="15" y="135"/>
                </a:lnTo>
                <a:lnTo>
                  <a:pt x="0" y="135"/>
                </a:lnTo>
                <a:lnTo>
                  <a:pt x="0" y="120"/>
                </a:lnTo>
                <a:lnTo>
                  <a:pt x="45" y="120"/>
                </a:lnTo>
                <a:lnTo>
                  <a:pt x="45" y="13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3" name="Freeform 227"/>
          <p:cNvSpPr>
            <a:spLocks/>
          </p:cNvSpPr>
          <p:nvPr/>
        </p:nvSpPr>
        <p:spPr bwMode="auto">
          <a:xfrm>
            <a:off x="4710113" y="2735263"/>
            <a:ext cx="47625" cy="23812"/>
          </a:xfrm>
          <a:custGeom>
            <a:avLst/>
            <a:gdLst>
              <a:gd name="T0" fmla="*/ 2147483647 w 30"/>
              <a:gd name="T1" fmla="*/ 2147483647 h 15"/>
              <a:gd name="T2" fmla="*/ 0 w 30"/>
              <a:gd name="T3" fmla="*/ 2147483647 h 15"/>
              <a:gd name="T4" fmla="*/ 0 w 30"/>
              <a:gd name="T5" fmla="*/ 0 h 15"/>
              <a:gd name="T6" fmla="*/ 0 w 30"/>
              <a:gd name="T7" fmla="*/ 0 h 15"/>
              <a:gd name="T8" fmla="*/ 0 w 30"/>
              <a:gd name="T9" fmla="*/ 0 h 15"/>
              <a:gd name="T10" fmla="*/ 2147483647 w 30"/>
              <a:gd name="T11" fmla="*/ 0 h 15"/>
              <a:gd name="T12" fmla="*/ 2147483647 w 30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15"/>
              <a:gd name="T23" fmla="*/ 30 w 30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15">
                <a:moveTo>
                  <a:pt x="30" y="15"/>
                </a:moveTo>
                <a:lnTo>
                  <a:pt x="0" y="15"/>
                </a:lnTo>
                <a:lnTo>
                  <a:pt x="0" y="0"/>
                </a:lnTo>
                <a:lnTo>
                  <a:pt x="30" y="0"/>
                </a:lnTo>
                <a:lnTo>
                  <a:pt x="30" y="1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4" name="Freeform 228"/>
          <p:cNvSpPr>
            <a:spLocks/>
          </p:cNvSpPr>
          <p:nvPr/>
        </p:nvSpPr>
        <p:spPr bwMode="auto">
          <a:xfrm>
            <a:off x="4638675" y="2544763"/>
            <a:ext cx="119063" cy="214312"/>
          </a:xfrm>
          <a:custGeom>
            <a:avLst/>
            <a:gdLst>
              <a:gd name="T0" fmla="*/ 2147483647 w 75"/>
              <a:gd name="T1" fmla="*/ 2147483647 h 135"/>
              <a:gd name="T2" fmla="*/ 0 w 75"/>
              <a:gd name="T3" fmla="*/ 2147483647 h 135"/>
              <a:gd name="T4" fmla="*/ 2147483647 w 75"/>
              <a:gd name="T5" fmla="*/ 0 h 135"/>
              <a:gd name="T6" fmla="*/ 2147483647 w 75"/>
              <a:gd name="T7" fmla="*/ 2147483647 h 135"/>
              <a:gd name="T8" fmla="*/ 2147483647 w 75"/>
              <a:gd name="T9" fmla="*/ 2147483647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135"/>
              <a:gd name="T17" fmla="*/ 75 w 7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135">
                <a:moveTo>
                  <a:pt x="45" y="135"/>
                </a:moveTo>
                <a:lnTo>
                  <a:pt x="0" y="135"/>
                </a:lnTo>
                <a:lnTo>
                  <a:pt x="45" y="0"/>
                </a:lnTo>
                <a:lnTo>
                  <a:pt x="75" y="135"/>
                </a:lnTo>
                <a:lnTo>
                  <a:pt x="45" y="13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5" name="Rectangle 229"/>
          <p:cNvSpPr>
            <a:spLocks noChangeArrowheads="1"/>
          </p:cNvSpPr>
          <p:nvPr/>
        </p:nvSpPr>
        <p:spPr bwMode="auto">
          <a:xfrm>
            <a:off x="4710113" y="294957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6" name="Rectangle 230"/>
          <p:cNvSpPr>
            <a:spLocks noChangeArrowheads="1"/>
          </p:cNvSpPr>
          <p:nvPr/>
        </p:nvSpPr>
        <p:spPr bwMode="auto">
          <a:xfrm>
            <a:off x="4710113" y="2759075"/>
            <a:ext cx="23812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7" name="Rectangle 231"/>
          <p:cNvSpPr>
            <a:spLocks noChangeArrowheads="1"/>
          </p:cNvSpPr>
          <p:nvPr/>
        </p:nvSpPr>
        <p:spPr bwMode="auto">
          <a:xfrm>
            <a:off x="4710113" y="2759075"/>
            <a:ext cx="23812" cy="190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68" name="Freeform 232"/>
          <p:cNvSpPr>
            <a:spLocks/>
          </p:cNvSpPr>
          <p:nvPr/>
        </p:nvSpPr>
        <p:spPr bwMode="auto">
          <a:xfrm>
            <a:off x="3946525" y="3021013"/>
            <a:ext cx="263525" cy="119062"/>
          </a:xfrm>
          <a:custGeom>
            <a:avLst/>
            <a:gdLst>
              <a:gd name="T0" fmla="*/ 0 w 166"/>
              <a:gd name="T1" fmla="*/ 2147483647 h 75"/>
              <a:gd name="T2" fmla="*/ 0 w 166"/>
              <a:gd name="T3" fmla="*/ 0 h 75"/>
              <a:gd name="T4" fmla="*/ 0 w 166"/>
              <a:gd name="T5" fmla="*/ 0 h 75"/>
              <a:gd name="T6" fmla="*/ 0 w 166"/>
              <a:gd name="T7" fmla="*/ 0 h 75"/>
              <a:gd name="T8" fmla="*/ 2147483647 w 166"/>
              <a:gd name="T9" fmla="*/ 2147483647 h 75"/>
              <a:gd name="T10" fmla="*/ 2147483647 w 166"/>
              <a:gd name="T11" fmla="*/ 2147483647 h 75"/>
              <a:gd name="T12" fmla="*/ 2147483647 w 166"/>
              <a:gd name="T13" fmla="*/ 2147483647 h 75"/>
              <a:gd name="T14" fmla="*/ 0 w 166"/>
              <a:gd name="T15" fmla="*/ 2147483647 h 75"/>
              <a:gd name="T16" fmla="*/ 0 w 166"/>
              <a:gd name="T17" fmla="*/ 2147483647 h 75"/>
              <a:gd name="T18" fmla="*/ 0 w 166"/>
              <a:gd name="T19" fmla="*/ 2147483647 h 75"/>
              <a:gd name="T20" fmla="*/ 0 w 166"/>
              <a:gd name="T21" fmla="*/ 2147483647 h 75"/>
              <a:gd name="T22" fmla="*/ 2147483647 w 166"/>
              <a:gd name="T23" fmla="*/ 2147483647 h 75"/>
              <a:gd name="T24" fmla="*/ 2147483647 w 166"/>
              <a:gd name="T25" fmla="*/ 2147483647 h 75"/>
              <a:gd name="T26" fmla="*/ 2147483647 w 166"/>
              <a:gd name="T27" fmla="*/ 2147483647 h 75"/>
              <a:gd name="T28" fmla="*/ 0 w 166"/>
              <a:gd name="T29" fmla="*/ 2147483647 h 75"/>
              <a:gd name="T30" fmla="*/ 0 w 166"/>
              <a:gd name="T31" fmla="*/ 0 h 75"/>
              <a:gd name="T32" fmla="*/ 2147483647 w 166"/>
              <a:gd name="T33" fmla="*/ 0 h 75"/>
              <a:gd name="T34" fmla="*/ 2147483647 w 166"/>
              <a:gd name="T35" fmla="*/ 2147483647 h 75"/>
              <a:gd name="T36" fmla="*/ 0 w 166"/>
              <a:gd name="T37" fmla="*/ 2147483647 h 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6"/>
              <a:gd name="T58" fmla="*/ 0 h 75"/>
              <a:gd name="T59" fmla="*/ 166 w 166"/>
              <a:gd name="T60" fmla="*/ 75 h 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6" h="75">
                <a:moveTo>
                  <a:pt x="0" y="30"/>
                </a:moveTo>
                <a:lnTo>
                  <a:pt x="0" y="0"/>
                </a:lnTo>
                <a:lnTo>
                  <a:pt x="106" y="30"/>
                </a:lnTo>
                <a:lnTo>
                  <a:pt x="166" y="30"/>
                </a:lnTo>
                <a:lnTo>
                  <a:pt x="106" y="45"/>
                </a:lnTo>
                <a:lnTo>
                  <a:pt x="0" y="75"/>
                </a:lnTo>
                <a:lnTo>
                  <a:pt x="0" y="60"/>
                </a:lnTo>
                <a:lnTo>
                  <a:pt x="106" y="30"/>
                </a:lnTo>
                <a:lnTo>
                  <a:pt x="106" y="45"/>
                </a:lnTo>
                <a:lnTo>
                  <a:pt x="0" y="15"/>
                </a:lnTo>
                <a:lnTo>
                  <a:pt x="0" y="0"/>
                </a:lnTo>
                <a:lnTo>
                  <a:pt x="15" y="0"/>
                </a:lnTo>
                <a:lnTo>
                  <a:pt x="15" y="30"/>
                </a:lnTo>
                <a:lnTo>
                  <a:pt x="0" y="3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9" name="Freeform 233"/>
          <p:cNvSpPr>
            <a:spLocks/>
          </p:cNvSpPr>
          <p:nvPr/>
        </p:nvSpPr>
        <p:spPr bwMode="auto">
          <a:xfrm>
            <a:off x="3946525" y="3068638"/>
            <a:ext cx="23813" cy="47625"/>
          </a:xfrm>
          <a:custGeom>
            <a:avLst/>
            <a:gdLst>
              <a:gd name="T0" fmla="*/ 0 w 15"/>
              <a:gd name="T1" fmla="*/ 2147483647 h 30"/>
              <a:gd name="T2" fmla="*/ 0 w 15"/>
              <a:gd name="T3" fmla="*/ 0 h 30"/>
              <a:gd name="T4" fmla="*/ 2147483647 w 15"/>
              <a:gd name="T5" fmla="*/ 0 h 30"/>
              <a:gd name="T6" fmla="*/ 2147483647 w 15"/>
              <a:gd name="T7" fmla="*/ 0 h 30"/>
              <a:gd name="T8" fmla="*/ 2147483647 w 15"/>
              <a:gd name="T9" fmla="*/ 0 h 30"/>
              <a:gd name="T10" fmla="*/ 2147483647 w 15"/>
              <a:gd name="T11" fmla="*/ 2147483647 h 30"/>
              <a:gd name="T12" fmla="*/ 0 w 15"/>
              <a:gd name="T13" fmla="*/ 2147483647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30"/>
              <a:gd name="T23" fmla="*/ 15 w 15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30">
                <a:moveTo>
                  <a:pt x="0" y="30"/>
                </a:moveTo>
                <a:lnTo>
                  <a:pt x="0" y="0"/>
                </a:lnTo>
                <a:lnTo>
                  <a:pt x="15" y="0"/>
                </a:lnTo>
                <a:lnTo>
                  <a:pt x="15" y="30"/>
                </a:lnTo>
                <a:lnTo>
                  <a:pt x="0" y="3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0" name="Freeform 234"/>
          <p:cNvSpPr>
            <a:spLocks/>
          </p:cNvSpPr>
          <p:nvPr/>
        </p:nvSpPr>
        <p:spPr bwMode="auto">
          <a:xfrm>
            <a:off x="3946525" y="3021013"/>
            <a:ext cx="168275" cy="95250"/>
          </a:xfrm>
          <a:custGeom>
            <a:avLst/>
            <a:gdLst>
              <a:gd name="T0" fmla="*/ 0 w 106"/>
              <a:gd name="T1" fmla="*/ 2147483647 h 60"/>
              <a:gd name="T2" fmla="*/ 0 w 106"/>
              <a:gd name="T3" fmla="*/ 0 h 60"/>
              <a:gd name="T4" fmla="*/ 2147483647 w 106"/>
              <a:gd name="T5" fmla="*/ 2147483647 h 60"/>
              <a:gd name="T6" fmla="*/ 0 w 106"/>
              <a:gd name="T7" fmla="*/ 2147483647 h 60"/>
              <a:gd name="T8" fmla="*/ 0 w 106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60"/>
              <a:gd name="T17" fmla="*/ 106 w 106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60">
                <a:moveTo>
                  <a:pt x="0" y="30"/>
                </a:moveTo>
                <a:lnTo>
                  <a:pt x="0" y="0"/>
                </a:lnTo>
                <a:lnTo>
                  <a:pt x="106" y="30"/>
                </a:lnTo>
                <a:lnTo>
                  <a:pt x="0" y="60"/>
                </a:lnTo>
                <a:lnTo>
                  <a:pt x="0" y="3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1" name="Rectangle 235"/>
          <p:cNvSpPr>
            <a:spLocks noChangeArrowheads="1"/>
          </p:cNvSpPr>
          <p:nvPr/>
        </p:nvSpPr>
        <p:spPr bwMode="auto">
          <a:xfrm>
            <a:off x="3898900" y="30686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72" name="Rectangle 236"/>
          <p:cNvSpPr>
            <a:spLocks noChangeArrowheads="1"/>
          </p:cNvSpPr>
          <p:nvPr/>
        </p:nvSpPr>
        <p:spPr bwMode="auto">
          <a:xfrm>
            <a:off x="3946525" y="30686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73" name="Rectangle 237"/>
          <p:cNvSpPr>
            <a:spLocks noChangeArrowheads="1"/>
          </p:cNvSpPr>
          <p:nvPr/>
        </p:nvSpPr>
        <p:spPr bwMode="auto">
          <a:xfrm>
            <a:off x="3898900" y="3068638"/>
            <a:ext cx="47625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74" name="Freeform 238"/>
          <p:cNvSpPr>
            <a:spLocks/>
          </p:cNvSpPr>
          <p:nvPr/>
        </p:nvSpPr>
        <p:spPr bwMode="auto">
          <a:xfrm>
            <a:off x="5830888" y="2997200"/>
            <a:ext cx="214312" cy="142875"/>
          </a:xfrm>
          <a:custGeom>
            <a:avLst/>
            <a:gdLst>
              <a:gd name="T0" fmla="*/ 2147483647 w 135"/>
              <a:gd name="T1" fmla="*/ 2147483647 h 90"/>
              <a:gd name="T2" fmla="*/ 2147483647 w 135"/>
              <a:gd name="T3" fmla="*/ 2147483647 h 90"/>
              <a:gd name="T4" fmla="*/ 2147483647 w 135"/>
              <a:gd name="T5" fmla="*/ 2147483647 h 90"/>
              <a:gd name="T6" fmla="*/ 2147483647 w 135"/>
              <a:gd name="T7" fmla="*/ 2147483647 h 90"/>
              <a:gd name="T8" fmla="*/ 0 w 135"/>
              <a:gd name="T9" fmla="*/ 2147483647 h 90"/>
              <a:gd name="T10" fmla="*/ 0 w 135"/>
              <a:gd name="T11" fmla="*/ 2147483647 h 90"/>
              <a:gd name="T12" fmla="*/ 0 w 135"/>
              <a:gd name="T13" fmla="*/ 2147483647 h 90"/>
              <a:gd name="T14" fmla="*/ 2147483647 w 135"/>
              <a:gd name="T15" fmla="*/ 0 h 90"/>
              <a:gd name="T16" fmla="*/ 2147483647 w 135"/>
              <a:gd name="T17" fmla="*/ 0 h 90"/>
              <a:gd name="T18" fmla="*/ 2147483647 w 135"/>
              <a:gd name="T19" fmla="*/ 2147483647 h 90"/>
              <a:gd name="T20" fmla="*/ 2147483647 w 135"/>
              <a:gd name="T21" fmla="*/ 2147483647 h 90"/>
              <a:gd name="T22" fmla="*/ 0 w 135"/>
              <a:gd name="T23" fmla="*/ 2147483647 h 90"/>
              <a:gd name="T24" fmla="*/ 0 w 135"/>
              <a:gd name="T25" fmla="*/ 2147483647 h 90"/>
              <a:gd name="T26" fmla="*/ 0 w 135"/>
              <a:gd name="T27" fmla="*/ 2147483647 h 90"/>
              <a:gd name="T28" fmla="*/ 2147483647 w 135"/>
              <a:gd name="T29" fmla="*/ 2147483647 h 90"/>
              <a:gd name="T30" fmla="*/ 2147483647 w 135"/>
              <a:gd name="T31" fmla="*/ 2147483647 h 90"/>
              <a:gd name="T32" fmla="*/ 2147483647 w 135"/>
              <a:gd name="T33" fmla="*/ 2147483647 h 90"/>
              <a:gd name="T34" fmla="*/ 2147483647 w 135"/>
              <a:gd name="T35" fmla="*/ 2147483647 h 90"/>
              <a:gd name="T36" fmla="*/ 2147483647 w 135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5"/>
              <a:gd name="T58" fmla="*/ 0 h 90"/>
              <a:gd name="T59" fmla="*/ 135 w 135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5" h="90">
                <a:moveTo>
                  <a:pt x="120" y="45"/>
                </a:moveTo>
                <a:lnTo>
                  <a:pt x="120" y="90"/>
                </a:lnTo>
                <a:lnTo>
                  <a:pt x="0" y="45"/>
                </a:lnTo>
                <a:lnTo>
                  <a:pt x="0" y="30"/>
                </a:lnTo>
                <a:lnTo>
                  <a:pt x="135" y="0"/>
                </a:lnTo>
                <a:lnTo>
                  <a:pt x="135" y="15"/>
                </a:lnTo>
                <a:lnTo>
                  <a:pt x="0" y="45"/>
                </a:lnTo>
                <a:lnTo>
                  <a:pt x="0" y="30"/>
                </a:lnTo>
                <a:lnTo>
                  <a:pt x="120" y="75"/>
                </a:lnTo>
                <a:lnTo>
                  <a:pt x="120" y="90"/>
                </a:lnTo>
                <a:lnTo>
                  <a:pt x="105" y="90"/>
                </a:lnTo>
                <a:lnTo>
                  <a:pt x="105" y="45"/>
                </a:lnTo>
                <a:lnTo>
                  <a:pt x="120" y="4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5" name="Freeform 239"/>
          <p:cNvSpPr>
            <a:spLocks/>
          </p:cNvSpPr>
          <p:nvPr/>
        </p:nvSpPr>
        <p:spPr bwMode="auto">
          <a:xfrm>
            <a:off x="5997575" y="3021013"/>
            <a:ext cx="47625" cy="47625"/>
          </a:xfrm>
          <a:custGeom>
            <a:avLst/>
            <a:gdLst>
              <a:gd name="T0" fmla="*/ 2147483647 w 30"/>
              <a:gd name="T1" fmla="*/ 0 h 30"/>
              <a:gd name="T2" fmla="*/ 2147483647 w 30"/>
              <a:gd name="T3" fmla="*/ 2147483647 h 30"/>
              <a:gd name="T4" fmla="*/ 0 w 30"/>
              <a:gd name="T5" fmla="*/ 2147483647 h 30"/>
              <a:gd name="T6" fmla="*/ 0 w 30"/>
              <a:gd name="T7" fmla="*/ 2147483647 h 30"/>
              <a:gd name="T8" fmla="*/ 0 w 30"/>
              <a:gd name="T9" fmla="*/ 2147483647 h 30"/>
              <a:gd name="T10" fmla="*/ 2147483647 w 30"/>
              <a:gd name="T11" fmla="*/ 0 h 30"/>
              <a:gd name="T12" fmla="*/ 2147483647 w 30"/>
              <a:gd name="T13" fmla="*/ 0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30"/>
              <a:gd name="T23" fmla="*/ 30 w 30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30">
                <a:moveTo>
                  <a:pt x="30" y="0"/>
                </a:moveTo>
                <a:lnTo>
                  <a:pt x="15" y="30"/>
                </a:lnTo>
                <a:lnTo>
                  <a:pt x="0" y="30"/>
                </a:lnTo>
                <a:lnTo>
                  <a:pt x="15" y="0"/>
                </a:lnTo>
                <a:lnTo>
                  <a:pt x="3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6" name="Freeform 240"/>
          <p:cNvSpPr>
            <a:spLocks/>
          </p:cNvSpPr>
          <p:nvPr/>
        </p:nvSpPr>
        <p:spPr bwMode="auto">
          <a:xfrm>
            <a:off x="5830888" y="3021013"/>
            <a:ext cx="214312" cy="119062"/>
          </a:xfrm>
          <a:custGeom>
            <a:avLst/>
            <a:gdLst>
              <a:gd name="T0" fmla="*/ 2147483647 w 135"/>
              <a:gd name="T1" fmla="*/ 2147483647 h 75"/>
              <a:gd name="T2" fmla="*/ 2147483647 w 135"/>
              <a:gd name="T3" fmla="*/ 2147483647 h 75"/>
              <a:gd name="T4" fmla="*/ 0 w 135"/>
              <a:gd name="T5" fmla="*/ 2147483647 h 75"/>
              <a:gd name="T6" fmla="*/ 2147483647 w 135"/>
              <a:gd name="T7" fmla="*/ 0 h 75"/>
              <a:gd name="T8" fmla="*/ 2147483647 w 135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75"/>
              <a:gd name="T17" fmla="*/ 135 w 135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75">
                <a:moveTo>
                  <a:pt x="120" y="30"/>
                </a:moveTo>
                <a:lnTo>
                  <a:pt x="120" y="75"/>
                </a:lnTo>
                <a:lnTo>
                  <a:pt x="0" y="30"/>
                </a:lnTo>
                <a:lnTo>
                  <a:pt x="135" y="0"/>
                </a:lnTo>
                <a:lnTo>
                  <a:pt x="120" y="3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7" name="Rectangle 241"/>
          <p:cNvSpPr>
            <a:spLocks noChangeArrowheads="1"/>
          </p:cNvSpPr>
          <p:nvPr/>
        </p:nvSpPr>
        <p:spPr bwMode="auto">
          <a:xfrm>
            <a:off x="6094413" y="3092450"/>
            <a:ext cx="1587" cy="238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78" name="Rectangle 242"/>
          <p:cNvSpPr>
            <a:spLocks noChangeArrowheads="1"/>
          </p:cNvSpPr>
          <p:nvPr/>
        </p:nvSpPr>
        <p:spPr bwMode="auto">
          <a:xfrm>
            <a:off x="6045200" y="3068638"/>
            <a:ext cx="1588" cy="23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79" name="Freeform 243"/>
          <p:cNvSpPr>
            <a:spLocks/>
          </p:cNvSpPr>
          <p:nvPr/>
        </p:nvSpPr>
        <p:spPr bwMode="auto">
          <a:xfrm>
            <a:off x="6045200" y="3068638"/>
            <a:ext cx="49213" cy="47625"/>
          </a:xfrm>
          <a:custGeom>
            <a:avLst/>
            <a:gdLst>
              <a:gd name="T0" fmla="*/ 2147483647 w 31"/>
              <a:gd name="T1" fmla="*/ 2147483647 h 30"/>
              <a:gd name="T2" fmla="*/ 2147483647 w 31"/>
              <a:gd name="T3" fmla="*/ 2147483647 h 30"/>
              <a:gd name="T4" fmla="*/ 0 w 31"/>
              <a:gd name="T5" fmla="*/ 0 h 30"/>
              <a:gd name="T6" fmla="*/ 0 w 31"/>
              <a:gd name="T7" fmla="*/ 2147483647 h 30"/>
              <a:gd name="T8" fmla="*/ 2147483647 w 31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0"/>
              <a:gd name="T17" fmla="*/ 31 w 31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0">
                <a:moveTo>
                  <a:pt x="31" y="30"/>
                </a:moveTo>
                <a:lnTo>
                  <a:pt x="31" y="15"/>
                </a:lnTo>
                <a:lnTo>
                  <a:pt x="0" y="0"/>
                </a:lnTo>
                <a:lnTo>
                  <a:pt x="0" y="15"/>
                </a:lnTo>
                <a:lnTo>
                  <a:pt x="31" y="3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0" name="Rectangle 244"/>
          <p:cNvSpPr>
            <a:spLocks noChangeArrowheads="1"/>
          </p:cNvSpPr>
          <p:nvPr/>
        </p:nvSpPr>
        <p:spPr bwMode="auto">
          <a:xfrm>
            <a:off x="2397125" y="1770063"/>
            <a:ext cx="495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ReadQ</a:t>
            </a:r>
            <a:endParaRPr lang="en-US" altLang="en-US"/>
          </a:p>
        </p:txBody>
      </p:sp>
      <p:sp>
        <p:nvSpPr>
          <p:cNvPr id="65781" name="Rectangle 245"/>
          <p:cNvSpPr>
            <a:spLocks noChangeArrowheads="1"/>
          </p:cNvSpPr>
          <p:nvPr/>
        </p:nvSpPr>
        <p:spPr bwMode="auto">
          <a:xfrm>
            <a:off x="3422650" y="1768475"/>
            <a:ext cx="5413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WriteQ</a:t>
            </a:r>
            <a:endParaRPr lang="en-US" altLang="en-US"/>
          </a:p>
        </p:txBody>
      </p:sp>
      <p:sp>
        <p:nvSpPr>
          <p:cNvPr id="65782" name="Rectangle 246"/>
          <p:cNvSpPr>
            <a:spLocks noChangeArrowheads="1"/>
          </p:cNvSpPr>
          <p:nvPr/>
        </p:nvSpPr>
        <p:spPr bwMode="auto">
          <a:xfrm>
            <a:off x="4495800" y="1768475"/>
            <a:ext cx="476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RespQ</a:t>
            </a:r>
            <a:endParaRPr lang="en-US" altLang="en-US"/>
          </a:p>
        </p:txBody>
      </p:sp>
      <p:sp>
        <p:nvSpPr>
          <p:cNvPr id="65783" name="Rectangle 247"/>
          <p:cNvSpPr>
            <a:spLocks noChangeArrowheads="1"/>
          </p:cNvSpPr>
          <p:nvPr/>
        </p:nvSpPr>
        <p:spPr bwMode="auto">
          <a:xfrm>
            <a:off x="2754313" y="2949575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Scheduler</a:t>
            </a:r>
            <a:endParaRPr lang="en-US" altLang="en-US"/>
          </a:p>
        </p:txBody>
      </p:sp>
      <p:sp>
        <p:nvSpPr>
          <p:cNvPr id="65784" name="Rectangle 248"/>
          <p:cNvSpPr>
            <a:spLocks noChangeArrowheads="1"/>
          </p:cNvSpPr>
          <p:nvPr/>
        </p:nvSpPr>
        <p:spPr bwMode="auto">
          <a:xfrm>
            <a:off x="4376738" y="2949575"/>
            <a:ext cx="5254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Buffer</a:t>
            </a:r>
            <a:endParaRPr lang="en-US" altLang="en-US"/>
          </a:p>
        </p:txBody>
      </p:sp>
      <p:sp>
        <p:nvSpPr>
          <p:cNvPr id="65785" name="Rectangle 249"/>
          <p:cNvSpPr>
            <a:spLocks noChangeArrowheads="1"/>
          </p:cNvSpPr>
          <p:nvPr/>
        </p:nvSpPr>
        <p:spPr bwMode="auto">
          <a:xfrm>
            <a:off x="2825750" y="5427663"/>
            <a:ext cx="7159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DIMM(s)</a:t>
            </a:r>
            <a:endParaRPr lang="en-US" altLang="en-US"/>
          </a:p>
        </p:txBody>
      </p:sp>
      <p:sp>
        <p:nvSpPr>
          <p:cNvPr id="65786" name="Rectangle 250"/>
          <p:cNvSpPr>
            <a:spLocks noChangeArrowheads="1"/>
          </p:cNvSpPr>
          <p:nvPr/>
        </p:nvSpPr>
        <p:spPr bwMode="auto">
          <a:xfrm>
            <a:off x="5259388" y="5427663"/>
            <a:ext cx="715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DIMM(s)</a:t>
            </a:r>
            <a:endParaRPr lang="en-US" altLang="en-US"/>
          </a:p>
        </p:txBody>
      </p:sp>
      <p:sp>
        <p:nvSpPr>
          <p:cNvPr id="65787" name="Rectangle 251"/>
          <p:cNvSpPr>
            <a:spLocks noChangeArrowheads="1"/>
          </p:cNvSpPr>
          <p:nvPr/>
        </p:nvSpPr>
        <p:spPr bwMode="auto">
          <a:xfrm>
            <a:off x="1704975" y="3973513"/>
            <a:ext cx="549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Bank0</a:t>
            </a:r>
            <a:endParaRPr lang="en-US" altLang="en-US"/>
          </a:p>
        </p:txBody>
      </p:sp>
      <p:sp>
        <p:nvSpPr>
          <p:cNvPr id="65788" name="Rectangle 252"/>
          <p:cNvSpPr>
            <a:spLocks noChangeArrowheads="1"/>
          </p:cNvSpPr>
          <p:nvPr/>
        </p:nvSpPr>
        <p:spPr bwMode="auto">
          <a:xfrm>
            <a:off x="4210050" y="4021138"/>
            <a:ext cx="549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Bank1</a:t>
            </a:r>
            <a:endParaRPr lang="en-US" altLang="en-US"/>
          </a:p>
        </p:txBody>
      </p:sp>
      <p:sp>
        <p:nvSpPr>
          <p:cNvPr id="65789" name="Rectangle 253"/>
          <p:cNvSpPr>
            <a:spLocks noChangeArrowheads="1"/>
          </p:cNvSpPr>
          <p:nvPr/>
        </p:nvSpPr>
        <p:spPr bwMode="auto">
          <a:xfrm>
            <a:off x="2921000" y="3735388"/>
            <a:ext cx="930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Commands</a:t>
            </a:r>
            <a:endParaRPr lang="en-US" altLang="en-US"/>
          </a:p>
        </p:txBody>
      </p:sp>
      <p:sp>
        <p:nvSpPr>
          <p:cNvPr id="65790" name="Rectangle 254"/>
          <p:cNvSpPr>
            <a:spLocks noChangeArrowheads="1"/>
          </p:cNvSpPr>
          <p:nvPr/>
        </p:nvSpPr>
        <p:spPr bwMode="auto">
          <a:xfrm>
            <a:off x="4019550" y="3735388"/>
            <a:ext cx="428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Data</a:t>
            </a:r>
            <a:endParaRPr lang="en-US" altLang="en-US"/>
          </a:p>
        </p:txBody>
      </p:sp>
      <p:sp>
        <p:nvSpPr>
          <p:cNvPr id="65791" name="Rectangle 255"/>
          <p:cNvSpPr>
            <a:spLocks noChangeArrowheads="1"/>
          </p:cNvSpPr>
          <p:nvPr/>
        </p:nvSpPr>
        <p:spPr bwMode="auto">
          <a:xfrm>
            <a:off x="5092700" y="3783013"/>
            <a:ext cx="930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Commands</a:t>
            </a:r>
            <a:endParaRPr lang="en-US" altLang="en-US"/>
          </a:p>
        </p:txBody>
      </p:sp>
      <p:sp>
        <p:nvSpPr>
          <p:cNvPr id="65792" name="Rectangle 256"/>
          <p:cNvSpPr>
            <a:spLocks noChangeArrowheads="1"/>
          </p:cNvSpPr>
          <p:nvPr/>
        </p:nvSpPr>
        <p:spPr bwMode="auto">
          <a:xfrm>
            <a:off x="6189663" y="3783013"/>
            <a:ext cx="428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300" b="1" i="0">
                <a:solidFill>
                  <a:srgbClr val="000000"/>
                </a:solidFill>
              </a:rPr>
              <a:t>Data</a:t>
            </a:r>
            <a:endParaRPr lang="en-US" altLang="en-US"/>
          </a:p>
        </p:txBody>
      </p:sp>
      <p:sp>
        <p:nvSpPr>
          <p:cNvPr id="65793" name="Rectangle 257"/>
          <p:cNvSpPr>
            <a:spLocks noChangeArrowheads="1"/>
          </p:cNvSpPr>
          <p:nvPr/>
        </p:nvSpPr>
        <p:spPr bwMode="auto">
          <a:xfrm>
            <a:off x="5283200" y="1876425"/>
            <a:ext cx="906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700" i="0">
                <a:solidFill>
                  <a:srgbClr val="000000"/>
                </a:solidFill>
                <a:latin typeface="Arial" charset="0"/>
              </a:rPr>
              <a:t>Memory</a:t>
            </a:r>
            <a:endParaRPr lang="en-US" altLang="en-US"/>
          </a:p>
        </p:txBody>
      </p:sp>
      <p:sp>
        <p:nvSpPr>
          <p:cNvPr id="65794" name="Rectangle 258"/>
          <p:cNvSpPr>
            <a:spLocks noChangeArrowheads="1"/>
          </p:cNvSpPr>
          <p:nvPr/>
        </p:nvSpPr>
        <p:spPr bwMode="auto">
          <a:xfrm>
            <a:off x="5283200" y="2114550"/>
            <a:ext cx="1049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700" i="0">
                <a:solidFill>
                  <a:srgbClr val="000000"/>
                </a:solidFill>
                <a:latin typeface="Arial" charset="0"/>
              </a:rPr>
              <a:t>Controller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8270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Memory Controller Organization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371600"/>
            <a:ext cx="77724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0000FF"/>
                </a:solidFill>
              </a:rPr>
              <a:t>ReadQ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Buffers multiple reads, enables scheduling optimizations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0000FF"/>
                </a:solidFill>
              </a:rPr>
              <a:t>WriteQ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Buffers writes, allows reads to bypass writes, enables scheduling opt.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0000FF"/>
                </a:solidFill>
              </a:rPr>
              <a:t>RespQ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Buffers responses until bus available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Scheduler</a:t>
            </a: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FIFO? Or schedule to maximize for row hits (CAS accesses)</a:t>
            </a: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Scan queues for references to same page</a:t>
            </a: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Looks similar to issue queue with page number broadcasts for tag match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smtClean="0">
                <a:solidFill>
                  <a:srgbClr val="0000FF"/>
                </a:solidFill>
              </a:rPr>
              <a:t>Buffer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Builds transfer packet from multiple memory words to send over processor bus</a:t>
            </a:r>
          </a:p>
        </p:txBody>
      </p:sp>
    </p:spTree>
    <p:extLst>
      <p:ext uri="{BB962C8B-B14F-4D97-AF65-F5344CB8AC3E}">
        <p14:creationId xmlns:p14="http://schemas.microsoft.com/office/powerpoint/2010/main" val="40353895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Brief review: High-IPC, out-of-order processors</a:t>
            </a:r>
          </a:p>
          <a:p>
            <a:pPr lvl="1"/>
            <a:r>
              <a:rPr lang="en-US" sz="2400" dirty="0" smtClean="0"/>
              <a:t>Instruction flow</a:t>
            </a:r>
          </a:p>
          <a:p>
            <a:pPr lvl="1"/>
            <a:r>
              <a:rPr lang="en-US" sz="2400" dirty="0" smtClean="0"/>
              <a:t>Register Dataflow</a:t>
            </a:r>
          </a:p>
          <a:p>
            <a:pPr lvl="1"/>
            <a:r>
              <a:rPr lang="en-US" sz="2400" dirty="0" smtClean="0"/>
              <a:t>Memory Dataflow</a:t>
            </a:r>
          </a:p>
          <a:p>
            <a:r>
              <a:rPr lang="en-US" dirty="0" smtClean="0"/>
              <a:t>Caches and Memory </a:t>
            </a:r>
            <a:r>
              <a:rPr lang="en-US" dirty="0" smtClean="0"/>
              <a:t>Hierarchy</a:t>
            </a:r>
          </a:p>
          <a:p>
            <a:r>
              <a:rPr lang="en-US" dirty="0" smtClean="0"/>
              <a:t>Main memory (DRAM)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3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93037&quot;&gt;&lt;property id=&quot;20148&quot; value=&quot;5&quot;/&gt;&lt;property id=&quot;20300&quot; value=&quot;Slide 1 - &amp;quot;ECE 752 Review: Modern Processors&amp;quot;&quot;/&gt;&lt;property id=&quot;20307&quot; value=&quot;338&quot;/&gt;&lt;/object&gt;&lt;object type=&quot;3&quot; unique_id=&quot;93038&quot;&gt;&lt;property id=&quot;20148&quot; value=&quot;5&quot;/&gt;&lt;property id=&quot;20300&quot; value=&quot;Slide 2 - &amp;quot;High-IPC Processor Evolution&amp;quot;&quot;/&gt;&lt;property id=&quot;20307&quot; value=&quot;340&quot;/&gt;&lt;/object&gt;&lt;object type=&quot;3&quot; unique_id=&quot;93039&quot;&gt;&lt;property id=&quot;20148&quot; value=&quot;5&quot;/&gt;&lt;property id=&quot;20300&quot; value=&quot;Slide 3 - &amp;quot;A Typical High-IPC Processor&amp;quot;&quot;/&gt;&lt;property id=&quot;20307&quot; value=&quot;343&quot;/&gt;&lt;/object&gt;&lt;object type=&quot;3&quot; unique_id=&quot;93040&quot;&gt;&lt;property id=&quot;20148&quot; value=&quot;5&quot;/&gt;&lt;property id=&quot;20300&quot; value=&quot;Slide 4 - &amp;quot;Power Consumption&amp;quot;&quot;/&gt;&lt;property id=&quot;20307&quot; value=&quot;342&quot;/&gt;&lt;/object&gt;&lt;object type=&quot;3&quot; unique_id=&quot;93041&quot;&gt;&lt;property id=&quot;20148&quot; value=&quot;5&quot;/&gt;&lt;property id=&quot;20300&quot; value=&quot;Slide 5 - &amp;quot;Mobile CPUs: What Next?&amp;quot;&quot;/&gt;&lt;property id=&quot;20307&quot; value=&quot;345&quot;/&gt;&lt;/object&gt;&lt;object type=&quot;3&quot; unique_id=&quot;93042&quot;&gt;&lt;property id=&quot;20148&quot; value=&quot;5&quot;/&gt;&lt;property id=&quot;20300&quot; value=&quot;Slide 6 - &amp;quot;ILP is our only option&amp;quot;&quot;/&gt;&lt;property id=&quot;20307&quot; value=&quot;346&quot;/&gt;&lt;/object&gt;&lt;object type=&quot;3&quot; unique_id=&quot;93043&quot;&gt;&lt;property id=&quot;20148&quot; value=&quot;5&quot;/&gt;&lt;property id=&quot;20300&quot; value=&quot;Slide 7 - &amp;quot;Lecture Summary&amp;quot;&quot;/&gt;&lt;property id=&quot;20307&quot; value=&quot;461&quot;/&gt;&lt;/object&gt;&lt;object type=&quot;3&quot; unique_id=&quot;93044&quot;&gt;&lt;property id=&quot;20148&quot; value=&quot;5&quot;/&gt;&lt;property id=&quot;20300&quot; value=&quot;Slide 8 - &amp;quot;High-IPC Processor&amp;quot;&quot;/&gt;&lt;property id=&quot;20307&quot; value=&quot;344&quot;/&gt;&lt;/object&gt;&lt;object type=&quot;3&quot; unique_id=&quot;93045&quot;&gt;&lt;property id=&quot;20148&quot; value=&quot;5&quot;/&gt;&lt;property id=&quot;20300&quot; value=&quot;Slide 9 - &amp;quot;Instruction Flow&amp;quot;&quot;/&gt;&lt;property id=&quot;20307&quot; value=&quot;347&quot;/&gt;&lt;/object&gt;&lt;object type=&quot;3&quot; unique_id=&quot;93046&quot;&gt;&lt;property id=&quot;20148&quot; value=&quot;5&quot;/&gt;&lt;property id=&quot;20300&quot; value=&quot;Slide 10 - &amp;quot;Disruption of Instruction Flow&amp;quot;&quot;/&gt;&lt;property id=&quot;20307&quot; value=&quot;348&quot;/&gt;&lt;/object&gt;&lt;object type=&quot;3&quot; unique_id=&quot;93047&quot;&gt;&lt;property id=&quot;20148&quot; value=&quot;5&quot;/&gt;&lt;property id=&quot;20300&quot; value=&quot;Slide 11 - &amp;quot;Branch Prediction&amp;quot;&quot;/&gt;&lt;property id=&quot;20307&quot; value=&quot;349&quot;/&gt;&lt;/object&gt;&lt;object type=&quot;3&quot; unique_id=&quot;93048&quot;&gt;&lt;property id=&quot;20148&quot; value=&quot;5&quot;/&gt;&lt;property id=&quot;20300&quot; value=&quot;Slide 12 - &amp;quot;Target Address Generation&amp;quot;&quot;/&gt;&lt;property id=&quot;20307&quot; value=&quot;350&quot;/&gt;&lt;/object&gt;&lt;object type=&quot;3&quot; unique_id=&quot;93049&quot;&gt;&lt;property id=&quot;20148&quot; value=&quot;5&quot;/&gt;&lt;property id=&quot;20300&quot; value=&quot;Slide 13 - &amp;quot;Branch Condition Resolution&amp;quot;&quot;/&gt;&lt;property id=&quot;20307&quot; value=&quot;351&quot;/&gt;&lt;/object&gt;&lt;object type=&quot;3&quot; unique_id=&quot;93050&quot;&gt;&lt;property id=&quot;20148&quot; value=&quot;5&quot;/&gt;&lt;property id=&quot;20300&quot; value=&quot;Slide 14 - &amp;quot;Branch Instruction Speculation&amp;quot;&quot;/&gt;&lt;property id=&quot;20307&quot; value=&quot;352&quot;/&gt;&lt;/object&gt;&lt;object type=&quot;3&quot; unique_id=&quot;93051&quot;&gt;&lt;property id=&quot;20148&quot; value=&quot;5&quot;/&gt;&lt;property id=&quot;20300&quot; value=&quot;Slide 15 - &amp;quot;Hardware Smith Predictor&amp;quot;&quot;/&gt;&lt;property id=&quot;20307&quot; value=&quot;356&quot;/&gt;&lt;/object&gt;&lt;object type=&quot;3&quot; unique_id=&quot;93052&quot;&gt;&lt;property id=&quot;20148&quot; value=&quot;5&quot;/&gt;&lt;property id=&quot;20300&quot; value=&quot;Slide 16 - &amp;quot;Cortex A15: Bi-Mode Predictor&amp;quot;&quot;/&gt;&lt;property id=&quot;20307&quot; value=&quot;365&quot;/&gt;&lt;/object&gt;&lt;object type=&quot;3&quot; unique_id=&quot;93053&quot;&gt;&lt;property id=&quot;20148&quot; value=&quot;5&quot;/&gt;&lt;property id=&quot;20300&quot; value=&quot;Slide 17 - &amp;quot;Branch Target Prediction&amp;quot;&quot;/&gt;&lt;property id=&quot;20307&quot; value=&quot;357&quot;/&gt;&lt;/object&gt;&lt;object type=&quot;3&quot; unique_id=&quot;93054&quot;&gt;&lt;property id=&quot;20148&quot; value=&quot;5&quot;/&gt;&lt;property id=&quot;20300&quot; value=&quot;Slide 18 - &amp;quot;Branch Speculation&amp;quot;&quot;/&gt;&lt;property id=&quot;20307&quot; value=&quot;358&quot;/&gt;&lt;/object&gt;&lt;object type=&quot;3&quot; unique_id=&quot;93055&quot;&gt;&lt;property id=&quot;20148&quot; value=&quot;5&quot;/&gt;&lt;property id=&quot;20300&quot; value=&quot;Slide 19 - &amp;quot;Branch Speculation&amp;quot;&quot;/&gt;&lt;property id=&quot;20307&quot; value=&quot;359&quot;/&gt;&lt;/object&gt;&lt;object type=&quot;3&quot; unique_id=&quot;93056&quot;&gt;&lt;property id=&quot;20148&quot; value=&quot;5&quot;/&gt;&lt;property id=&quot;20300&quot; value=&quot;Slide 20 - &amp;quot;Mis-speculation Recovery&amp;quot;&quot;/&gt;&lt;property id=&quot;20307&quot; value=&quot;360&quot;/&gt;&lt;/object&gt;&lt;object type=&quot;3&quot; unique_id=&quot;93057&quot;&gt;&lt;property id=&quot;20148&quot; value=&quot;5&quot;/&gt;&lt;property id=&quot;20300&quot; value=&quot;Slide 21 - &amp;quot;Parallel Decode&amp;quot;&quot;/&gt;&lt;property id=&quot;20307&quot; value=&quot;361&quot;/&gt;&lt;/object&gt;&lt;object type=&quot;3&quot; unique_id=&quot;93058&quot;&gt;&lt;property id=&quot;20148&quot; value=&quot;5&quot;/&gt;&lt;property id=&quot;20300&quot; value=&quot;Slide 22 - &amp;quot;Pentium Pro Fetch/Decode&amp;quot;&quot;/&gt;&lt;property id=&quot;20307&quot; value=&quot;362&quot;/&gt;&lt;/object&gt;&lt;object type=&quot;3&quot; unique_id=&quot;93059&quot;&gt;&lt;property id=&quot;20148&quot; value=&quot;5&quot;/&gt;&lt;property id=&quot;20300&quot; value=&quot;Slide 23 - &amp;quot;Dependence Checking&amp;quot;&quot;/&gt;&lt;property id=&quot;20307&quot; value=&quot;363&quot;/&gt;&lt;/object&gt;&lt;object type=&quot;3&quot; unique_id=&quot;93060&quot;&gt;&lt;property id=&quot;20148&quot; value=&quot;5&quot;/&gt;&lt;property id=&quot;20300&quot; value=&quot;Slide 24 - &amp;quot;Summary: Instruction Flow&amp;quot;&quot;/&gt;&lt;property id=&quot;20307&quot; value=&quot;364&quot;/&gt;&lt;/object&gt;&lt;object type=&quot;3&quot; unique_id=&quot;93061&quot;&gt;&lt;property id=&quot;20148&quot; value=&quot;5&quot;/&gt;&lt;property id=&quot;20300&quot; value=&quot;Slide 25 - &amp;quot;High-IPC Processor&amp;quot;&quot;/&gt;&lt;property id=&quot;20307&quot; value=&quot;434&quot;/&gt;&lt;/object&gt;&lt;object type=&quot;3&quot; unique_id=&quot;93062&quot;&gt;&lt;property id=&quot;20148&quot; value=&quot;5&quot;/&gt;&lt;property id=&quot;20300&quot; value=&quot;Slide 26 - &amp;quot;Register Data Flow&amp;quot;&quot;/&gt;&lt;property id=&quot;20307&quot; value=&quot;366&quot;/&gt;&lt;/object&gt;&lt;object type=&quot;3&quot; unique_id=&quot;93063&quot;&gt;&lt;property id=&quot;20148&quot; value=&quot;5&quot;/&gt;&lt;property id=&quot;20300&quot; value=&quot;Slide 27 - &amp;quot;Issue Queues and Execution Lanes&amp;quot;&quot;/&gt;&lt;property id=&quot;20307&quot; value=&quot;367&quot;/&gt;&lt;/object&gt;&lt;object type=&quot;3&quot; unique_id=&quot;93064&quot;&gt;&lt;property id=&quot;20148&quot; value=&quot;5&quot;/&gt;&lt;property id=&quot;20300&quot; value=&quot;Slide 28 - &amp;quot;Program Data Dependences&amp;quot;&quot;/&gt;&lt;property id=&quot;20307&quot; value=&quot;379&quot;/&gt;&lt;/object&gt;&lt;object type=&quot;3&quot; unique_id=&quot;93065&quot;&gt;&lt;property id=&quot;20148&quot; value=&quot;5&quot;/&gt;&lt;property id=&quot;20300&quot; value=&quot;Slide 29 - &amp;quot;Register Data Dependences&amp;quot;&quot;/&gt;&lt;property id=&quot;20307&quot; value=&quot;368&quot;/&gt;&lt;/object&gt;&lt;object type=&quot;3&quot; unique_id=&quot;93066&quot;&gt;&lt;property id=&quot;20148&quot; value=&quot;5&quot;/&gt;&lt;property id=&quot;20300&quot; value=&quot;Slide 30 - &amp;quot;Register Renaming: WAR/WAW&amp;quot;&quot;/&gt;&lt;property id=&quot;20307&quot; value=&quot;369&quot;/&gt;&lt;/object&gt;&lt;object type=&quot;3&quot; unique_id=&quot;93067&quot;&gt;&lt;property id=&quot;20148&quot; value=&quot;5&quot;/&gt;&lt;property id=&quot;20300&quot; value=&quot;Slide 31 - &amp;quot;Register Renaming: RAW&amp;quot;&quot;/&gt;&lt;property id=&quot;20307&quot; value=&quot;370&quot;/&gt;&lt;/object&gt;&lt;object type=&quot;3&quot; unique_id=&quot;93068&quot;&gt;&lt;property id=&quot;20148&quot; value=&quot;5&quot;/&gt;&lt;property id=&quot;20300&quot; value=&quot;Slide 32 - &amp;quot;Register Renaming: RAW&amp;quot;&quot;/&gt;&lt;property id=&quot;20307&quot; value=&quot;371&quot;/&gt;&lt;/object&gt;&lt;object type=&quot;3&quot; unique_id=&quot;93069&quot;&gt;&lt;property id=&quot;20148&quot; value=&quot;5&quot;/&gt;&lt;property id=&quot;20300&quot; value=&quot;Slide 33 - &amp;quot;High-IPC Processor&amp;quot;&quot;/&gt;&lt;property id=&quot;20307&quot; value=&quot;435&quot;/&gt;&lt;/object&gt;&lt;object type=&quot;3&quot; unique_id=&quot;93070&quot;&gt;&lt;property id=&quot;20148&quot; value=&quot;5&quot;/&gt;&lt;property id=&quot;20300&quot; value=&quot;Slide 34 - &amp;quot;Memory Data Flow&amp;quot;&quot;/&gt;&lt;property id=&quot;20307&quot; value=&quot;374&quot;/&gt;&lt;/object&gt;&lt;object type=&quot;3&quot; unique_id=&quot;93071&quot;&gt;&lt;property id=&quot;20148&quot; value=&quot;5&quot;/&gt;&lt;property id=&quot;20300&quot; value=&quot;Slide 35 - &amp;quot;Memory Data Dependences&amp;quot;&quot;/&gt;&lt;property id=&quot;20307&quot; value=&quot;375&quot;/&gt;&lt;/object&gt;&lt;object type=&quot;3&quot; unique_id=&quot;93072&quot;&gt;&lt;property id=&quot;20148&quot; value=&quot;5&quot;/&gt;&lt;property id=&quot;20300&quot; value=&quot;Slide 36 - &amp;quot;Increasing Memory Bandwidth&amp;quot;&quot;/&gt;&lt;property id=&quot;20307&quot; value=&quot;376&quot;/&gt;&lt;/object&gt;&lt;object type=&quot;3&quot; unique_id=&quot;93073&quot;&gt;&lt;property id=&quot;20148&quot; value=&quot;5&quot;/&gt;&lt;property id=&quot;20300&quot; value=&quot;Slide 37 - &amp;quot;Maintaining Precise State&amp;quot;&quot;/&gt;&lt;property id=&quot;20307&quot; value=&quot;377&quot;/&gt;&lt;/object&gt;&lt;object type=&quot;3&quot; unique_id=&quot;93074&quot;&gt;&lt;property id=&quot;20148&quot; value=&quot;5&quot;/&gt;&lt;property id=&quot;20300&quot; value=&quot;Slide 38 - &amp;quot;Summary: A High-IPC Processor&amp;quot;&quot;/&gt;&lt;property id=&quot;20307&quot; value=&quot;380&quot;/&gt;&lt;/object&gt;&lt;object type=&quot;3&quot; unique_id=&quot;93075&quot;&gt;&lt;property id=&quot;20148&quot; value=&quot;5&quot;/&gt;&lt;property id=&quot;20300&quot; value=&quot;Slide 39 - &amp;quot;Memory Hierarchy&amp;quot;&quot;/&gt;&lt;property id=&quot;20307&quot; value=&quot;436&quot;/&gt;&lt;/object&gt;&lt;object type=&quot;3&quot; unique_id=&quot;93076&quot;&gt;&lt;property id=&quot;20148&quot; value=&quot;5&quot;/&gt;&lt;property id=&quot;20300&quot; value=&quot;Slide 40 - &amp;quot;Why Memory Hierarchy?&amp;quot;&quot;/&gt;&lt;property id=&quot;20307&quot; value=&quot;437&quot;/&gt;&lt;/object&gt;&lt;object type=&quot;3&quot; unique_id=&quot;93077&quot;&gt;&lt;property id=&quot;20148&quot; value=&quot;5&quot;/&gt;&lt;property id=&quot;20300&quot; value=&quot;Slide 41 - &amp;quot;Why Memory Hierarchy?&amp;quot;&quot;/&gt;&lt;property id=&quot;20307&quot; value=&quot;438&quot;/&gt;&lt;/object&gt;&lt;object type=&quot;3&quot; unique_id=&quot;93078&quot;&gt;&lt;property id=&quot;20148&quot; value=&quot;5&quot;/&gt;&lt;property id=&quot;20300&quot; value=&quot;Slide 42 - &amp;quot;Why Does a Hierarchy Work?&amp;quot;&quot;/&gt;&lt;property id=&quot;20307&quot; value=&quot;439&quot;/&gt;&lt;/object&gt;&lt;object type=&quot;3&quot; unique_id=&quot;93079&quot;&gt;&lt;property id=&quot;20148&quot; value=&quot;5&quot;/&gt;&lt;property id=&quot;20300&quot; value=&quot;Slide 43 - &amp;quot;Memory Hierarchy&amp;quot;&quot;/&gt;&lt;property id=&quot;20307&quot; value=&quot;440&quot;/&gt;&lt;/object&gt;&lt;object type=&quot;3&quot; unique_id=&quot;93080&quot;&gt;&lt;property id=&quot;20148&quot; value=&quot;5&quot;/&gt;&lt;property id=&quot;20300&quot; value=&quot;Slide 44 - &amp;quot;Four Burning Questions&amp;quot;&quot;/&gt;&lt;property id=&quot;20307&quot; value=&quot;441&quot;/&gt;&lt;/object&gt;&lt;object type=&quot;3&quot; unique_id=&quot;93081&quot;&gt;&lt;property id=&quot;20148&quot; value=&quot;5&quot;/&gt;&lt;property id=&quot;20300&quot; value=&quot;Slide 45 - &amp;quot;Placement&amp;quot;&quot;/&gt;&lt;property id=&quot;20307&quot; value=&quot;442&quot;/&gt;&lt;/object&gt;&lt;object type=&quot;3&quot; unique_id=&quot;93082&quot;&gt;&lt;property id=&quot;20148&quot; value=&quot;5&quot;/&gt;&lt;property id=&quot;20300&quot; value=&quot;Slide 46 - &amp;quot;Placement&amp;quot;&quot;/&gt;&lt;property id=&quot;20307&quot; value=&quot;443&quot;/&gt;&lt;/object&gt;&lt;object type=&quot;3&quot; unique_id=&quot;93083&quot;&gt;&lt;property id=&quot;20148&quot; value=&quot;5&quot;/&gt;&lt;property id=&quot;20300&quot; value=&quot;Slide 47 - &amp;quot;Placement&amp;quot;&quot;/&gt;&lt;property id=&quot;20307&quot; value=&quot;444&quot;/&gt;&lt;/object&gt;&lt;object type=&quot;3&quot; unique_id=&quot;93084&quot;&gt;&lt;property id=&quot;20148&quot; value=&quot;5&quot;/&gt;&lt;property id=&quot;20300&quot; value=&quot;Slide 48 - &amp;quot;Placement&amp;quot;&quot;/&gt;&lt;property id=&quot;20307&quot; value=&quot;445&quot;/&gt;&lt;/object&gt;&lt;object type=&quot;3&quot; unique_id=&quot;93085&quot;&gt;&lt;property id=&quot;20148&quot; value=&quot;5&quot;/&gt;&lt;property id=&quot;20300&quot; value=&quot;Slide 49 - &amp;quot;Placement and Identification&amp;quot;&quot;/&gt;&lt;property id=&quot;20307&quot; value=&quot;446&quot;/&gt;&lt;/object&gt;&lt;object type=&quot;3&quot; unique_id=&quot;93086&quot;&gt;&lt;property id=&quot;20148&quot; value=&quot;5&quot;/&gt;&lt;property id=&quot;20300&quot; value=&quot;Slide 50 - &amp;quot;Replacement&amp;quot;&quot;/&gt;&lt;property id=&quot;20307&quot; value=&quot;447&quot;/&gt;&lt;/object&gt;&lt;object type=&quot;3&quot; unique_id=&quot;93087&quot;&gt;&lt;property id=&quot;20148&quot; value=&quot;5&quot;/&gt;&lt;property id=&quot;20300&quot; value=&quot;Slide 51 - &amp;quot;Replacement&amp;quot;&quot;/&gt;&lt;property id=&quot;20307&quot; value=&quot;448&quot;/&gt;&lt;/object&gt;&lt;object type=&quot;3&quot; unique_id=&quot;93088&quot;&gt;&lt;property id=&quot;20148&quot; value=&quot;5&quot;/&gt;&lt;property id=&quot;20300&quot; value=&quot;Slide 52 - &amp;quot;Write Policy&amp;quot;&quot;/&gt;&lt;property id=&quot;20307&quot; value=&quot;449&quot;/&gt;&lt;/object&gt;&lt;object type=&quot;3&quot; unique_id=&quot;93089&quot;&gt;&lt;property id=&quot;20148&quot; value=&quot;5&quot;/&gt;&lt;property id=&quot;20300&quot; value=&quot;Slide 53 - &amp;quot;Write Policy&amp;quot;&quot;/&gt;&lt;property id=&quot;20307&quot; value=&quot;450&quot;/&gt;&lt;/object&gt;&lt;object type=&quot;3&quot; unique_id=&quot;93090&quot;&gt;&lt;property id=&quot;20148&quot; value=&quot;5&quot;/&gt;&lt;property id=&quot;20300&quot; value=&quot;Slide 54 - &amp;quot;Write Policy&amp;quot;&quot;/&gt;&lt;property id=&quot;20307&quot; value=&quot;451&quot;/&gt;&lt;/object&gt;&lt;object type=&quot;3&quot; unique_id=&quot;93091&quot;&gt;&lt;property id=&quot;20148&quot; value=&quot;5&quot;/&gt;&lt;property id=&quot;20300&quot; value=&quot;Slide 55 - &amp;quot;Write Policy&amp;quot;&quot;/&gt;&lt;property id=&quot;20307&quot; value=&quot;452&quot;/&gt;&lt;/object&gt;&lt;object type=&quot;3&quot; unique_id=&quot;93092&quot;&gt;&lt;property id=&quot;20148&quot; value=&quot;5&quot;/&gt;&lt;property id=&quot;20300&quot; value=&quot;Slide 56 - &amp;quot;Cache Example&amp;quot;&quot;/&gt;&lt;property id=&quot;20307&quot; value=&quot;453&quot;/&gt;&lt;/object&gt;&lt;object type=&quot;3&quot; unique_id=&quot;93093&quot;&gt;&lt;property id=&quot;20148&quot; value=&quot;5&quot;/&gt;&lt;property id=&quot;20300&quot; value=&quot;Slide 57 - &amp;quot;Cache Example&amp;quot;&quot;/&gt;&lt;property id=&quot;20307&quot; value=&quot;454&quot;/&gt;&lt;/object&gt;&lt;object type=&quot;3&quot; unique_id=&quot;93094&quot;&gt;&lt;property id=&quot;20148&quot; value=&quot;5&quot;/&gt;&lt;property id=&quot;20300&quot; value=&quot;Slide 58 - &amp;quot;Cache Example&amp;quot;&quot;/&gt;&lt;property id=&quot;20307&quot; value=&quot;455&quot;/&gt;&lt;/object&gt;&lt;object type=&quot;3&quot; unique_id=&quot;93095&quot;&gt;&lt;property id=&quot;20148&quot; value=&quot;5&quot;/&gt;&lt;property id=&quot;20300&quot; value=&quot;Slide 59 - &amp;quot;Cache Example&amp;quot;&quot;/&gt;&lt;property id=&quot;20307&quot; value=&quot;456&quot;/&gt;&lt;/object&gt;&lt;object type=&quot;3&quot; unique_id=&quot;93096&quot;&gt;&lt;property id=&quot;20148&quot; value=&quot;5&quot;/&gt;&lt;property id=&quot;20300&quot; value=&quot;Slide 60 - &amp;quot;Cache Example&amp;quot;&quot;/&gt;&lt;property id=&quot;20307&quot; value=&quot;457&quot;/&gt;&lt;/object&gt;&lt;object type=&quot;3&quot; unique_id=&quot;93097&quot;&gt;&lt;property id=&quot;20148&quot; value=&quot;5&quot;/&gt;&lt;property id=&quot;20300&quot; value=&quot;Slide 61 - &amp;quot;Cache Example&amp;quot;&quot;/&gt;&lt;property id=&quot;20307&quot; value=&quot;458&quot;/&gt;&lt;/object&gt;&lt;object type=&quot;3&quot; unique_id=&quot;93098&quot;&gt;&lt;property id=&quot;20148&quot; value=&quot;5&quot;/&gt;&lt;property id=&quot;20300&quot; value=&quot;Slide 62 - &amp;quot;Cache Example&amp;quot;&quot;/&gt;&lt;property id=&quot;20307&quot; value=&quot;459&quot;/&gt;&lt;/object&gt;&lt;object type=&quot;3&quot; unique_id=&quot;93099&quot;&gt;&lt;property id=&quot;20148&quot; value=&quot;5&quot;/&gt;&lt;property id=&quot;20300&quot; value=&quot;Slide 63 - &amp;quot;Cache Example&amp;quot;&quot;/&gt;&lt;property id=&quot;20307&quot; value=&quot;460&quot;/&gt;&lt;/object&gt;&lt;object type=&quot;3&quot; unique_id=&quot;93100&quot;&gt;&lt;property id=&quot;20148&quot; value=&quot;5&quot;/&gt;&lt;property id=&quot;20300&quot; value=&quot;Slide 64 - &amp;quot;Cache Misses and Performance&amp;quot;&quot;/&gt;&lt;property id=&quot;20307&quot; value=&quot;462&quot;/&gt;&lt;/object&gt;&lt;object type=&quot;3&quot; unique_id=&quot;93101&quot;&gt;&lt;property id=&quot;20148&quot; value=&quot;5&quot;/&gt;&lt;property id=&quot;20300&quot; value=&quot;Slide 65 - &amp;quot;Cache Miss Rate&amp;quot;&quot;/&gt;&lt;property id=&quot;20307&quot; value=&quot;463&quot;/&gt;&lt;/object&gt;&lt;object type=&quot;3&quot; unique_id=&quot;93102&quot;&gt;&lt;property id=&quot;20148&quot; value=&quot;5&quot;/&gt;&lt;property id=&quot;20300&quot; value=&quot;Slide 66 - &amp;quot;Cache Miss Rates: 3 C’s [Hill]&amp;quot;&quot;/&gt;&lt;property id=&quot;20307&quot; value=&quot;468&quot;/&gt;&lt;/object&gt;&lt;object type=&quot;3&quot; unique_id=&quot;93103&quot;&gt;&lt;property id=&quot;20148&quot; value=&quot;5&quot;/&gt;&lt;property id=&quot;20300&quot; value=&quot;Slide 67 - &amp;quot;Cache Miss Rate Effects&amp;quot;&quot;/&gt;&lt;property id=&quot;20307&quot; value=&quot;469&quot;/&gt;&lt;/object&gt;&lt;object type=&quot;3&quot; unique_id=&quot;93104&quot;&gt;&lt;property id=&quot;20148&quot; value=&quot;5&quot;/&gt;&lt;property id=&quot;20300&quot; value=&quot;Slide 68 - &amp;quot;Cache Miss Rate&amp;quot;&quot;/&gt;&lt;property id=&quot;20307&quot; value=&quot;470&quot;/&gt;&lt;/object&gt;&lt;object type=&quot;3&quot; unique_id=&quot;93105&quot;&gt;&lt;property id=&quot;20148&quot; value=&quot;5&quot;/&gt;&lt;property id=&quot;20300&quot; value=&quot;Slide 69 - &amp;quot;Cache Miss Rates: 3 C’s&amp;quot;&quot;/&gt;&lt;property id=&quot;20307&quot; value=&quot;471&quot;/&gt;&lt;/object&gt;&lt;object type=&quot;3&quot; unique_id=&quot;93106&quot;&gt;&lt;property id=&quot;20148&quot; value=&quot;5&quot;/&gt;&lt;property id=&quot;20300&quot; value=&quot;Slide 70 - &amp;quot;Cache Miss Rates: 3 C’s&amp;quot;&quot;/&gt;&lt;property id=&quot;20307&quot; value=&quot;472&quot;/&gt;&lt;/object&gt;&lt;object type=&quot;3&quot; unique_id=&quot;93107&quot;&gt;&lt;property id=&quot;20148&quot; value=&quot;5&quot;/&gt;&lt;property id=&quot;20300&quot; value=&quot;Slide 71 - &amp;quot;Multilevel Caches&amp;quot;&quot;/&gt;&lt;property id=&quot;20307&quot; value=&quot;473&quot;/&gt;&lt;/object&gt;&lt;object type=&quot;3&quot; unique_id=&quot;93108&quot;&gt;&lt;property id=&quot;20148&quot; value=&quot;5&quot;/&gt;&lt;property id=&quot;20300&quot; value=&quot;Slide 72 - &amp;quot;Multilevel Inclusion&amp;quot;&quot;/&gt;&lt;property id=&quot;20307&quot; value=&quot;474&quot;/&gt;&lt;/object&gt;&lt;object type=&quot;3&quot; unique_id=&quot;93109&quot;&gt;&lt;property id=&quot;20148&quot; value=&quot;5&quot;/&gt;&lt;property id=&quot;20300&quot; value=&quot;Slide 73 - &amp;quot;Multilevel Inclusion&amp;quot;&quot;/&gt;&lt;property id=&quot;20307&quot; value=&quot;475&quot;/&gt;&lt;/object&gt;&lt;object type=&quot;3&quot; unique_id=&quot;93110&quot;&gt;&lt;property id=&quot;20148&quot; value=&quot;5&quot;/&gt;&lt;property id=&quot;20300&quot; value=&quot;Slide 74 - &amp;quot;Multilevel Miss Rates&amp;quot;&quot;/&gt;&lt;property id=&quot;20307&quot; value=&quot;476&quot;/&gt;&lt;/object&gt;&lt;object type=&quot;3&quot; unique_id=&quot;93111&quot;&gt;&lt;property id=&quot;20148&quot; value=&quot;5&quot;/&gt;&lt;property id=&quot;20300&quot; value=&quot;Slide 75 - &amp;quot;Cache Design: Four Key Issues&amp;quot;&quot;/&gt;&lt;property id=&quot;20307&quot; value=&quot;477&quot;/&gt;&lt;/object&gt;&lt;object type=&quot;3&quot; unique_id=&quot;93112&quot;&gt;&lt;property id=&quot;20148&quot; value=&quot;5&quot;/&gt;&lt;property id=&quot;20300&quot; value=&quot;Slide 76 - &amp;quot;Replacement&amp;quot;&quot;/&gt;&lt;property id=&quot;20307&quot; value=&quot;478&quot;/&gt;&lt;/object&gt;&lt;object type=&quot;3&quot; unique_id=&quot;93113&quot;&gt;&lt;property id=&quot;20148&quot; value=&quot;5&quot;/&gt;&lt;property id=&quot;20300&quot; value=&quot;Slide 77 - &amp;quot;Replacement&amp;quot;&quot;/&gt;&lt;property id=&quot;20307&quot; value=&quot;479&quot;/&gt;&lt;/object&gt;&lt;object type=&quot;3&quot; unique_id=&quot;93114&quot;&gt;&lt;property id=&quot;20148&quot; value=&quot;5&quot;/&gt;&lt;property id=&quot;20300&quot; value=&quot;Slide 78 - &amp;quot;Optimal Replacement Policy?&amp;quot;&quot;/&gt;&lt;property id=&quot;20307&quot; value=&quot;480&quot;/&gt;&lt;/object&gt;&lt;object type=&quot;3&quot; unique_id=&quot;93115&quot;&gt;&lt;property id=&quot;20148&quot; value=&quot;5&quot;/&gt;&lt;property id=&quot;20300&quot; value=&quot;Slide 79 - &amp;quot;Least-Recently Used&amp;quot;&quot;/&gt;&lt;property id=&quot;20307&quot; value=&quot;481&quot;/&gt;&lt;/object&gt;&lt;object type=&quot;3&quot; unique_id=&quot;93116&quot;&gt;&lt;property id=&quot;20148&quot; value=&quot;5&quot;/&gt;&lt;property id=&quot;20300&quot; value=&quot;Slide 80 - &amp;quot;True LRU Shortcomings&amp;quot;&quot;/&gt;&lt;property id=&quot;20307&quot; value=&quot;485&quot;/&gt;&lt;/object&gt;&lt;object type=&quot;3&quot; unique_id=&quot;93117&quot;&gt;&lt;property id=&quot;20148&quot; value=&quot;5&quot;/&gt;&lt;property id=&quot;20300&quot; value=&quot;Slide 81 - &amp;quot;Segmented or Protected LRU&amp;quot;&quot;/&gt;&lt;property id=&quot;20307&quot; value=&quot;486&quot;/&gt;&lt;/object&gt;&lt;object type=&quot;3&quot; unique_id=&quot;93118&quot;&gt;&lt;property id=&quot;20148&quot; value=&quot;5&quot;/&gt;&lt;property id=&quot;20300&quot; value=&quot;Slide 82 - &amp;quot;Protected LRU: LIP&amp;quot;&quot;/&gt;&lt;property id=&quot;20307&quot; value=&quot;487&quot;/&gt;&lt;/object&gt;&lt;object type=&quot;3&quot; unique_id=&quot;93119&quot;&gt;&lt;property id=&quot;20148&quot; value=&quot;5&quot;/&gt;&lt;property id=&quot;20300&quot; value=&quot;Slide 83 - &amp;quot;Not Recently Used (NRU)&amp;quot;&quot;/&gt;&lt;property id=&quot;20307&quot; value=&quot;488&quot;/&gt;&lt;/object&gt;&lt;object type=&quot;3&quot; unique_id=&quot;93120&quot;&gt;&lt;property id=&quot;20148&quot; value=&quot;5&quot;/&gt;&lt;property id=&quot;20300&quot; value=&quot;Slide 84 - &amp;quot;Least Frequently Used&amp;quot;&quot;/&gt;&lt;property id=&quot;20307&quot; value=&quot;489&quot;/&gt;&lt;/object&gt;&lt;object type=&quot;3&quot; unique_id=&quot;93121&quot;&gt;&lt;property id=&quot;20148&quot; value=&quot;5&quot;/&gt;&lt;property id=&quot;20300&quot; value=&quot;Slide 85 - &amp;quot;Pitfall: Cache Filtering Effect&amp;quot;&quot;/&gt;&lt;property id=&quot;20307&quot; value=&quot;490&quot;/&gt;&lt;/object&gt;&lt;object type=&quot;3&quot; unique_id=&quot;93122&quot;&gt;&lt;property id=&quot;20148&quot; value=&quot;5&quot;/&gt;&lt;property id=&quot;20300&quot; value=&quot;Slide 86 - &amp;quot;Replacement Policy Summary&amp;quot;&quot;/&gt;&lt;property id=&quot;20307&quot; value=&quot;491&quot;/&gt;&lt;/object&gt;&lt;object type=&quot;3&quot; unique_id=&quot;93123&quot;&gt;&lt;property id=&quot;20148&quot; value=&quot;5&quot;/&gt;&lt;property id=&quot;20300&quot; value=&quot;Slide 93 - &amp;quot;Lecture Summary&amp;quot;&quot;/&gt;&lt;property id=&quot;20307&quot; value=&quot;381&quot;/&gt;&lt;/object&gt;&lt;object type=&quot;3&quot; unique_id=&quot;94879&quot;&gt;&lt;property id=&quot;20148&quot; value=&quot;5&quot;/&gt;&lt;property id=&quot;20300&quot; value=&quot;Slide 87 - &amp;quot;Main Memory&amp;quot;&quot;/&gt;&lt;property id=&quot;20307&quot; value=&quot;492&quot;/&gt;&lt;/object&gt;&lt;object type=&quot;3&quot; unique_id=&quot;94880&quot;&gt;&lt;property id=&quot;20148&quot; value=&quot;5&quot;/&gt;&lt;property id=&quot;20300&quot; value=&quot;Slide 88 - &amp;quot;DRAM Chip Organization&amp;quot;&quot;/&gt;&lt;property id=&quot;20307&quot; value=&quot;503&quot;/&gt;&lt;/object&gt;&lt;object type=&quot;3&quot; unique_id=&quot;94881&quot;&gt;&lt;property id=&quot;20148&quot; value=&quot;5&quot;/&gt;&lt;property id=&quot;20300&quot; value=&quot;Slide 89 - &amp;quot;DRAM Chip Organization&amp;quot;&quot;/&gt;&lt;property id=&quot;20307&quot; value=&quot;504&quot;/&gt;&lt;/object&gt;&lt;object type=&quot;3&quot; unique_id=&quot;94882&quot;&gt;&lt;property id=&quot;20148&quot; value=&quot;5&quot;/&gt;&lt;property id=&quot;20300&quot; value=&quot;Slide 90 - &amp;quot;DRAM Chip Organization&amp;quot;&quot;/&gt;&lt;property id=&quot;20307&quot; value=&quot;505&quot;/&gt;&lt;/object&gt;&lt;object type=&quot;3&quot; unique_id=&quot;94883&quot;&gt;&lt;property id=&quot;20148&quot; value=&quot;5&quot;/&gt;&lt;property id=&quot;20300&quot; value=&quot;Slide 91 - &amp;quot;Memory Controller Organization&amp;quot;&quot;/&gt;&lt;property id=&quot;20307&quot; value=&quot;501&quot;/&gt;&lt;/object&gt;&lt;object type=&quot;3&quot; unique_id=&quot;94884&quot;&gt;&lt;property id=&quot;20148&quot; value=&quot;5&quot;/&gt;&lt;property id=&quot;20300&quot; value=&quot;Slide 92 - &amp;quot;Memory Controller Organization&amp;quot;&quot;/&gt;&lt;property id=&quot;20307&quot; value=&quot;50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37334D-6F80-47A0-AEEE-B65EC6195433}&quot;/&gt;&lt;isInvalidForFieldText val=&quot;0&quot;/&gt;&lt;Image&gt;&lt;filename val=&quot;C:\Users\Mikko\Documents\My Adobe Presentations\ece552_18_mips_r10000_pptx\data\asimages\{3837334D-6F80-47A0-AEEE-B65EC6195433}_29.png&quot;/&gt;&lt;left val=&quot;89&quot;/&gt;&lt;top val=&quot;174&quot;/&gt;&lt;width val=&quot;181&quot;/&gt;&lt;height val=&quot;38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2B7109-DFC3-42F8-A671-44A06301073E}&quot;/&gt;&lt;isInvalidForFieldText val=&quot;0&quot;/&gt;&lt;Image&gt;&lt;filename val=&quot;C:\Users\Mikko\Documents\My Adobe Presentations\ece552_18_mips_r10000_pptx\data\asimages\{3E2B7109-DFC3-42F8-A671-44A06301073E}_29.png&quot;/&gt;&lt;left val=&quot;322&quot;/&gt;&lt;top val=&quot;174&quot;/&gt;&lt;width val=&quot;10&quot;/&gt;&lt;height val=&quot;2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F69FBF-17CE-4968-96F6-12ECA78362CA}&quot;/&gt;&lt;isInvalidForFieldText val=&quot;0&quot;/&gt;&lt;Image&gt;&lt;filename val=&quot;C:\Users\Mikko\Documents\My Adobe Presentations\ece552_18_mips_r10000_pptx\data\asimages\{DEF69FBF-17CE-4968-96F6-12ECA78362CA}_29.png&quot;/&gt;&lt;left val=&quot;466&quot;/&gt;&lt;top val=&quot;174&quot;/&gt;&lt;width val=&quot;10&quot;/&gt;&lt;height val=&quot;23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E4585D-7EF3-42D0-A316-D4D0C903C4B8}&quot;/&gt;&lt;isInvalidForFieldText val=&quot;0&quot;/&gt;&lt;Image&gt;&lt;filename val=&quot;C:\Users\Mikko\Documents\My Adobe Presentations\ece552_18_mips_r10000_pptx\data\asimages\{9FE4585D-7EF3-42D0-A316-D4D0C903C4B8}_29.png&quot;/&gt;&lt;left val=&quot;610&quot;/&gt;&lt;top val=&quot;174&quot;/&gt;&lt;width val=&quot;10&quot;/&gt;&lt;height val=&quot;23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5FB4E6-4C58-4128-8388-E1A733330CFC}&quot;/&gt;&lt;isInvalidForFieldText val=&quot;0&quot;/&gt;&lt;Image&gt;&lt;filename val=&quot;C:\Users\Mikko\Documents\My Adobe Presentations\ece552_18_mips_r10000_pptx\data\asimages\{CB5FB4E6-4C58-4128-8388-E1A733330CFC}_29.png&quot;/&gt;&lt;left val=&quot;233&quot;/&gt;&lt;top val=&quot;174&quot;/&gt;&lt;width val=&quot;199&quot;/&gt;&lt;height val=&quot;9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FB6D10-E4B5-4164-933E-424FBDAAE67B}&quot;/&gt;&lt;isInvalidForFieldText val=&quot;0&quot;/&gt;&lt;Image&gt;&lt;filename val=&quot;C:\Users\Mikko\Documents\My Adobe Presentations\ece552_18_mips_r10000_pptx\data\asimages\{85FB6D10-E4B5-4164-933E-424FBDAAE67B}_29.png&quot;/&gt;&lt;left val=&quot;377&quot;/&gt;&lt;top val=&quot;174&quot;/&gt;&lt;width val=&quot;223&quot;/&gt;&lt;height val=&quot;146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FBE03-323B-4878-A4E5-9FB6A67BCF86}&quot;/&gt;&lt;isInvalidForFieldText val=&quot;0&quot;/&gt;&lt;Image&gt;&lt;filename val=&quot;C:\Users\Mikko\Documents\My Adobe Presentations\ece552_18_mips_r10000_pptx\data\asimages\{CD6FBE03-323B-4878-A4E5-9FB6A67BCF86}_29.png&quot;/&gt;&lt;left val=&quot;423&quot;/&gt;&lt;top val=&quot;222&quot;/&gt;&lt;width val=&quot;23&quot;/&gt;&lt;height val=&quot;29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15E834-21BC-42A5-BB91-9FD11A4AFA25}&quot;/&gt;&lt;isInvalidForFieldText val=&quot;0&quot;/&gt;&lt;Image&gt;&lt;filename val=&quot;C:\Users\Mikko\Documents\My Adobe Presentations\ece552_18_mips_r10000_pptx\data\asimages\{E915E834-21BC-42A5-BB91-9FD11A4AFA25}_29.png&quot;/&gt;&lt;left val=&quot;471&quot;/&gt;&lt;top val=&quot;222&quot;/&gt;&lt;width val=&quot;23&quot;/&gt;&lt;height val=&quot;29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9693A3-CA0A-4D5D-86C6-79263113FFCE}&quot;/&gt;&lt;isInvalidForFieldText val=&quot;0&quot;/&gt;&lt;Image&gt;&lt;filename val=&quot;C:\Users\Mikko\Documents\My Adobe Presentations\ece552_18_mips_r10000_pptx\data\asimages\{D49693A3-CA0A-4D5D-86C6-79263113FFCE}_29.png&quot;/&gt;&lt;left val=&quot;567&quot;/&gt;&lt;top val=&quot;222&quot;/&gt;&lt;width val=&quot;23&quot;/&gt;&lt;height val=&quot;29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A2A2B8-3762-4CDD-A1AA-4A48A8D60EDF}&quot;/&gt;&lt;isInvalidForFieldText val=&quot;0&quot;/&gt;&lt;Image&gt;&lt;filename val=&quot;C:\Users\Mikko\Documents\My Adobe Presentations\ece552_18_mips_r10000_pptx\data\asimages\{B7A2A2B8-3762-4CDD-A1AA-4A48A8D60EDF}_29.png&quot;/&gt;&lt;left val=&quot;615&quot;/&gt;&lt;top val=&quot;222&quot;/&gt;&lt;width val=&quot;23&quot;/&gt;&lt;height val=&quot;29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4FC912-6378-4175-8229-AC0BCBAFD4AD}&quot;/&gt;&lt;isInvalidForFieldText val=&quot;0&quot;/&gt;&lt;Image&gt;&lt;filename val=&quot;C:\Users\Mikko\Documents\My Adobe Presentations\ece552_18_mips_r10000_pptx\data\asimages\{E14FC912-6378-4175-8229-AC0BCBAFD4AD}_29.png&quot;/&gt;&lt;left val=&quot;585&quot;/&gt;&lt;top val=&quot;276&quot;/&gt;&lt;width val=&quot;29&quot;/&gt;&lt;height val=&quot;29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0DFB30-39CB-4A98-8A43-47C286A98638}&quot;/&gt;&lt;isInvalidForFieldText val=&quot;0&quot;/&gt;&lt;Image&gt;&lt;filename val=&quot;C:\Users\Mikko\Documents\My Adobe Presentations\ece552_18_mips_r10000_pptx\data\asimages\{700DFB30-39CB-4A98-8A43-47C286A98638}_29.png&quot;/&gt;&lt;left val=&quot;633&quot;/&gt;&lt;top val=&quot;276&quot;/&gt;&lt;width val=&quot;29&quot;/&gt;&lt;height val=&quot;29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475404080,C:\Users\Mikko\Dropbox\mikko\classes\552\Video Lectures\ece552_18_mips_r10000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26&quot;/&gt;&lt;lineCharCount val=&quot;21&quot;/&gt;&lt;lineCharCount val=&quot;28&quot;/&gt;&lt;lineCharCount val=&quot;18&quot;/&gt;&lt;lineCharCount val=&quot;19&quot;/&gt;&lt;lineCharCount val=&quot;22&quot;/&gt;&lt;lineCharCount val=&quot;30&quot;/&gt;&lt;lineCharCount val=&quot;38&quot;/&gt;&lt;lineCharCount val=&quot;15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475404080,C:\Users\Mikko\Dropbox\mikko\classes\552\Video Lectures\ece552_18_mips_r10000_pptx\Media.ppcx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8&quot;/&gt;&lt;lineCharCount val=&quot;30&quot;/&gt;&lt;lineCharCount val=&quot;31&quot;/&gt;&lt;lineCharCount val=&quot;21&quot;/&gt;&lt;lineCharCount val=&quot;34&quot;/&gt;&lt;lineCharCount val=&quot;24&quot;/&gt;&lt;lineCharCount val=&quot;39&quot;/&gt;&lt;lineCharCount val=&quot;42&quot;/&gt;&lt;lineCharCount val=&quot;4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475404080,C:\Users\Mikko\Dropbox\mikko\classes\552\Video Lectures\ece552_18_mips_r10000_pptx\Media.ppcx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940657865,C:\Users\Mikko\Dropbox\mikko\classes\552\Video Lectures\ece552_16_pipeline_hazards\Media.ppcx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36D6DB5-38E3-460A-891D-0E8E6AADA234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881559B-544E-4F7B-A511-BA30BF809D3A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8BD807-FF80-41A5-8978-323ABFAEAC2C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475404080,C:\Users\Mikko\Dropbox\mikko\classes\552\Video Lectures\ece552_18_mips_r10000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9&quot;/&gt;&lt;lineCharCount val=&quot;23&quot;/&gt;&lt;lineCharCount val=&quot;22&quot;/&gt;&lt;lineCharCount val=&quot;25&quot;/&gt;&lt;lineCharCount val=&quot;37&quot;/&gt;&lt;lineCharCount val=&quot;22&quot;/&gt;&lt;lineCharCount val=&quot;34&quot;/&gt;&lt;lineCharCount val=&quot;4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475404080,C:\Users\Mikko\Dropbox\mikko\classes\552\Video Lectures\ece552_18_mips_r10000_pptx\Media.ppc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2&quot;/&gt;&lt;lineCharCount val=&quot;19&quot;/&gt;&lt;lineCharCount val=&quot;50&quot;/&gt;&lt;lineCharCount val=&quot;51&quot;/&gt;&lt;lineCharCount val=&quot;29&quot;/&gt;&lt;lineCharCount val=&quot;58&quot;/&gt;&lt;lineCharCount val=&quot;45&quot;/&gt;&lt;lineCharCount val=&quot;48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2&quot;/&gt;&lt;lineCharCount val=&quot;2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475404080,C:\Users\Mikko\Dropbox\mikko\classes\552\Video Lectures\ece552_18_mips_r10000_pptx\Media.ppcx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47&quot;/&gt;&lt;lineCharCount val=&quot;39&quot;/&gt;&lt;lineCharCount val=&quot;53&quot;/&gt;&lt;lineCharCount val=&quot;50&quot;/&gt;&lt;lineCharCount val=&quot;46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34&quot;/&gt;&lt;lineCharCount val=&quot;33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475404080,C:\Users\Mikko\Dropbox\mikko\classes\552\Video Lectures\ece552_18_mips_r10000_pptx\Media.ppc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1&quot;/&gt;&lt;lineCharCount val=&quot;46&quot;/&gt;&lt;lineCharCount val=&quot;44&quot;/&gt;&lt;lineCharCount val=&quot;15&quot;/&gt;&lt;lineCharCount val=&quot;5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475404080,C:\Users\Mikko\Dropbox\mikko\classes\552\Video Lectures\ece552_18_mips_r10000_pptx\Media.ppcx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475404080,C:\Users\Mikko\Dropbox\mikko\classes\552\Video Lectures\ece552_18_mips_r10000_pptx\Media.ppcx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2&quot;/&gt;&lt;lineCharCount val=&quot;33&quot;/&gt;&lt;lineCharCount val=&quot;43&quot;/&gt;&lt;lineCharCount val=&quot;19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475404080,C:\Users\Mikko\Dropbox\mikko\classes\552\Video Lectures\ece552_18_mips_r10000_pptx\Media.ppc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1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2&quot;/&gt;&lt;lineCharCount val=&quot;28&quot;/&gt;&lt;lineCharCount val=&quot;37&quot;/&gt;&lt;lineCharCount val=&quot;41&quot;/&gt;&lt;lineCharCount val=&quot;10&quot;/&gt;&lt;lineCharCount val=&quot;36&quot;/&gt;&lt;lineCharCount val=&quot;33&quot;/&gt;&lt;lineCharCount val=&quot;44&quot;/&gt;&lt;lineCharCount val=&quot;37&quot;/&gt;&lt;lineCharCount val=&quot;8&quot;/&gt;&lt;lineCharCount val=&quot;37&quot;/&gt;&lt;lineCharCount val=&quot;39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50EFAF-A671-43D7-9200-9EE595D1F9CC}&quot;/&gt;&lt;isInvalidForFieldText val=&quot;0&quot;/&gt;&lt;Image&gt;&lt;filename val=&quot;C:\Users\Mikko\Documents\My Adobe Presentations\ece552_18_mips_r10000_pptx\data\asimages\{B250EFAF-A671-43D7-9200-9EE595D1F9CC}_40.png&quot;/&gt;&lt;left val=&quot;450&quot;/&gt;&lt;top val=&quot;60&quot;/&gt;&lt;width val=&quot;247&quot;/&gt;&lt;height val=&quot;247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5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31&quot;/&gt;&lt;lineCharCount val=&quot;1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475404080,C:\Users\Mikko\Dropbox\mikko\classes\552\Video Lectures\ece552_18_mips_r10000_pptx\Media.ppcx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475404080,C:\Users\Mikko\Dropbox\mikko\classes\552\Video Lectures\ece552_18_mips_r10000_pptx\Media.ppc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3&quot;/&gt;&lt;lineCharCount val=&quot;17&quot;/&gt;&lt;lineCharCount val=&quot;24&quot;/&gt;&lt;lineCharCount val=&quot;31&quot;/&gt;&lt;lineCharCount val=&quot;19&quot;/&gt;&lt;lineCharCount val=&quot;10&quot;/&gt;&lt;lineCharCount val=&quot;45&quot;/&gt;&lt;lineCharCount val=&quot;36&quot;/&gt;&lt;lineCharCount val=&quot;57&quot;/&gt;&lt;lineCharCount val=&quot;34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1&quot;/&gt;&lt;lineCharCount val=&quot;54&quot;/&gt;&lt;lineCharCount val=&quot;53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475404080,C:\Users\Mikko\Dropbox\mikko\classes\552\Video Lectures\ece552_18_mips_r10000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30&quot;/&gt;&lt;lineCharCount val=&quot;27&quot;/&gt;&lt;lineCharCount val=&quot;25&quot;/&gt;&lt;lineCharCount val=&quot;10&quot;/&gt;&lt;lineCharCount val=&quot;19&quot;/&gt;&lt;lineCharCount val=&quot;23&quot;/&gt;&lt;lineCharCount val=&quot;17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475404080,C:\Users\Mikko\Dropbox\mikko\classes\552\Video Lectures\ece552_18_mips_r10000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475404080,C:\Users\Mikko\Dropbox\mikko\classes\552\Video Lectures\ece552_18_mips_r10000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7&quot;/&gt;&lt;lineCharCount val=&quot;18&quot;/&gt;&lt;lineCharCount val=&quot;44&quot;/&gt;&lt;lineCharCount val=&quot;22&quot;/&gt;&lt;lineCharCount val=&quot;26&quot;/&gt;&lt;lineCharCount val=&quot;45&quot;/&gt;&lt;lineCharCount val=&quot;17&quot;/&gt;&lt;lineCharCount val=&quot;50&quot;/&gt;&lt;lineCharCount val=&quot;21&quot;/&gt;&lt;lineCharCount val=&quot;3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475404080,C:\Users\Mikko\Dropbox\mikko\classes\552\Video Lectures\ece552_18_mips_r10000_pptx\Media.ppc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475404080,C:\Users\Mikko\Dropbox\mikko\classes\552\Video Lectures\ece552_18_mips_r10000_pptx\Media.ppc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475404080,C:\Users\Mikko\Dropbox\mikko\classes\552\Video Lectures\ece552_18_mips_r10000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475404080,C:\Users\Mikko\Dropbox\mikko\classes\552\Video Lectures\ece552_18_mips_r10000_pptx\Media.ppc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1&quot;/&gt;&lt;lineCharCount val=&quot;60&quot;/&gt;&lt;lineCharCount val=&quot;63&quot;/&gt;&lt;lineCharCount val=&quot;58&quot;/&gt;&lt;lineCharCount val=&quot;2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475404080,C:\Users\Mikko\Dropbox\mikko\classes\552\Video Lectures\ece552_18_mips_r10000_pptx\Media.ppc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59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475404080,C:\Users\Mikko\Dropbox\mikko\classes\552\Video Lectures\ece552_18_mips_r10000_pptx\Media.ppc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38&quot;/&gt;&lt;lineCharCount val=&quot;68&quot;/&gt;&lt;lineCharCount val=&quot;22&quot;/&gt;&lt;lineCharCount val=&quot;47&quot;/&gt;&lt;lineCharCount val=&quot;5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475404080,C:\Users\Mikko\Dropbox\mikko\classes\552\Video Lectures\ece552_18_mips_r10000_pptx\Media.ppcx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49&quot;/&gt;&lt;lineCharCount val=&quot;25&quot;/&gt;&lt;lineCharCount val=&quot;49&quot;/&gt;&lt;lineCharCount val=&quot;23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475404080,C:\Users\Mikko\Dropbox\mikko\classes\552\Video Lectures\ece552_18_mips_r10000_pptx\Media.ppc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23&quot;/&gt;&lt;lineCharCount val=&quot;52&quot;/&gt;&lt;lineCharCount val=&quot;4&quot;/&gt;&lt;lineCharCount val=&quot;50&quot;/&gt;&lt;lineCharCount val=&quot;13&quot;/&gt;&lt;lineCharCount val=&quot;43&quot;/&gt;&lt;lineCharCount val=&quot;25&quot;/&gt;&lt;lineCharCount val=&quot;47&quot;/&gt;&lt;lineCharCount val=&quot;25&quot;/&gt;&lt;lineCharCount val=&quot;55&quot;/&gt;&lt;lineCharCount val=&quot;4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475404080,C:\Users\Mikko\Dropbox\mikko\classes\552\Video Lectures\ece552_18_mips_r10000_pptx\Media.ppc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4&quot;/&gt;&lt;lineCharCount val=&quot;37&quot;/&gt;&lt;lineCharCount val=&quot;28&quot;/&gt;&lt;lineCharCount val=&quot;43&quot;/&gt;&lt;lineCharCount val=&quot;22&quot;/&gt;&lt;lineCharCount val=&quot;29&quot;/&gt;&lt;lineCharCount val=&quot;14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475404080,C:\Users\Mikko\Dropbox\mikko\classes\552\Video Lectures\ece552_18_mips_r10000_pptx\Media.ppc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475404080,C:\Users\Mikko\Dropbox\mikko\classes\552\Video Lectures\ece552_18_mips_r10000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44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heme/theme1.xml><?xml version="1.0" encoding="utf-8"?>
<a:theme xmlns:a="http://schemas.openxmlformats.org/drawingml/2006/main" name="ece5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5214</Words>
  <Application>Microsoft Office PowerPoint</Application>
  <PresentationFormat>On-screen Show (4:3)</PresentationFormat>
  <Paragraphs>1327</Paragraphs>
  <Slides>93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96" baseType="lpstr">
      <vt:lpstr>ece552</vt:lpstr>
      <vt:lpstr>Equation</vt:lpstr>
      <vt:lpstr>Chart</vt:lpstr>
      <vt:lpstr>ECE 752 Review: Modern Processors</vt:lpstr>
      <vt:lpstr>High-IPC Processor Evolution</vt:lpstr>
      <vt:lpstr>A Typical High-IPC Processor</vt:lpstr>
      <vt:lpstr>Power Consumption</vt:lpstr>
      <vt:lpstr>Mobile CPUs: What Next?</vt:lpstr>
      <vt:lpstr>ILP is our only option</vt:lpstr>
      <vt:lpstr>Lecture Summary</vt:lpstr>
      <vt:lpstr>High-IPC Processor</vt:lpstr>
      <vt:lpstr>Instruction Flow</vt:lpstr>
      <vt:lpstr>Disruption of Instruction Flow</vt:lpstr>
      <vt:lpstr>Branch Prediction</vt:lpstr>
      <vt:lpstr>Target Address Generation</vt:lpstr>
      <vt:lpstr>Branch Condition Resolution</vt:lpstr>
      <vt:lpstr>Branch Instruction Speculation</vt:lpstr>
      <vt:lpstr>Hardware Smith Predictor</vt:lpstr>
      <vt:lpstr>Cortex A15: Bi-Mode Predictor</vt:lpstr>
      <vt:lpstr>Branch Target Prediction</vt:lpstr>
      <vt:lpstr>Branch Speculation</vt:lpstr>
      <vt:lpstr>Branch Speculation</vt:lpstr>
      <vt:lpstr>Mis-speculation Recovery</vt:lpstr>
      <vt:lpstr>Parallel Decode</vt:lpstr>
      <vt:lpstr>Pentium Pro Fetch/Decode</vt:lpstr>
      <vt:lpstr>Dependence Checking</vt:lpstr>
      <vt:lpstr>Summary: Instruction Flow</vt:lpstr>
      <vt:lpstr>High-IPC Processor</vt:lpstr>
      <vt:lpstr>Register Data Flow</vt:lpstr>
      <vt:lpstr>Issue Queues and Execution Lanes</vt:lpstr>
      <vt:lpstr>Program Data Dependences</vt:lpstr>
      <vt:lpstr>Register Data Dependences</vt:lpstr>
      <vt:lpstr>Register Renaming: WAR/WAW</vt:lpstr>
      <vt:lpstr>Register Renaming: RAW</vt:lpstr>
      <vt:lpstr>Register Renaming: RAW</vt:lpstr>
      <vt:lpstr>High-IPC Processor</vt:lpstr>
      <vt:lpstr>Memory Data Flow</vt:lpstr>
      <vt:lpstr>Memory Data Dependences</vt:lpstr>
      <vt:lpstr>Increasing Memory Bandwidth</vt:lpstr>
      <vt:lpstr>Maintaining Precise State</vt:lpstr>
      <vt:lpstr>Summary: A High-IPC Processor</vt:lpstr>
      <vt:lpstr>Memory Hierarchy</vt:lpstr>
      <vt:lpstr>Why Memory Hierarchy?</vt:lpstr>
      <vt:lpstr>Why Memory Hierarchy?</vt:lpstr>
      <vt:lpstr>Why Does a Hierarchy Work?</vt:lpstr>
      <vt:lpstr>Memory Hierarchy</vt:lpstr>
      <vt:lpstr>Four Burning Questions</vt:lpstr>
      <vt:lpstr>Placement</vt:lpstr>
      <vt:lpstr>Placement</vt:lpstr>
      <vt:lpstr>Placement</vt:lpstr>
      <vt:lpstr>Placement</vt:lpstr>
      <vt:lpstr>Placement and Identification</vt:lpstr>
      <vt:lpstr>Replacement</vt:lpstr>
      <vt:lpstr>Replacement</vt:lpstr>
      <vt:lpstr>Write Policy</vt:lpstr>
      <vt:lpstr>Write Policy</vt:lpstr>
      <vt:lpstr>Write Policy</vt:lpstr>
      <vt:lpstr>Write Policy</vt:lpstr>
      <vt:lpstr>Cache Example</vt:lpstr>
      <vt:lpstr>Cache Example</vt:lpstr>
      <vt:lpstr>Cache Example</vt:lpstr>
      <vt:lpstr>Cache Example</vt:lpstr>
      <vt:lpstr>Cache Example</vt:lpstr>
      <vt:lpstr>Cache Example</vt:lpstr>
      <vt:lpstr>Cache Example</vt:lpstr>
      <vt:lpstr>Cache Example</vt:lpstr>
      <vt:lpstr>Cache Misses and Performance</vt:lpstr>
      <vt:lpstr>Cache Miss Rate</vt:lpstr>
      <vt:lpstr>Cache Miss Rates: 3 C’s [Hill]</vt:lpstr>
      <vt:lpstr>Cache Miss Rate Effects</vt:lpstr>
      <vt:lpstr>Cache Miss Rate</vt:lpstr>
      <vt:lpstr>Cache Miss Rates: 3 C’s</vt:lpstr>
      <vt:lpstr>Cache Miss Rates: 3 C’s</vt:lpstr>
      <vt:lpstr>Multilevel Caches</vt:lpstr>
      <vt:lpstr>Multilevel Inclusion</vt:lpstr>
      <vt:lpstr>Multilevel Inclusion</vt:lpstr>
      <vt:lpstr>Multilevel Miss Rates</vt:lpstr>
      <vt:lpstr>Cache Design: Four Key Issues</vt:lpstr>
      <vt:lpstr>Replacement</vt:lpstr>
      <vt:lpstr>Replacement</vt:lpstr>
      <vt:lpstr>Optimal Replacement Policy?</vt:lpstr>
      <vt:lpstr>Least-Recently Used</vt:lpstr>
      <vt:lpstr>True LRU Shortcomings</vt:lpstr>
      <vt:lpstr>Segmented or Protected LRU</vt:lpstr>
      <vt:lpstr>Protected LRU: LIP</vt:lpstr>
      <vt:lpstr>Not Recently Used (NRU)</vt:lpstr>
      <vt:lpstr>Least Frequently Used</vt:lpstr>
      <vt:lpstr>Pitfall: Cache Filtering Effect</vt:lpstr>
      <vt:lpstr>Replacement Policy Summary</vt:lpstr>
      <vt:lpstr>Main Memory</vt:lpstr>
      <vt:lpstr>DRAM Chip Organization</vt:lpstr>
      <vt:lpstr>DRAM Chip Organization</vt:lpstr>
      <vt:lpstr>DRAM Chip Organization</vt:lpstr>
      <vt:lpstr>Memory Controller Organization</vt:lpstr>
      <vt:lpstr>Memory Controller Organization</vt:lpstr>
      <vt:lpstr>Lecture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</dc:creator>
  <cp:lastModifiedBy>mikko</cp:lastModifiedBy>
  <cp:revision>150</cp:revision>
  <cp:lastPrinted>1601-01-01T00:00:00Z</cp:lastPrinted>
  <dcterms:created xsi:type="dcterms:W3CDTF">1601-01-01T00:00:00Z</dcterms:created>
  <dcterms:modified xsi:type="dcterms:W3CDTF">2015-10-15T18:39:44Z</dcterms:modified>
</cp:coreProperties>
</file>