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858" r:id="rId1"/>
  </p:sldMasterIdLst>
  <p:notesMasterIdLst>
    <p:notesMasterId r:id="rId58"/>
  </p:notesMasterIdLst>
  <p:handoutMasterIdLst>
    <p:handoutMasterId r:id="rId59"/>
  </p:handoutMasterIdLst>
  <p:sldIdLst>
    <p:sldId id="542" r:id="rId2"/>
    <p:sldId id="425" r:id="rId3"/>
    <p:sldId id="426" r:id="rId4"/>
    <p:sldId id="427" r:id="rId5"/>
    <p:sldId id="428" r:id="rId6"/>
    <p:sldId id="543" r:id="rId7"/>
    <p:sldId id="429" r:id="rId8"/>
    <p:sldId id="430" r:id="rId9"/>
    <p:sldId id="431" r:id="rId10"/>
    <p:sldId id="432" r:id="rId11"/>
    <p:sldId id="544" r:id="rId12"/>
    <p:sldId id="545" r:id="rId13"/>
    <p:sldId id="546" r:id="rId14"/>
    <p:sldId id="547" r:id="rId15"/>
    <p:sldId id="548" r:id="rId16"/>
    <p:sldId id="549" r:id="rId17"/>
    <p:sldId id="550" r:id="rId18"/>
    <p:sldId id="551" r:id="rId19"/>
    <p:sldId id="552" r:id="rId20"/>
    <p:sldId id="553" r:id="rId21"/>
    <p:sldId id="554" r:id="rId22"/>
    <p:sldId id="555" r:id="rId23"/>
    <p:sldId id="556" r:id="rId24"/>
    <p:sldId id="557" r:id="rId25"/>
    <p:sldId id="558" r:id="rId26"/>
    <p:sldId id="559" r:id="rId27"/>
    <p:sldId id="457" r:id="rId28"/>
    <p:sldId id="458" r:id="rId29"/>
    <p:sldId id="527" r:id="rId30"/>
    <p:sldId id="528" r:id="rId31"/>
    <p:sldId id="529" r:id="rId32"/>
    <p:sldId id="530" r:id="rId33"/>
    <p:sldId id="531" r:id="rId34"/>
    <p:sldId id="532" r:id="rId35"/>
    <p:sldId id="533" r:id="rId36"/>
    <p:sldId id="534" r:id="rId37"/>
    <p:sldId id="464" r:id="rId38"/>
    <p:sldId id="535" r:id="rId39"/>
    <p:sldId id="536" r:id="rId40"/>
    <p:sldId id="467" r:id="rId41"/>
    <p:sldId id="469" r:id="rId42"/>
    <p:sldId id="470" r:id="rId43"/>
    <p:sldId id="471" r:id="rId44"/>
    <p:sldId id="472" r:id="rId45"/>
    <p:sldId id="537" r:id="rId46"/>
    <p:sldId id="561" r:id="rId47"/>
    <p:sldId id="562" r:id="rId48"/>
    <p:sldId id="563" r:id="rId49"/>
    <p:sldId id="564" r:id="rId50"/>
    <p:sldId id="565" r:id="rId51"/>
    <p:sldId id="566" r:id="rId52"/>
    <p:sldId id="567" r:id="rId53"/>
    <p:sldId id="568" r:id="rId54"/>
    <p:sldId id="569" r:id="rId55"/>
    <p:sldId id="541" r:id="rId56"/>
    <p:sldId id="526" r:id="rId57"/>
  </p:sldIdLst>
  <p:sldSz cx="9144000" cy="6858000" type="screen4x3"/>
  <p:notesSz cx="7315200" cy="9601200"/>
  <p:embeddedFontLst>
    <p:embeddedFont>
      <p:font typeface="맑은 고딕" panose="020B0503020000020004" pitchFamily="34" charset="-127"/>
      <p:regular r:id="rId60"/>
      <p:bold r:id="rId61"/>
    </p:embeddedFont>
    <p:embeddedFont>
      <p:font typeface="Calibri" panose="020F0502020204030204" pitchFamily="34" charset="0"/>
      <p:regular r:id="rId62"/>
      <p:bold r:id="rId63"/>
      <p:italic r:id="rId64"/>
      <p:boldItalic r:id="rId65"/>
    </p:embeddedFont>
    <p:embeddedFont>
      <p:font typeface="굴림" panose="020B0600000101010101" pitchFamily="34" charset="-127"/>
      <p:regular r:id="rId66"/>
    </p:embeddedFont>
    <p:embeddedFont>
      <p:font typeface="Tahoma" panose="020B0604030504040204" pitchFamily="34" charset="0"/>
      <p:regular r:id="rId67"/>
      <p:bold r:id="rId68"/>
    </p:embeddedFont>
    <p:embeddedFont>
      <p:font typeface="Helvetica" panose="020B0604020202020204" pitchFamily="34" charset="0"/>
      <p:regular r:id="rId69"/>
      <p:bold r:id="rId70"/>
      <p:italic r:id="rId71"/>
      <p:boldItalic r:id="rId72"/>
    </p:embeddedFont>
    <p:embeddedFont>
      <p:font typeface="Times" panose="02020603050405020304" pitchFamily="18" charset="0"/>
      <p:regular r:id="rId73"/>
      <p:bold r:id="rId74"/>
      <p:italic r:id="rId75"/>
      <p:boldItalic r:id="rId76"/>
    </p:embeddedFont>
  </p:embeddedFontLst>
  <p:custDataLst>
    <p:tags r:id="rId77"/>
  </p:custDataLst>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99"/>
    <a:srgbClr val="66FF66"/>
    <a:srgbClr val="1D5121"/>
    <a:srgbClr val="FFCCCC"/>
    <a:srgbClr val="FF9966"/>
    <a:srgbClr val="FF0000"/>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4" autoAdjust="0"/>
    <p:restoredTop sz="86034" autoAdjust="0"/>
  </p:normalViewPr>
  <p:slideViewPr>
    <p:cSldViewPr>
      <p:cViewPr varScale="1">
        <p:scale>
          <a:sx n="72" d="100"/>
          <a:sy n="72" d="100"/>
        </p:scale>
        <p:origin x="-1116"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09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27.xml"/><Relationship Id="rId1" Type="http://schemas.openxmlformats.org/officeDocument/2006/relationships/slide" Target="slides/slide12.xml"/><Relationship Id="rId5" Type="http://schemas.openxmlformats.org/officeDocument/2006/relationships/slide" Target="slides/slide40.xml"/><Relationship Id="rId4"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l" defTabSz="966621" eaLnBrk="1" hangingPunct="1">
              <a:defRPr sz="1200">
                <a:latin typeface="Arial" charset="0"/>
                <a:ea typeface="굴림" pitchFamily="50" charset="-127"/>
              </a:defRPr>
            </a:lvl1pPr>
          </a:lstStyle>
          <a:p>
            <a:pPr>
              <a:defRPr/>
            </a:pPr>
            <a:r>
              <a:rPr lang="en-US" altLang="ko-KR"/>
              <a:t>Executing Multiple Threads, ECE 752</a:t>
            </a:r>
          </a:p>
          <a:p>
            <a:pPr>
              <a:defRPr/>
            </a:pPr>
            <a:r>
              <a:rPr lang="en-US" altLang="ko-KR"/>
              <a:t>Mikko H. </a:t>
            </a:r>
            <a:r>
              <a:rPr lang="en-US" altLang="ko-KR" err="1"/>
              <a:t>Lipasti</a:t>
            </a:r>
            <a:endParaRPr lang="en-US" altLang="ko-KR"/>
          </a:p>
        </p:txBody>
      </p:sp>
      <p:sp>
        <p:nvSpPr>
          <p:cNvPr id="10547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eaLnBrk="1" hangingPunct="1">
              <a:defRPr sz="1200">
                <a:latin typeface="Arial" charset="0"/>
                <a:ea typeface="굴림" pitchFamily="50" charset="-127"/>
              </a:defRPr>
            </a:lvl1pPr>
          </a:lstStyle>
          <a:p>
            <a:pPr>
              <a:defRPr/>
            </a:pPr>
            <a:endParaRPr lang="en-US" altLang="ko-KR"/>
          </a:p>
        </p:txBody>
      </p:sp>
      <p:sp>
        <p:nvSpPr>
          <p:cNvPr id="10547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eaLnBrk="1" hangingPunct="1">
              <a:defRPr sz="1200">
                <a:latin typeface="Arial" charset="0"/>
                <a:ea typeface="굴림" pitchFamily="50" charset="-127"/>
              </a:defRPr>
            </a:lvl1pPr>
          </a:lstStyle>
          <a:p>
            <a:pPr>
              <a:defRPr/>
            </a:pPr>
            <a:fld id="{03C04AB5-4DAC-43F4-AFEF-892A8A8ACCF9}" type="slidenum">
              <a:rPr lang="ko-KR" altLang="en-US"/>
              <a:pPr>
                <a:defRPr/>
              </a:pPr>
              <a:t>‹#›</a:t>
            </a:fld>
            <a:endParaRPr lang="en-US" altLang="ko-KR"/>
          </a:p>
        </p:txBody>
      </p:sp>
    </p:spTree>
    <p:extLst>
      <p:ext uri="{BB962C8B-B14F-4D97-AF65-F5344CB8AC3E}">
        <p14:creationId xmlns:p14="http://schemas.microsoft.com/office/powerpoint/2010/main" val="935100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l" defTabSz="966621" eaLnBrk="1" hangingPunct="1">
              <a:defRPr sz="1200">
                <a:latin typeface="Arial" charset="0"/>
                <a:ea typeface="굴림" pitchFamily="50" charset="-127"/>
              </a:defRPr>
            </a:lvl1pPr>
          </a:lstStyle>
          <a:p>
            <a:pPr>
              <a:defRPr/>
            </a:pPr>
            <a:endParaRPr lang="en-US" altLang="ko-KR"/>
          </a:p>
        </p:txBody>
      </p:sp>
      <p:sp>
        <p:nvSpPr>
          <p:cNvPr id="6963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eaLnBrk="1" hangingPunct="1">
              <a:defRPr sz="1200">
                <a:latin typeface="Arial" charset="0"/>
                <a:ea typeface="굴림" pitchFamily="50" charset="-127"/>
              </a:defRPr>
            </a:lvl1pPr>
          </a:lstStyle>
          <a:p>
            <a:pPr>
              <a:defRPr/>
            </a:pPr>
            <a:endParaRPr lang="en-US" altLang="ko-KR"/>
          </a:p>
        </p:txBody>
      </p:sp>
      <p:sp>
        <p:nvSpPr>
          <p:cNvPr id="6861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6963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l" defTabSz="966621" eaLnBrk="1" hangingPunct="1">
              <a:defRPr sz="1200">
                <a:latin typeface="Arial" charset="0"/>
                <a:ea typeface="굴림" pitchFamily="50" charset="-127"/>
              </a:defRPr>
            </a:lvl1pPr>
          </a:lstStyle>
          <a:p>
            <a:pPr>
              <a:defRPr/>
            </a:pPr>
            <a:endParaRPr lang="en-US" altLang="ko-KR"/>
          </a:p>
        </p:txBody>
      </p:sp>
      <p:sp>
        <p:nvSpPr>
          <p:cNvPr id="6963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eaLnBrk="1" hangingPunct="1">
              <a:defRPr sz="1200">
                <a:latin typeface="Arial" charset="0"/>
                <a:ea typeface="굴림" pitchFamily="50" charset="-127"/>
              </a:defRPr>
            </a:lvl1pPr>
          </a:lstStyle>
          <a:p>
            <a:pPr>
              <a:defRPr/>
            </a:pPr>
            <a:fld id="{63D5588C-DDA9-40D9-AEBB-271E4E4150A3}" type="slidenum">
              <a:rPr lang="ko-KR" altLang="en-US"/>
              <a:pPr>
                <a:defRPr/>
              </a:pPr>
              <a:t>‹#›</a:t>
            </a:fld>
            <a:endParaRPr lang="en-US" altLang="ko-KR"/>
          </a:p>
        </p:txBody>
      </p:sp>
    </p:spTree>
    <p:extLst>
      <p:ext uri="{BB962C8B-B14F-4D97-AF65-F5344CB8AC3E}">
        <p14:creationId xmlns:p14="http://schemas.microsoft.com/office/powerpoint/2010/main" val="3074211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Final values of A, assuming initial value of 0: (a) 3; (b) 4; (c) 4; (d) 1</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algn="ctr" defTabSz="965200" eaLnBrk="0" fontAlgn="base" hangingPunct="0">
              <a:spcBef>
                <a:spcPct val="0"/>
              </a:spcBef>
              <a:spcAft>
                <a:spcPct val="0"/>
              </a:spcAft>
              <a:defRPr>
                <a:solidFill>
                  <a:schemeClr val="tx1"/>
                </a:solidFill>
                <a:latin typeface="Arial" charset="0"/>
              </a:defRPr>
            </a:lvl6pPr>
            <a:lvl7pPr marL="2971800" indent="-228600" algn="ctr" defTabSz="965200" eaLnBrk="0" fontAlgn="base" hangingPunct="0">
              <a:spcBef>
                <a:spcPct val="0"/>
              </a:spcBef>
              <a:spcAft>
                <a:spcPct val="0"/>
              </a:spcAft>
              <a:defRPr>
                <a:solidFill>
                  <a:schemeClr val="tx1"/>
                </a:solidFill>
                <a:latin typeface="Arial" charset="0"/>
              </a:defRPr>
            </a:lvl7pPr>
            <a:lvl8pPr marL="3429000" indent="-228600" algn="ctr" defTabSz="965200" eaLnBrk="0" fontAlgn="base" hangingPunct="0">
              <a:spcBef>
                <a:spcPct val="0"/>
              </a:spcBef>
              <a:spcAft>
                <a:spcPct val="0"/>
              </a:spcAft>
              <a:defRPr>
                <a:solidFill>
                  <a:schemeClr val="tx1"/>
                </a:solidFill>
                <a:latin typeface="Arial" charset="0"/>
              </a:defRPr>
            </a:lvl8pPr>
            <a:lvl9pPr marL="3886200" indent="-228600" algn="ctr" defTabSz="965200" eaLnBrk="0" fontAlgn="base" hangingPunct="0">
              <a:spcBef>
                <a:spcPct val="0"/>
              </a:spcBef>
              <a:spcAft>
                <a:spcPct val="0"/>
              </a:spcAft>
              <a:defRPr>
                <a:solidFill>
                  <a:schemeClr val="tx1"/>
                </a:solidFill>
                <a:latin typeface="Arial" charset="0"/>
              </a:defRPr>
            </a:lvl9pPr>
          </a:lstStyle>
          <a:p>
            <a:fld id="{EF15373C-4861-4112-95CA-A7A098BB43D6}" type="slidenum">
              <a:rPr lang="ko-KR" altLang="en-US" smtClean="0">
                <a:ea typeface="굴림" pitchFamily="34" charset="-127"/>
              </a:rPr>
              <a:pPr/>
              <a:t>8</a:t>
            </a:fld>
            <a:endParaRPr lang="en-US" altLang="ko-KR" smtClean="0">
              <a:ea typeface="굴림" pitchFamily="34" charset="-127"/>
            </a:endParaRPr>
          </a:p>
        </p:txBody>
      </p:sp>
    </p:spTree>
    <p:extLst>
      <p:ext uri="{BB962C8B-B14F-4D97-AF65-F5344CB8AC3E}">
        <p14:creationId xmlns:p14="http://schemas.microsoft.com/office/powerpoint/2010/main" val="273935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hdr" sz="quarter"/>
          </p:nvPr>
        </p:nvSpPr>
        <p:spPr>
          <a:noFill/>
        </p:spPr>
        <p:txBody>
          <a:bodyPr/>
          <a:lstStyle/>
          <a:p>
            <a:r>
              <a:rPr lang="en-US" smtClean="0"/>
              <a:t>USPTO -- Advanced Modern Processor Design</a:t>
            </a:r>
          </a:p>
        </p:txBody>
      </p:sp>
      <p:sp>
        <p:nvSpPr>
          <p:cNvPr id="84995" name="Rectangle 1030"/>
          <p:cNvSpPr>
            <a:spLocks noGrp="1" noChangeArrowheads="1"/>
          </p:cNvSpPr>
          <p:nvPr>
            <p:ph type="ftr" sz="quarter" idx="4"/>
          </p:nvPr>
        </p:nvSpPr>
        <p:spPr>
          <a:noFill/>
        </p:spPr>
        <p:txBody>
          <a:bodyPr/>
          <a:lstStyle/>
          <a:p>
            <a:r>
              <a:rPr lang="en-US" smtClean="0"/>
              <a:t>© 2005 Mikko Lipasti</a:t>
            </a:r>
          </a:p>
        </p:txBody>
      </p:sp>
      <p:sp>
        <p:nvSpPr>
          <p:cNvPr id="84996" name="Rectangle 1031"/>
          <p:cNvSpPr>
            <a:spLocks noGrp="1" noChangeArrowheads="1"/>
          </p:cNvSpPr>
          <p:nvPr>
            <p:ph type="sldNum" sz="quarter" idx="5"/>
          </p:nvPr>
        </p:nvSpPr>
        <p:spPr>
          <a:noFill/>
        </p:spPr>
        <p:txBody>
          <a:bodyPr/>
          <a:lstStyle/>
          <a:p>
            <a:fld id="{E8DC7AF0-E44C-4968-A1CA-47E548806200}" type="slidenum">
              <a:rPr lang="en-US" smtClean="0"/>
              <a:pPr/>
              <a:t>24</a:t>
            </a:fld>
            <a:endParaRPr lang="en-US" smtClean="0"/>
          </a:p>
        </p:txBody>
      </p:sp>
      <p:sp>
        <p:nvSpPr>
          <p:cNvPr id="84997" name="Rectangle 2"/>
          <p:cNvSpPr>
            <a:spLocks noGrp="1" noRot="1" noChangeAspect="1" noChangeArrowheads="1" noTextEdit="1"/>
          </p:cNvSpPr>
          <p:nvPr>
            <p:ph type="sldImg"/>
          </p:nvPr>
        </p:nvSpPr>
        <p:spPr>
          <a:xfrm>
            <a:off x="1257300" y="720725"/>
            <a:ext cx="4800600" cy="3600450"/>
          </a:xfrm>
          <a:ln/>
        </p:spPr>
      </p:sp>
      <p:sp>
        <p:nvSpPr>
          <p:cNvPr id="84998" name="Rectangle 3"/>
          <p:cNvSpPr>
            <a:spLocks noGrp="1" noChangeArrowheads="1"/>
          </p:cNvSpPr>
          <p:nvPr>
            <p:ph type="body" idx="1"/>
          </p:nvPr>
        </p:nvSpPr>
        <p:spPr>
          <a:xfrm>
            <a:off x="731838" y="4560888"/>
            <a:ext cx="5851525" cy="4319587"/>
          </a:xfrm>
          <a:noFill/>
          <a:ln w="9525"/>
        </p:spPr>
        <p:txBody>
          <a:bodyPr/>
          <a:lstStyle/>
          <a:p>
            <a:r>
              <a:rPr lang="en-US" smtClean="0"/>
              <a:t>E.G. OoO processor</a:t>
            </a:r>
          </a:p>
        </p:txBody>
      </p:sp>
    </p:spTree>
    <p:extLst>
      <p:ext uri="{BB962C8B-B14F-4D97-AF65-F5344CB8AC3E}">
        <p14:creationId xmlns:p14="http://schemas.microsoft.com/office/powerpoint/2010/main" val="16292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hdr" sz="quarter"/>
          </p:nvPr>
        </p:nvSpPr>
        <p:spPr>
          <a:noFill/>
        </p:spPr>
        <p:txBody>
          <a:bodyPr/>
          <a:lstStyle/>
          <a:p>
            <a:r>
              <a:rPr lang="en-US" smtClean="0"/>
              <a:t>USPTO -- Advanced Modern Processor Design</a:t>
            </a:r>
          </a:p>
        </p:txBody>
      </p:sp>
      <p:sp>
        <p:nvSpPr>
          <p:cNvPr id="86019" name="Rectangle 1030"/>
          <p:cNvSpPr>
            <a:spLocks noGrp="1" noChangeArrowheads="1"/>
          </p:cNvSpPr>
          <p:nvPr>
            <p:ph type="ftr" sz="quarter" idx="4"/>
          </p:nvPr>
        </p:nvSpPr>
        <p:spPr>
          <a:noFill/>
        </p:spPr>
        <p:txBody>
          <a:bodyPr/>
          <a:lstStyle/>
          <a:p>
            <a:r>
              <a:rPr lang="en-US" smtClean="0"/>
              <a:t>© 2005 Mikko Lipasti</a:t>
            </a:r>
          </a:p>
        </p:txBody>
      </p:sp>
      <p:sp>
        <p:nvSpPr>
          <p:cNvPr id="86020" name="Rectangle 1031"/>
          <p:cNvSpPr>
            <a:spLocks noGrp="1" noChangeArrowheads="1"/>
          </p:cNvSpPr>
          <p:nvPr>
            <p:ph type="sldNum" sz="quarter" idx="5"/>
          </p:nvPr>
        </p:nvSpPr>
        <p:spPr>
          <a:noFill/>
        </p:spPr>
        <p:txBody>
          <a:bodyPr/>
          <a:lstStyle/>
          <a:p>
            <a:fld id="{276183AD-DC9B-45C9-9AF9-5820C1B0B04B}" type="slidenum">
              <a:rPr lang="en-US" smtClean="0"/>
              <a:pPr/>
              <a:t>25</a:t>
            </a:fld>
            <a:endParaRPr lang="en-US" smtClean="0"/>
          </a:p>
        </p:txBody>
      </p:sp>
      <p:sp>
        <p:nvSpPr>
          <p:cNvPr id="86021" name="Rectangle 2"/>
          <p:cNvSpPr>
            <a:spLocks noGrp="1" noRot="1" noChangeAspect="1" noChangeArrowheads="1" noTextEdit="1"/>
          </p:cNvSpPr>
          <p:nvPr>
            <p:ph type="sldImg"/>
          </p:nvPr>
        </p:nvSpPr>
        <p:spPr>
          <a:xfrm>
            <a:off x="1260475" y="722313"/>
            <a:ext cx="4797425" cy="3597275"/>
          </a:xfrm>
          <a:ln/>
        </p:spPr>
      </p:sp>
      <p:sp>
        <p:nvSpPr>
          <p:cNvPr id="86022" name="Rectangle 3"/>
          <p:cNvSpPr>
            <a:spLocks noGrp="1" noChangeArrowheads="1"/>
          </p:cNvSpPr>
          <p:nvPr>
            <p:ph type="body" idx="1"/>
          </p:nvPr>
        </p:nvSpPr>
        <p:spPr>
          <a:xfrm>
            <a:off x="973138" y="4560888"/>
            <a:ext cx="5368925" cy="4318000"/>
          </a:xfrm>
          <a:noFill/>
          <a:ln w="9525"/>
        </p:spPr>
        <p:txBody>
          <a:bodyPr/>
          <a:lstStyle/>
          <a:p>
            <a:endParaRPr lang="en-US" smtClean="0"/>
          </a:p>
        </p:txBody>
      </p:sp>
    </p:spTree>
    <p:extLst>
      <p:ext uri="{BB962C8B-B14F-4D97-AF65-F5344CB8AC3E}">
        <p14:creationId xmlns:p14="http://schemas.microsoft.com/office/powerpoint/2010/main" val="1840356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algn="ctr" defTabSz="965200" eaLnBrk="0" fontAlgn="base" hangingPunct="0">
              <a:spcBef>
                <a:spcPct val="0"/>
              </a:spcBef>
              <a:spcAft>
                <a:spcPct val="0"/>
              </a:spcAft>
              <a:defRPr>
                <a:solidFill>
                  <a:schemeClr val="tx1"/>
                </a:solidFill>
                <a:latin typeface="Arial" charset="0"/>
              </a:defRPr>
            </a:lvl6pPr>
            <a:lvl7pPr marL="2971800" indent="-228600" algn="ctr" defTabSz="965200" eaLnBrk="0" fontAlgn="base" hangingPunct="0">
              <a:spcBef>
                <a:spcPct val="0"/>
              </a:spcBef>
              <a:spcAft>
                <a:spcPct val="0"/>
              </a:spcAft>
              <a:defRPr>
                <a:solidFill>
                  <a:schemeClr val="tx1"/>
                </a:solidFill>
                <a:latin typeface="Arial" charset="0"/>
              </a:defRPr>
            </a:lvl7pPr>
            <a:lvl8pPr marL="3429000" indent="-228600" algn="ctr" defTabSz="965200" eaLnBrk="0" fontAlgn="base" hangingPunct="0">
              <a:spcBef>
                <a:spcPct val="0"/>
              </a:spcBef>
              <a:spcAft>
                <a:spcPct val="0"/>
              </a:spcAft>
              <a:defRPr>
                <a:solidFill>
                  <a:schemeClr val="tx1"/>
                </a:solidFill>
                <a:latin typeface="Arial" charset="0"/>
              </a:defRPr>
            </a:lvl8pPr>
            <a:lvl9pPr marL="3886200" indent="-228600" algn="ctr" defTabSz="965200" eaLnBrk="0" fontAlgn="base" hangingPunct="0">
              <a:spcBef>
                <a:spcPct val="0"/>
              </a:spcBef>
              <a:spcAft>
                <a:spcPct val="0"/>
              </a:spcAft>
              <a:defRPr>
                <a:solidFill>
                  <a:schemeClr val="tx1"/>
                </a:solidFill>
                <a:latin typeface="Arial" charset="0"/>
              </a:defRPr>
            </a:lvl9pPr>
          </a:lstStyle>
          <a:p>
            <a:fld id="{D6D705DD-A672-440B-9CC8-2E8EE63868B6}" type="slidenum">
              <a:rPr lang="en-US" altLang="en-US" smtClean="0">
                <a:ea typeface="굴림" pitchFamily="34" charset="-127"/>
              </a:rPr>
              <a:pPr/>
              <a:t>27</a:t>
            </a:fld>
            <a:endParaRPr lang="en-US" altLang="en-US" smtClean="0">
              <a:ea typeface="굴림" pitchFamily="34" charset="-127"/>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8466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algn="ctr" defTabSz="965200" eaLnBrk="0" fontAlgn="base" hangingPunct="0">
              <a:spcBef>
                <a:spcPct val="0"/>
              </a:spcBef>
              <a:spcAft>
                <a:spcPct val="0"/>
              </a:spcAft>
              <a:defRPr>
                <a:solidFill>
                  <a:schemeClr val="tx1"/>
                </a:solidFill>
                <a:latin typeface="Arial" charset="0"/>
              </a:defRPr>
            </a:lvl6pPr>
            <a:lvl7pPr marL="2971800" indent="-228600" algn="ctr" defTabSz="965200" eaLnBrk="0" fontAlgn="base" hangingPunct="0">
              <a:spcBef>
                <a:spcPct val="0"/>
              </a:spcBef>
              <a:spcAft>
                <a:spcPct val="0"/>
              </a:spcAft>
              <a:defRPr>
                <a:solidFill>
                  <a:schemeClr val="tx1"/>
                </a:solidFill>
                <a:latin typeface="Arial" charset="0"/>
              </a:defRPr>
            </a:lvl7pPr>
            <a:lvl8pPr marL="3429000" indent="-228600" algn="ctr" defTabSz="965200" eaLnBrk="0" fontAlgn="base" hangingPunct="0">
              <a:spcBef>
                <a:spcPct val="0"/>
              </a:spcBef>
              <a:spcAft>
                <a:spcPct val="0"/>
              </a:spcAft>
              <a:defRPr>
                <a:solidFill>
                  <a:schemeClr val="tx1"/>
                </a:solidFill>
                <a:latin typeface="Arial" charset="0"/>
              </a:defRPr>
            </a:lvl8pPr>
            <a:lvl9pPr marL="3886200" indent="-228600" algn="ctr" defTabSz="965200" eaLnBrk="0" fontAlgn="base" hangingPunct="0">
              <a:spcBef>
                <a:spcPct val="0"/>
              </a:spcBef>
              <a:spcAft>
                <a:spcPct val="0"/>
              </a:spcAft>
              <a:defRPr>
                <a:solidFill>
                  <a:schemeClr val="tx1"/>
                </a:solidFill>
                <a:latin typeface="Arial" charset="0"/>
              </a:defRPr>
            </a:lvl9pPr>
          </a:lstStyle>
          <a:p>
            <a:fld id="{AE11394C-9016-455B-BE68-CF9A43A78283}" type="slidenum">
              <a:rPr lang="en-US" altLang="en-US" smtClean="0">
                <a:ea typeface="굴림" pitchFamily="34" charset="-127"/>
              </a:rPr>
              <a:pPr/>
              <a:t>28</a:t>
            </a:fld>
            <a:endParaRPr lang="en-US" altLang="en-US" smtClean="0">
              <a:ea typeface="굴림" pitchFamily="34" charset="-127"/>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8678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algn="ctr" defTabSz="965200" eaLnBrk="0" fontAlgn="base" hangingPunct="0">
              <a:spcBef>
                <a:spcPct val="0"/>
              </a:spcBef>
              <a:spcAft>
                <a:spcPct val="0"/>
              </a:spcAft>
              <a:defRPr>
                <a:solidFill>
                  <a:schemeClr val="tx1"/>
                </a:solidFill>
                <a:latin typeface="Arial" charset="0"/>
              </a:defRPr>
            </a:lvl6pPr>
            <a:lvl7pPr marL="2971800" indent="-228600" algn="ctr" defTabSz="965200" eaLnBrk="0" fontAlgn="base" hangingPunct="0">
              <a:spcBef>
                <a:spcPct val="0"/>
              </a:spcBef>
              <a:spcAft>
                <a:spcPct val="0"/>
              </a:spcAft>
              <a:defRPr>
                <a:solidFill>
                  <a:schemeClr val="tx1"/>
                </a:solidFill>
                <a:latin typeface="Arial" charset="0"/>
              </a:defRPr>
            </a:lvl7pPr>
            <a:lvl8pPr marL="3429000" indent="-228600" algn="ctr" defTabSz="965200" eaLnBrk="0" fontAlgn="base" hangingPunct="0">
              <a:spcBef>
                <a:spcPct val="0"/>
              </a:spcBef>
              <a:spcAft>
                <a:spcPct val="0"/>
              </a:spcAft>
              <a:defRPr>
                <a:solidFill>
                  <a:schemeClr val="tx1"/>
                </a:solidFill>
                <a:latin typeface="Arial" charset="0"/>
              </a:defRPr>
            </a:lvl8pPr>
            <a:lvl9pPr marL="3886200" indent="-228600" algn="ctr" defTabSz="965200" eaLnBrk="0" fontAlgn="base" hangingPunct="0">
              <a:spcBef>
                <a:spcPct val="0"/>
              </a:spcBef>
              <a:spcAft>
                <a:spcPct val="0"/>
              </a:spcAft>
              <a:defRPr>
                <a:solidFill>
                  <a:schemeClr val="tx1"/>
                </a:solidFill>
                <a:latin typeface="Arial" charset="0"/>
              </a:defRPr>
            </a:lvl9pPr>
          </a:lstStyle>
          <a:p>
            <a:fld id="{52DF03C6-00CC-405A-B8A5-74919D84AA00}" type="slidenum">
              <a:rPr lang="en-US" altLang="en-US" smtClean="0">
                <a:ea typeface="굴림" pitchFamily="34" charset="-127"/>
              </a:rPr>
              <a:pPr/>
              <a:t>39</a:t>
            </a:fld>
            <a:endParaRPr lang="en-US" altLang="en-US" smtClean="0">
              <a:ea typeface="굴림" pitchFamily="34" charset="-127"/>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41107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algn="ctr" defTabSz="965200" eaLnBrk="0" fontAlgn="base" hangingPunct="0">
              <a:spcBef>
                <a:spcPct val="0"/>
              </a:spcBef>
              <a:spcAft>
                <a:spcPct val="0"/>
              </a:spcAft>
              <a:defRPr>
                <a:solidFill>
                  <a:schemeClr val="tx1"/>
                </a:solidFill>
                <a:latin typeface="Arial" charset="0"/>
              </a:defRPr>
            </a:lvl6pPr>
            <a:lvl7pPr marL="2971800" indent="-228600" algn="ctr" defTabSz="965200" eaLnBrk="0" fontAlgn="base" hangingPunct="0">
              <a:spcBef>
                <a:spcPct val="0"/>
              </a:spcBef>
              <a:spcAft>
                <a:spcPct val="0"/>
              </a:spcAft>
              <a:defRPr>
                <a:solidFill>
                  <a:schemeClr val="tx1"/>
                </a:solidFill>
                <a:latin typeface="Arial" charset="0"/>
              </a:defRPr>
            </a:lvl7pPr>
            <a:lvl8pPr marL="3429000" indent="-228600" algn="ctr" defTabSz="965200" eaLnBrk="0" fontAlgn="base" hangingPunct="0">
              <a:spcBef>
                <a:spcPct val="0"/>
              </a:spcBef>
              <a:spcAft>
                <a:spcPct val="0"/>
              </a:spcAft>
              <a:defRPr>
                <a:solidFill>
                  <a:schemeClr val="tx1"/>
                </a:solidFill>
                <a:latin typeface="Arial" charset="0"/>
              </a:defRPr>
            </a:lvl8pPr>
            <a:lvl9pPr marL="3886200" indent="-228600" algn="ctr" defTabSz="965200" eaLnBrk="0" fontAlgn="base" hangingPunct="0">
              <a:spcBef>
                <a:spcPct val="0"/>
              </a:spcBef>
              <a:spcAft>
                <a:spcPct val="0"/>
              </a:spcAft>
              <a:defRPr>
                <a:solidFill>
                  <a:schemeClr val="tx1"/>
                </a:solidFill>
                <a:latin typeface="Arial" charset="0"/>
              </a:defRPr>
            </a:lvl9pPr>
          </a:lstStyle>
          <a:p>
            <a:fld id="{AA7DF288-D5F5-4312-BCB6-D6B7CD935000}" type="slidenum">
              <a:rPr lang="en-US" altLang="en-US" smtClean="0">
                <a:ea typeface="굴림" pitchFamily="34" charset="-127"/>
              </a:rPr>
              <a:pPr/>
              <a:t>40</a:t>
            </a:fld>
            <a:endParaRPr lang="en-US" altLang="en-US" smtClean="0">
              <a:ea typeface="굴림" pitchFamily="34" charset="-127"/>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5727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r>
              <a:rPr lang="en-US" dirty="0"/>
              <a:t>The last current example I have is the Intel Polaris prototype.  This is an 80-core prototype that connects cores via a 2-D grid or mesh network.  I’ve highlighted the mesh in white on the die photo.  At each intersection in the mesh, there is a router.  The router makes decisions about how messages travel through the network.  If you look at the blown up photo of one of the 80 tiles, you can see that the router occupies roughly 25% of the area of a tile.   Significant area and power will be devoted to the on-chip network in future designs so it is crucial that we utilize this area efficiently for high performing solutions.  </a:t>
            </a:r>
          </a:p>
          <a:p>
            <a:endParaRPr lang="en-US" dirty="0"/>
          </a:p>
          <a:p>
            <a:r>
              <a:rPr lang="en-US" dirty="0"/>
              <a:t>Add RAW, </a:t>
            </a:r>
            <a:r>
              <a:rPr lang="en-US" dirty="0" err="1"/>
              <a:t>TRIPs</a:t>
            </a:r>
            <a:endParaRPr lang="en-US" dirty="0"/>
          </a:p>
        </p:txBody>
      </p:sp>
      <p:sp>
        <p:nvSpPr>
          <p:cNvPr id="91140" name="Slide Number Placeholder 3"/>
          <p:cNvSpPr>
            <a:spLocks noGrp="1"/>
          </p:cNvSpPr>
          <p:nvPr>
            <p:ph type="sldNum" sz="quarter" idx="5"/>
          </p:nvPr>
        </p:nvSpPr>
        <p:spPr bwMode="auto">
          <a:noFill/>
          <a:ln>
            <a:miter lim="800000"/>
            <a:headEnd/>
            <a:tailEnd/>
          </a:ln>
        </p:spPr>
        <p:txBody>
          <a:bodyPr/>
          <a:lstStyle/>
          <a:p>
            <a:fld id="{73A9D39D-0D9C-8645-B20E-3AAA0F448E1D}" type="slidenum">
              <a:rPr lang="en-US"/>
              <a:pPr/>
              <a:t>51</a:t>
            </a:fld>
            <a:endParaRPr lang="en-US"/>
          </a:p>
        </p:txBody>
      </p:sp>
    </p:spTree>
    <p:extLst>
      <p:ext uri="{BB962C8B-B14F-4D97-AF65-F5344CB8AC3E}">
        <p14:creationId xmlns:p14="http://schemas.microsoft.com/office/powerpoint/2010/main" val="159826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algn="ctr" defTabSz="965200" eaLnBrk="0" fontAlgn="base" hangingPunct="0">
              <a:spcBef>
                <a:spcPct val="0"/>
              </a:spcBef>
              <a:spcAft>
                <a:spcPct val="0"/>
              </a:spcAft>
              <a:defRPr>
                <a:solidFill>
                  <a:schemeClr val="tx1"/>
                </a:solidFill>
                <a:latin typeface="Arial" charset="0"/>
              </a:defRPr>
            </a:lvl6pPr>
            <a:lvl7pPr marL="2971800" indent="-228600" algn="ctr" defTabSz="965200" eaLnBrk="0" fontAlgn="base" hangingPunct="0">
              <a:spcBef>
                <a:spcPct val="0"/>
              </a:spcBef>
              <a:spcAft>
                <a:spcPct val="0"/>
              </a:spcAft>
              <a:defRPr>
                <a:solidFill>
                  <a:schemeClr val="tx1"/>
                </a:solidFill>
                <a:latin typeface="Arial" charset="0"/>
              </a:defRPr>
            </a:lvl7pPr>
            <a:lvl8pPr marL="3429000" indent="-228600" algn="ctr" defTabSz="965200" eaLnBrk="0" fontAlgn="base" hangingPunct="0">
              <a:spcBef>
                <a:spcPct val="0"/>
              </a:spcBef>
              <a:spcAft>
                <a:spcPct val="0"/>
              </a:spcAft>
              <a:defRPr>
                <a:solidFill>
                  <a:schemeClr val="tx1"/>
                </a:solidFill>
                <a:latin typeface="Arial" charset="0"/>
              </a:defRPr>
            </a:lvl8pPr>
            <a:lvl9pPr marL="3886200" indent="-228600" algn="ctr" defTabSz="965200" eaLnBrk="0" fontAlgn="base" hangingPunct="0">
              <a:spcBef>
                <a:spcPct val="0"/>
              </a:spcBef>
              <a:spcAft>
                <a:spcPct val="0"/>
              </a:spcAft>
              <a:defRPr>
                <a:solidFill>
                  <a:schemeClr val="tx1"/>
                </a:solidFill>
                <a:latin typeface="Arial" charset="0"/>
              </a:defRPr>
            </a:lvl9pPr>
          </a:lstStyle>
          <a:p>
            <a:fld id="{5AD5AFC7-550A-496B-BD06-4E0011A717E2}" type="slidenum">
              <a:rPr lang="en-US" altLang="en-US" smtClean="0">
                <a:ea typeface="굴림" pitchFamily="34" charset="-127"/>
              </a:rPr>
              <a:pPr/>
              <a:t>10</a:t>
            </a:fld>
            <a:endParaRPr lang="en-US" altLang="en-US" smtClean="0">
              <a:ea typeface="굴림" pitchFamily="34" charset="-127"/>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8440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4974" eaLnBrk="0" hangingPunct="0">
              <a:spcBef>
                <a:spcPct val="30000"/>
              </a:spcBef>
              <a:defRPr kumimoji="1" sz="1200">
                <a:solidFill>
                  <a:schemeClr val="tx1"/>
                </a:solidFill>
                <a:latin typeface="Times New Roman" pitchFamily="18" charset="0"/>
              </a:defRPr>
            </a:lvl1pPr>
            <a:lvl2pPr marL="770662" indent="-296408" defTabSz="964974" eaLnBrk="0" hangingPunct="0">
              <a:spcBef>
                <a:spcPct val="30000"/>
              </a:spcBef>
              <a:defRPr kumimoji="1" sz="1200">
                <a:solidFill>
                  <a:schemeClr val="tx1"/>
                </a:solidFill>
                <a:latin typeface="Times New Roman" pitchFamily="18" charset="0"/>
              </a:defRPr>
            </a:lvl2pPr>
            <a:lvl3pPr marL="1185634" indent="-237127" defTabSz="964974" eaLnBrk="0" hangingPunct="0">
              <a:spcBef>
                <a:spcPct val="30000"/>
              </a:spcBef>
              <a:defRPr kumimoji="1" sz="1200">
                <a:solidFill>
                  <a:schemeClr val="tx1"/>
                </a:solidFill>
                <a:latin typeface="Times New Roman" pitchFamily="18" charset="0"/>
              </a:defRPr>
            </a:lvl3pPr>
            <a:lvl4pPr marL="1659887" indent="-237127" defTabSz="964974" eaLnBrk="0" hangingPunct="0">
              <a:spcBef>
                <a:spcPct val="30000"/>
              </a:spcBef>
              <a:defRPr kumimoji="1" sz="1200">
                <a:solidFill>
                  <a:schemeClr val="tx1"/>
                </a:solidFill>
                <a:latin typeface="Times New Roman" pitchFamily="18" charset="0"/>
              </a:defRPr>
            </a:lvl4pPr>
            <a:lvl5pPr marL="2134141" indent="-237127" defTabSz="964974" eaLnBrk="0" hangingPunct="0">
              <a:spcBef>
                <a:spcPct val="30000"/>
              </a:spcBef>
              <a:defRPr kumimoji="1" sz="1200">
                <a:solidFill>
                  <a:schemeClr val="tx1"/>
                </a:solidFill>
                <a:latin typeface="Times New Roman" pitchFamily="18" charset="0"/>
              </a:defRPr>
            </a:lvl5pPr>
            <a:lvl6pPr marL="2608395" indent="-237127" defTabSz="964974" eaLnBrk="0" fontAlgn="base" hangingPunct="0">
              <a:spcBef>
                <a:spcPct val="30000"/>
              </a:spcBef>
              <a:spcAft>
                <a:spcPct val="0"/>
              </a:spcAft>
              <a:defRPr kumimoji="1" sz="1200">
                <a:solidFill>
                  <a:schemeClr val="tx1"/>
                </a:solidFill>
                <a:latin typeface="Times New Roman" pitchFamily="18" charset="0"/>
              </a:defRPr>
            </a:lvl6pPr>
            <a:lvl7pPr marL="3082648" indent="-237127" defTabSz="964974" eaLnBrk="0" fontAlgn="base" hangingPunct="0">
              <a:spcBef>
                <a:spcPct val="30000"/>
              </a:spcBef>
              <a:spcAft>
                <a:spcPct val="0"/>
              </a:spcAft>
              <a:defRPr kumimoji="1" sz="1200">
                <a:solidFill>
                  <a:schemeClr val="tx1"/>
                </a:solidFill>
                <a:latin typeface="Times New Roman" pitchFamily="18" charset="0"/>
              </a:defRPr>
            </a:lvl7pPr>
            <a:lvl8pPr marL="3556902" indent="-237127" defTabSz="964974" eaLnBrk="0" fontAlgn="base" hangingPunct="0">
              <a:spcBef>
                <a:spcPct val="30000"/>
              </a:spcBef>
              <a:spcAft>
                <a:spcPct val="0"/>
              </a:spcAft>
              <a:defRPr kumimoji="1" sz="1200">
                <a:solidFill>
                  <a:schemeClr val="tx1"/>
                </a:solidFill>
                <a:latin typeface="Times New Roman" pitchFamily="18" charset="0"/>
              </a:defRPr>
            </a:lvl8pPr>
            <a:lvl9pPr marL="4031155" indent="-237127" defTabSz="964974"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88345FA5-7B2C-4FA2-B085-CA055A2489E8}" type="slidenum">
              <a:rPr kumimoji="0" lang="en-US" altLang="en-US" smtClean="0">
                <a:ea typeface="굴림" pitchFamily="34" charset="-127"/>
              </a:rPr>
              <a:pPr>
                <a:spcBef>
                  <a:spcPct val="0"/>
                </a:spcBef>
              </a:pPr>
              <a:t>11</a:t>
            </a:fld>
            <a:endParaRPr kumimoji="0" lang="en-US" altLang="en-US" smtClean="0">
              <a:ea typeface="굴림" pitchFamily="34" charset="-127"/>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extLst>
      <p:ext uri="{BB962C8B-B14F-4D97-AF65-F5344CB8AC3E}">
        <p14:creationId xmlns:p14="http://schemas.microsoft.com/office/powerpoint/2010/main" val="199448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4974" eaLnBrk="0" hangingPunct="0">
              <a:spcBef>
                <a:spcPct val="30000"/>
              </a:spcBef>
              <a:defRPr kumimoji="1" sz="1200">
                <a:solidFill>
                  <a:schemeClr val="tx1"/>
                </a:solidFill>
                <a:latin typeface="Times New Roman" pitchFamily="18" charset="0"/>
              </a:defRPr>
            </a:lvl1pPr>
            <a:lvl2pPr marL="770662" indent="-296408" defTabSz="964974" eaLnBrk="0" hangingPunct="0">
              <a:spcBef>
                <a:spcPct val="30000"/>
              </a:spcBef>
              <a:defRPr kumimoji="1" sz="1200">
                <a:solidFill>
                  <a:schemeClr val="tx1"/>
                </a:solidFill>
                <a:latin typeface="Times New Roman" pitchFamily="18" charset="0"/>
              </a:defRPr>
            </a:lvl2pPr>
            <a:lvl3pPr marL="1185634" indent="-237127" defTabSz="964974" eaLnBrk="0" hangingPunct="0">
              <a:spcBef>
                <a:spcPct val="30000"/>
              </a:spcBef>
              <a:defRPr kumimoji="1" sz="1200">
                <a:solidFill>
                  <a:schemeClr val="tx1"/>
                </a:solidFill>
                <a:latin typeface="Times New Roman" pitchFamily="18" charset="0"/>
              </a:defRPr>
            </a:lvl3pPr>
            <a:lvl4pPr marL="1659887" indent="-237127" defTabSz="964974" eaLnBrk="0" hangingPunct="0">
              <a:spcBef>
                <a:spcPct val="30000"/>
              </a:spcBef>
              <a:defRPr kumimoji="1" sz="1200">
                <a:solidFill>
                  <a:schemeClr val="tx1"/>
                </a:solidFill>
                <a:latin typeface="Times New Roman" pitchFamily="18" charset="0"/>
              </a:defRPr>
            </a:lvl4pPr>
            <a:lvl5pPr marL="2134141" indent="-237127" defTabSz="964974" eaLnBrk="0" hangingPunct="0">
              <a:spcBef>
                <a:spcPct val="30000"/>
              </a:spcBef>
              <a:defRPr kumimoji="1" sz="1200">
                <a:solidFill>
                  <a:schemeClr val="tx1"/>
                </a:solidFill>
                <a:latin typeface="Times New Roman" pitchFamily="18" charset="0"/>
              </a:defRPr>
            </a:lvl5pPr>
            <a:lvl6pPr marL="2608395" indent="-237127" defTabSz="964974" eaLnBrk="0" fontAlgn="base" hangingPunct="0">
              <a:spcBef>
                <a:spcPct val="30000"/>
              </a:spcBef>
              <a:spcAft>
                <a:spcPct val="0"/>
              </a:spcAft>
              <a:defRPr kumimoji="1" sz="1200">
                <a:solidFill>
                  <a:schemeClr val="tx1"/>
                </a:solidFill>
                <a:latin typeface="Times New Roman" pitchFamily="18" charset="0"/>
              </a:defRPr>
            </a:lvl6pPr>
            <a:lvl7pPr marL="3082648" indent="-237127" defTabSz="964974" eaLnBrk="0" fontAlgn="base" hangingPunct="0">
              <a:spcBef>
                <a:spcPct val="30000"/>
              </a:spcBef>
              <a:spcAft>
                <a:spcPct val="0"/>
              </a:spcAft>
              <a:defRPr kumimoji="1" sz="1200">
                <a:solidFill>
                  <a:schemeClr val="tx1"/>
                </a:solidFill>
                <a:latin typeface="Times New Roman" pitchFamily="18" charset="0"/>
              </a:defRPr>
            </a:lvl7pPr>
            <a:lvl8pPr marL="3556902" indent="-237127" defTabSz="964974" eaLnBrk="0" fontAlgn="base" hangingPunct="0">
              <a:spcBef>
                <a:spcPct val="30000"/>
              </a:spcBef>
              <a:spcAft>
                <a:spcPct val="0"/>
              </a:spcAft>
              <a:defRPr kumimoji="1" sz="1200">
                <a:solidFill>
                  <a:schemeClr val="tx1"/>
                </a:solidFill>
                <a:latin typeface="Times New Roman" pitchFamily="18" charset="0"/>
              </a:defRPr>
            </a:lvl8pPr>
            <a:lvl9pPr marL="4031155" indent="-237127" defTabSz="964974"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83ABEDA3-5CB5-457D-B377-24A78CF0E0ED}" type="slidenum">
              <a:rPr kumimoji="0" lang="en-US" altLang="en-US" smtClean="0">
                <a:ea typeface="굴림" pitchFamily="34" charset="-127"/>
              </a:rPr>
              <a:pPr>
                <a:spcBef>
                  <a:spcPct val="0"/>
                </a:spcBef>
              </a:pPr>
              <a:t>16</a:t>
            </a:fld>
            <a:endParaRPr kumimoji="0" lang="en-US" altLang="en-US" smtClean="0">
              <a:ea typeface="굴림" pitchFamily="34" charset="-127"/>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extLst>
      <p:ext uri="{BB962C8B-B14F-4D97-AF65-F5344CB8AC3E}">
        <p14:creationId xmlns:p14="http://schemas.microsoft.com/office/powerpoint/2010/main" val="307014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4974" eaLnBrk="0" hangingPunct="0">
              <a:spcBef>
                <a:spcPct val="30000"/>
              </a:spcBef>
              <a:defRPr kumimoji="1" sz="1200">
                <a:solidFill>
                  <a:schemeClr val="tx1"/>
                </a:solidFill>
                <a:latin typeface="Times New Roman" pitchFamily="18" charset="0"/>
              </a:defRPr>
            </a:lvl1pPr>
            <a:lvl2pPr marL="770662" indent="-296408" defTabSz="964974" eaLnBrk="0" hangingPunct="0">
              <a:spcBef>
                <a:spcPct val="30000"/>
              </a:spcBef>
              <a:defRPr kumimoji="1" sz="1200">
                <a:solidFill>
                  <a:schemeClr val="tx1"/>
                </a:solidFill>
                <a:latin typeface="Times New Roman" pitchFamily="18" charset="0"/>
              </a:defRPr>
            </a:lvl2pPr>
            <a:lvl3pPr marL="1185634" indent="-237127" defTabSz="964974" eaLnBrk="0" hangingPunct="0">
              <a:spcBef>
                <a:spcPct val="30000"/>
              </a:spcBef>
              <a:defRPr kumimoji="1" sz="1200">
                <a:solidFill>
                  <a:schemeClr val="tx1"/>
                </a:solidFill>
                <a:latin typeface="Times New Roman" pitchFamily="18" charset="0"/>
              </a:defRPr>
            </a:lvl3pPr>
            <a:lvl4pPr marL="1659887" indent="-237127" defTabSz="964974" eaLnBrk="0" hangingPunct="0">
              <a:spcBef>
                <a:spcPct val="30000"/>
              </a:spcBef>
              <a:defRPr kumimoji="1" sz="1200">
                <a:solidFill>
                  <a:schemeClr val="tx1"/>
                </a:solidFill>
                <a:latin typeface="Times New Roman" pitchFamily="18" charset="0"/>
              </a:defRPr>
            </a:lvl4pPr>
            <a:lvl5pPr marL="2134141" indent="-237127" defTabSz="964974" eaLnBrk="0" hangingPunct="0">
              <a:spcBef>
                <a:spcPct val="30000"/>
              </a:spcBef>
              <a:defRPr kumimoji="1" sz="1200">
                <a:solidFill>
                  <a:schemeClr val="tx1"/>
                </a:solidFill>
                <a:latin typeface="Times New Roman" pitchFamily="18" charset="0"/>
              </a:defRPr>
            </a:lvl5pPr>
            <a:lvl6pPr marL="2608395" indent="-237127" defTabSz="964974" eaLnBrk="0" fontAlgn="base" hangingPunct="0">
              <a:spcBef>
                <a:spcPct val="30000"/>
              </a:spcBef>
              <a:spcAft>
                <a:spcPct val="0"/>
              </a:spcAft>
              <a:defRPr kumimoji="1" sz="1200">
                <a:solidFill>
                  <a:schemeClr val="tx1"/>
                </a:solidFill>
                <a:latin typeface="Times New Roman" pitchFamily="18" charset="0"/>
              </a:defRPr>
            </a:lvl6pPr>
            <a:lvl7pPr marL="3082648" indent="-237127" defTabSz="964974" eaLnBrk="0" fontAlgn="base" hangingPunct="0">
              <a:spcBef>
                <a:spcPct val="30000"/>
              </a:spcBef>
              <a:spcAft>
                <a:spcPct val="0"/>
              </a:spcAft>
              <a:defRPr kumimoji="1" sz="1200">
                <a:solidFill>
                  <a:schemeClr val="tx1"/>
                </a:solidFill>
                <a:latin typeface="Times New Roman" pitchFamily="18" charset="0"/>
              </a:defRPr>
            </a:lvl7pPr>
            <a:lvl8pPr marL="3556902" indent="-237127" defTabSz="964974" eaLnBrk="0" fontAlgn="base" hangingPunct="0">
              <a:spcBef>
                <a:spcPct val="30000"/>
              </a:spcBef>
              <a:spcAft>
                <a:spcPct val="0"/>
              </a:spcAft>
              <a:defRPr kumimoji="1" sz="1200">
                <a:solidFill>
                  <a:schemeClr val="tx1"/>
                </a:solidFill>
                <a:latin typeface="Times New Roman" pitchFamily="18" charset="0"/>
              </a:defRPr>
            </a:lvl8pPr>
            <a:lvl9pPr marL="4031155" indent="-237127" defTabSz="964974"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8246847C-07B0-4419-AF11-1EA276B39447}" type="slidenum">
              <a:rPr kumimoji="0" lang="en-US" altLang="en-US" smtClean="0">
                <a:ea typeface="굴림" pitchFamily="34" charset="-127"/>
              </a:rPr>
              <a:pPr>
                <a:spcBef>
                  <a:spcPct val="0"/>
                </a:spcBef>
              </a:pPr>
              <a:t>17</a:t>
            </a:fld>
            <a:endParaRPr kumimoji="0" lang="en-US" altLang="en-US" smtClean="0">
              <a:ea typeface="굴림" pitchFamily="34"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extLst>
      <p:ext uri="{BB962C8B-B14F-4D97-AF65-F5344CB8AC3E}">
        <p14:creationId xmlns:p14="http://schemas.microsoft.com/office/powerpoint/2010/main" val="378216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4974" eaLnBrk="0" hangingPunct="0">
              <a:spcBef>
                <a:spcPct val="30000"/>
              </a:spcBef>
              <a:defRPr kumimoji="1" sz="1200">
                <a:solidFill>
                  <a:schemeClr val="tx1"/>
                </a:solidFill>
                <a:latin typeface="Times New Roman" pitchFamily="18" charset="0"/>
              </a:defRPr>
            </a:lvl1pPr>
            <a:lvl2pPr marL="770662" indent="-296408" defTabSz="964974" eaLnBrk="0" hangingPunct="0">
              <a:spcBef>
                <a:spcPct val="30000"/>
              </a:spcBef>
              <a:defRPr kumimoji="1" sz="1200">
                <a:solidFill>
                  <a:schemeClr val="tx1"/>
                </a:solidFill>
                <a:latin typeface="Times New Roman" pitchFamily="18" charset="0"/>
              </a:defRPr>
            </a:lvl2pPr>
            <a:lvl3pPr marL="1185634" indent="-237127" defTabSz="964974" eaLnBrk="0" hangingPunct="0">
              <a:spcBef>
                <a:spcPct val="30000"/>
              </a:spcBef>
              <a:defRPr kumimoji="1" sz="1200">
                <a:solidFill>
                  <a:schemeClr val="tx1"/>
                </a:solidFill>
                <a:latin typeface="Times New Roman" pitchFamily="18" charset="0"/>
              </a:defRPr>
            </a:lvl3pPr>
            <a:lvl4pPr marL="1659887" indent="-237127" defTabSz="964974" eaLnBrk="0" hangingPunct="0">
              <a:spcBef>
                <a:spcPct val="30000"/>
              </a:spcBef>
              <a:defRPr kumimoji="1" sz="1200">
                <a:solidFill>
                  <a:schemeClr val="tx1"/>
                </a:solidFill>
                <a:latin typeface="Times New Roman" pitchFamily="18" charset="0"/>
              </a:defRPr>
            </a:lvl4pPr>
            <a:lvl5pPr marL="2134141" indent="-237127" defTabSz="964974" eaLnBrk="0" hangingPunct="0">
              <a:spcBef>
                <a:spcPct val="30000"/>
              </a:spcBef>
              <a:defRPr kumimoji="1" sz="1200">
                <a:solidFill>
                  <a:schemeClr val="tx1"/>
                </a:solidFill>
                <a:latin typeface="Times New Roman" pitchFamily="18" charset="0"/>
              </a:defRPr>
            </a:lvl5pPr>
            <a:lvl6pPr marL="2608395" indent="-237127" defTabSz="964974" eaLnBrk="0" fontAlgn="base" hangingPunct="0">
              <a:spcBef>
                <a:spcPct val="30000"/>
              </a:spcBef>
              <a:spcAft>
                <a:spcPct val="0"/>
              </a:spcAft>
              <a:defRPr kumimoji="1" sz="1200">
                <a:solidFill>
                  <a:schemeClr val="tx1"/>
                </a:solidFill>
                <a:latin typeface="Times New Roman" pitchFamily="18" charset="0"/>
              </a:defRPr>
            </a:lvl6pPr>
            <a:lvl7pPr marL="3082648" indent="-237127" defTabSz="964974" eaLnBrk="0" fontAlgn="base" hangingPunct="0">
              <a:spcBef>
                <a:spcPct val="30000"/>
              </a:spcBef>
              <a:spcAft>
                <a:spcPct val="0"/>
              </a:spcAft>
              <a:defRPr kumimoji="1" sz="1200">
                <a:solidFill>
                  <a:schemeClr val="tx1"/>
                </a:solidFill>
                <a:latin typeface="Times New Roman" pitchFamily="18" charset="0"/>
              </a:defRPr>
            </a:lvl7pPr>
            <a:lvl8pPr marL="3556902" indent="-237127" defTabSz="964974" eaLnBrk="0" fontAlgn="base" hangingPunct="0">
              <a:spcBef>
                <a:spcPct val="30000"/>
              </a:spcBef>
              <a:spcAft>
                <a:spcPct val="0"/>
              </a:spcAft>
              <a:defRPr kumimoji="1" sz="1200">
                <a:solidFill>
                  <a:schemeClr val="tx1"/>
                </a:solidFill>
                <a:latin typeface="Times New Roman" pitchFamily="18" charset="0"/>
              </a:defRPr>
            </a:lvl8pPr>
            <a:lvl9pPr marL="4031155" indent="-237127" defTabSz="964974"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43A286F6-8727-4BA5-A1F4-C1C2AB66C6FF}" type="slidenum">
              <a:rPr kumimoji="0" lang="en-US" altLang="en-US" smtClean="0">
                <a:ea typeface="굴림" pitchFamily="34" charset="-127"/>
              </a:rPr>
              <a:pPr>
                <a:spcBef>
                  <a:spcPct val="0"/>
                </a:spcBef>
              </a:pPr>
              <a:t>18</a:t>
            </a:fld>
            <a:endParaRPr kumimoji="0" lang="en-US" altLang="en-US" smtClean="0">
              <a:ea typeface="굴림" pitchFamily="34"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extLst>
      <p:ext uri="{BB962C8B-B14F-4D97-AF65-F5344CB8AC3E}">
        <p14:creationId xmlns:p14="http://schemas.microsoft.com/office/powerpoint/2010/main" val="105679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4974" eaLnBrk="0" hangingPunct="0">
              <a:spcBef>
                <a:spcPct val="30000"/>
              </a:spcBef>
              <a:defRPr kumimoji="1" sz="1200">
                <a:solidFill>
                  <a:schemeClr val="tx1"/>
                </a:solidFill>
                <a:latin typeface="Times New Roman" pitchFamily="18" charset="0"/>
              </a:defRPr>
            </a:lvl1pPr>
            <a:lvl2pPr marL="770662" indent="-296408" defTabSz="964974" eaLnBrk="0" hangingPunct="0">
              <a:spcBef>
                <a:spcPct val="30000"/>
              </a:spcBef>
              <a:defRPr kumimoji="1" sz="1200">
                <a:solidFill>
                  <a:schemeClr val="tx1"/>
                </a:solidFill>
                <a:latin typeface="Times New Roman" pitchFamily="18" charset="0"/>
              </a:defRPr>
            </a:lvl2pPr>
            <a:lvl3pPr marL="1185634" indent="-237127" defTabSz="964974" eaLnBrk="0" hangingPunct="0">
              <a:spcBef>
                <a:spcPct val="30000"/>
              </a:spcBef>
              <a:defRPr kumimoji="1" sz="1200">
                <a:solidFill>
                  <a:schemeClr val="tx1"/>
                </a:solidFill>
                <a:latin typeface="Times New Roman" pitchFamily="18" charset="0"/>
              </a:defRPr>
            </a:lvl3pPr>
            <a:lvl4pPr marL="1659887" indent="-237127" defTabSz="964974" eaLnBrk="0" hangingPunct="0">
              <a:spcBef>
                <a:spcPct val="30000"/>
              </a:spcBef>
              <a:defRPr kumimoji="1" sz="1200">
                <a:solidFill>
                  <a:schemeClr val="tx1"/>
                </a:solidFill>
                <a:latin typeface="Times New Roman" pitchFamily="18" charset="0"/>
              </a:defRPr>
            </a:lvl4pPr>
            <a:lvl5pPr marL="2134141" indent="-237127" defTabSz="964974" eaLnBrk="0" hangingPunct="0">
              <a:spcBef>
                <a:spcPct val="30000"/>
              </a:spcBef>
              <a:defRPr kumimoji="1" sz="1200">
                <a:solidFill>
                  <a:schemeClr val="tx1"/>
                </a:solidFill>
                <a:latin typeface="Times New Roman" pitchFamily="18" charset="0"/>
              </a:defRPr>
            </a:lvl5pPr>
            <a:lvl6pPr marL="2608395" indent="-237127" defTabSz="964974" eaLnBrk="0" fontAlgn="base" hangingPunct="0">
              <a:spcBef>
                <a:spcPct val="30000"/>
              </a:spcBef>
              <a:spcAft>
                <a:spcPct val="0"/>
              </a:spcAft>
              <a:defRPr kumimoji="1" sz="1200">
                <a:solidFill>
                  <a:schemeClr val="tx1"/>
                </a:solidFill>
                <a:latin typeface="Times New Roman" pitchFamily="18" charset="0"/>
              </a:defRPr>
            </a:lvl6pPr>
            <a:lvl7pPr marL="3082648" indent="-237127" defTabSz="964974" eaLnBrk="0" fontAlgn="base" hangingPunct="0">
              <a:spcBef>
                <a:spcPct val="30000"/>
              </a:spcBef>
              <a:spcAft>
                <a:spcPct val="0"/>
              </a:spcAft>
              <a:defRPr kumimoji="1" sz="1200">
                <a:solidFill>
                  <a:schemeClr val="tx1"/>
                </a:solidFill>
                <a:latin typeface="Times New Roman" pitchFamily="18" charset="0"/>
              </a:defRPr>
            </a:lvl7pPr>
            <a:lvl8pPr marL="3556902" indent="-237127" defTabSz="964974" eaLnBrk="0" fontAlgn="base" hangingPunct="0">
              <a:spcBef>
                <a:spcPct val="30000"/>
              </a:spcBef>
              <a:spcAft>
                <a:spcPct val="0"/>
              </a:spcAft>
              <a:defRPr kumimoji="1" sz="1200">
                <a:solidFill>
                  <a:schemeClr val="tx1"/>
                </a:solidFill>
                <a:latin typeface="Times New Roman" pitchFamily="18" charset="0"/>
              </a:defRPr>
            </a:lvl8pPr>
            <a:lvl9pPr marL="4031155" indent="-237127" defTabSz="964974"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3E7544D-430E-4FC7-A383-EC31F67156AF}" type="slidenum">
              <a:rPr kumimoji="0" lang="en-US" altLang="en-US" smtClean="0">
                <a:ea typeface="굴림" pitchFamily="34" charset="-127"/>
              </a:rPr>
              <a:pPr>
                <a:spcBef>
                  <a:spcPct val="0"/>
                </a:spcBef>
              </a:pPr>
              <a:t>19</a:t>
            </a:fld>
            <a:endParaRPr kumimoji="0" lang="en-US" altLang="en-US" smtClean="0">
              <a:ea typeface="굴림" pitchFamily="34" charset="-127"/>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extLst>
      <p:ext uri="{BB962C8B-B14F-4D97-AF65-F5344CB8AC3E}">
        <p14:creationId xmlns:p14="http://schemas.microsoft.com/office/powerpoint/2010/main" val="76781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4974" eaLnBrk="0" hangingPunct="0">
              <a:spcBef>
                <a:spcPct val="30000"/>
              </a:spcBef>
              <a:defRPr kumimoji="1" sz="1200">
                <a:solidFill>
                  <a:schemeClr val="tx1"/>
                </a:solidFill>
                <a:latin typeface="Times New Roman" pitchFamily="18" charset="0"/>
              </a:defRPr>
            </a:lvl1pPr>
            <a:lvl2pPr marL="770662" indent="-296408" defTabSz="964974" eaLnBrk="0" hangingPunct="0">
              <a:spcBef>
                <a:spcPct val="30000"/>
              </a:spcBef>
              <a:defRPr kumimoji="1" sz="1200">
                <a:solidFill>
                  <a:schemeClr val="tx1"/>
                </a:solidFill>
                <a:latin typeface="Times New Roman" pitchFamily="18" charset="0"/>
              </a:defRPr>
            </a:lvl2pPr>
            <a:lvl3pPr marL="1185634" indent="-237127" defTabSz="964974" eaLnBrk="0" hangingPunct="0">
              <a:spcBef>
                <a:spcPct val="30000"/>
              </a:spcBef>
              <a:defRPr kumimoji="1" sz="1200">
                <a:solidFill>
                  <a:schemeClr val="tx1"/>
                </a:solidFill>
                <a:latin typeface="Times New Roman" pitchFamily="18" charset="0"/>
              </a:defRPr>
            </a:lvl3pPr>
            <a:lvl4pPr marL="1659887" indent="-237127" defTabSz="964974" eaLnBrk="0" hangingPunct="0">
              <a:spcBef>
                <a:spcPct val="30000"/>
              </a:spcBef>
              <a:defRPr kumimoji="1" sz="1200">
                <a:solidFill>
                  <a:schemeClr val="tx1"/>
                </a:solidFill>
                <a:latin typeface="Times New Roman" pitchFamily="18" charset="0"/>
              </a:defRPr>
            </a:lvl4pPr>
            <a:lvl5pPr marL="2134141" indent="-237127" defTabSz="964974" eaLnBrk="0" hangingPunct="0">
              <a:spcBef>
                <a:spcPct val="30000"/>
              </a:spcBef>
              <a:defRPr kumimoji="1" sz="1200">
                <a:solidFill>
                  <a:schemeClr val="tx1"/>
                </a:solidFill>
                <a:latin typeface="Times New Roman" pitchFamily="18" charset="0"/>
              </a:defRPr>
            </a:lvl5pPr>
            <a:lvl6pPr marL="2608395" indent="-237127" defTabSz="964974" eaLnBrk="0" fontAlgn="base" hangingPunct="0">
              <a:spcBef>
                <a:spcPct val="30000"/>
              </a:spcBef>
              <a:spcAft>
                <a:spcPct val="0"/>
              </a:spcAft>
              <a:defRPr kumimoji="1" sz="1200">
                <a:solidFill>
                  <a:schemeClr val="tx1"/>
                </a:solidFill>
                <a:latin typeface="Times New Roman" pitchFamily="18" charset="0"/>
              </a:defRPr>
            </a:lvl6pPr>
            <a:lvl7pPr marL="3082648" indent="-237127" defTabSz="964974" eaLnBrk="0" fontAlgn="base" hangingPunct="0">
              <a:spcBef>
                <a:spcPct val="30000"/>
              </a:spcBef>
              <a:spcAft>
                <a:spcPct val="0"/>
              </a:spcAft>
              <a:defRPr kumimoji="1" sz="1200">
                <a:solidFill>
                  <a:schemeClr val="tx1"/>
                </a:solidFill>
                <a:latin typeface="Times New Roman" pitchFamily="18" charset="0"/>
              </a:defRPr>
            </a:lvl7pPr>
            <a:lvl8pPr marL="3556902" indent="-237127" defTabSz="964974" eaLnBrk="0" fontAlgn="base" hangingPunct="0">
              <a:spcBef>
                <a:spcPct val="30000"/>
              </a:spcBef>
              <a:spcAft>
                <a:spcPct val="0"/>
              </a:spcAft>
              <a:defRPr kumimoji="1" sz="1200">
                <a:solidFill>
                  <a:schemeClr val="tx1"/>
                </a:solidFill>
                <a:latin typeface="Times New Roman" pitchFamily="18" charset="0"/>
              </a:defRPr>
            </a:lvl8pPr>
            <a:lvl9pPr marL="4031155" indent="-237127" defTabSz="964974"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49EFCB3-D8BC-486E-A838-56BBDF48F3D1}" type="slidenum">
              <a:rPr kumimoji="0" lang="en-US" altLang="en-US" smtClean="0">
                <a:ea typeface="굴림" pitchFamily="34" charset="-127"/>
              </a:rPr>
              <a:pPr>
                <a:spcBef>
                  <a:spcPct val="0"/>
                </a:spcBef>
              </a:pPr>
              <a:t>21</a:t>
            </a:fld>
            <a:endParaRPr kumimoji="0" lang="en-US" altLang="en-US" smtClean="0">
              <a:ea typeface="굴림" pitchFamily="34" charset="-127"/>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extLst>
      <p:ext uri="{BB962C8B-B14F-4D97-AF65-F5344CB8AC3E}">
        <p14:creationId xmlns:p14="http://schemas.microsoft.com/office/powerpoint/2010/main" val="3959136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hdr" sz="quarter"/>
          </p:nvPr>
        </p:nvSpPr>
        <p:spPr>
          <a:noFill/>
        </p:spPr>
        <p:txBody>
          <a:bodyPr/>
          <a:lstStyle/>
          <a:p>
            <a:r>
              <a:rPr lang="en-US" smtClean="0"/>
              <a:t>USPTO -- Advanced Modern Processor Design</a:t>
            </a:r>
          </a:p>
        </p:txBody>
      </p:sp>
      <p:sp>
        <p:nvSpPr>
          <p:cNvPr id="83971" name="Rectangle 1030"/>
          <p:cNvSpPr>
            <a:spLocks noGrp="1" noChangeArrowheads="1"/>
          </p:cNvSpPr>
          <p:nvPr>
            <p:ph type="ftr" sz="quarter" idx="4"/>
          </p:nvPr>
        </p:nvSpPr>
        <p:spPr>
          <a:noFill/>
        </p:spPr>
        <p:txBody>
          <a:bodyPr/>
          <a:lstStyle/>
          <a:p>
            <a:r>
              <a:rPr lang="en-US" smtClean="0"/>
              <a:t>© 2005 Mikko Lipasti</a:t>
            </a:r>
          </a:p>
        </p:txBody>
      </p:sp>
      <p:sp>
        <p:nvSpPr>
          <p:cNvPr id="83972" name="Rectangle 1031"/>
          <p:cNvSpPr>
            <a:spLocks noGrp="1" noChangeArrowheads="1"/>
          </p:cNvSpPr>
          <p:nvPr>
            <p:ph type="sldNum" sz="quarter" idx="5"/>
          </p:nvPr>
        </p:nvSpPr>
        <p:spPr>
          <a:noFill/>
        </p:spPr>
        <p:txBody>
          <a:bodyPr/>
          <a:lstStyle/>
          <a:p>
            <a:fld id="{44E23922-F436-4643-A402-B86BC10440A9}" type="slidenum">
              <a:rPr lang="en-US" smtClean="0"/>
              <a:pPr/>
              <a:t>23</a:t>
            </a:fld>
            <a:endParaRPr lang="en-US" smtClean="0"/>
          </a:p>
        </p:txBody>
      </p:sp>
      <p:sp>
        <p:nvSpPr>
          <p:cNvPr id="83973" name="Rectangle 2"/>
          <p:cNvSpPr>
            <a:spLocks noGrp="1" noRot="1" noChangeAspect="1" noChangeArrowheads="1" noTextEdit="1"/>
          </p:cNvSpPr>
          <p:nvPr>
            <p:ph type="sldImg"/>
          </p:nvPr>
        </p:nvSpPr>
        <p:spPr>
          <a:xfrm>
            <a:off x="1257300" y="720725"/>
            <a:ext cx="4800600" cy="3600450"/>
          </a:xfrm>
          <a:ln/>
        </p:spPr>
      </p:sp>
      <p:sp>
        <p:nvSpPr>
          <p:cNvPr id="83974" name="Rectangle 3"/>
          <p:cNvSpPr>
            <a:spLocks noGrp="1" noChangeArrowheads="1"/>
          </p:cNvSpPr>
          <p:nvPr>
            <p:ph type="body" idx="1"/>
          </p:nvPr>
        </p:nvSpPr>
        <p:spPr>
          <a:xfrm>
            <a:off x="731838" y="4560888"/>
            <a:ext cx="5851525" cy="4319587"/>
          </a:xfrm>
          <a:noFill/>
          <a:ln w="9525"/>
        </p:spPr>
        <p:txBody>
          <a:bodyPr/>
          <a:lstStyle/>
          <a:p>
            <a:r>
              <a:rPr lang="en-US" smtClean="0"/>
              <a:t>E.G. OoO processor</a:t>
            </a:r>
          </a:p>
        </p:txBody>
      </p:sp>
    </p:spTree>
    <p:extLst>
      <p:ext uri="{BB962C8B-B14F-4D97-AF65-F5344CB8AC3E}">
        <p14:creationId xmlns:p14="http://schemas.microsoft.com/office/powerpoint/2010/main" val="747729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LOGO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28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28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custDataLst>
              <p:tags r:id="rId1"/>
            </p:custDataLst>
          </p:nvPr>
        </p:nvSpPr>
        <p:spPr>
          <a:xfrm>
            <a:off x="685800" y="2362200"/>
            <a:ext cx="7772400" cy="1238250"/>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custDataLst>
              <p:tags r:id="rId3"/>
            </p:custDataLst>
          </p:nvPr>
        </p:nvSpPr>
        <p:spPr/>
        <p:txBody>
          <a:bodyPr/>
          <a:lstStyle>
            <a:lvl1pPr>
              <a:defRPr/>
            </a:lvl1pPr>
          </a:lstStyle>
          <a:p>
            <a:pPr>
              <a:defRPr/>
            </a:pPr>
            <a:endParaRPr lang="en-US"/>
          </a:p>
        </p:txBody>
      </p:sp>
      <p:sp>
        <p:nvSpPr>
          <p:cNvPr id="7" name="Footer Placeholder 4"/>
          <p:cNvSpPr>
            <a:spLocks noGrp="1"/>
          </p:cNvSpPr>
          <p:nvPr>
            <p:ph type="ftr" sz="quarter" idx="11"/>
            <p:custDataLst>
              <p:tags r:id="rId4"/>
            </p:custDataLst>
          </p:nvPr>
        </p:nvSpPr>
        <p:spPr/>
        <p:txBody>
          <a:bodyPr/>
          <a:lstStyle>
            <a:lvl1pPr>
              <a:defRPr/>
            </a:lvl1pPr>
          </a:lstStyle>
          <a:p>
            <a:pPr>
              <a:defRPr/>
            </a:pPr>
            <a:r>
              <a:rPr lang="en-US" smtClean="0"/>
              <a:t>Mikko Lipasti-University of Wisconsin</a:t>
            </a:r>
            <a:endParaRPr lang="en-US" dirty="0"/>
          </a:p>
        </p:txBody>
      </p:sp>
      <p:sp>
        <p:nvSpPr>
          <p:cNvPr id="8" name="Slide Number Placeholder 5"/>
          <p:cNvSpPr>
            <a:spLocks noGrp="1"/>
          </p:cNvSpPr>
          <p:nvPr>
            <p:ph type="sldNum" sz="quarter" idx="12"/>
            <p:custDataLst>
              <p:tags r:id="rId5"/>
            </p:custDataLst>
          </p:nvPr>
        </p:nvSpPr>
        <p:spPr/>
        <p:txBody>
          <a:bodyPr/>
          <a:lstStyle>
            <a:lvl2pPr lvl="1">
              <a:defRPr/>
            </a:lvl2pPr>
          </a:lstStyle>
          <a:p>
            <a:pPr lvl="1">
              <a:defRPr/>
            </a:pPr>
            <a:fld id="{4FFF4EDC-19D7-4667-8C7B-E3DD2EBCE2C6}" type="slidenum">
              <a:rPr lang="en-US" smtClean="0"/>
              <a:pPr lvl="1">
                <a:defRPr/>
              </a:pPr>
              <a:t>‹#›</a:t>
            </a:fld>
            <a:endParaRPr lang="en-US" dirty="0"/>
          </a:p>
        </p:txBody>
      </p:sp>
    </p:spTree>
    <p:extLst>
      <p:ext uri="{BB962C8B-B14F-4D97-AF65-F5344CB8AC3E}">
        <p14:creationId xmlns:p14="http://schemas.microsoft.com/office/powerpoint/2010/main" val="9796161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LOGO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custDataLst>
              <p:tags r:id="rId3"/>
            </p:custDataLst>
          </p:nvPr>
        </p:nvSpPr>
        <p:spPr/>
        <p:txBody>
          <a:bodyPr/>
          <a:lstStyle>
            <a:lvl1pPr>
              <a:defRPr/>
            </a:lvl1pPr>
          </a:lstStyle>
          <a:p>
            <a:pPr>
              <a:defRPr/>
            </a:pPr>
            <a:endParaRPr lang="en-US"/>
          </a:p>
        </p:txBody>
      </p:sp>
      <p:sp>
        <p:nvSpPr>
          <p:cNvPr id="7" name="Footer Placeholder 4"/>
          <p:cNvSpPr>
            <a:spLocks noGrp="1"/>
          </p:cNvSpPr>
          <p:nvPr>
            <p:ph type="ftr" sz="quarter" idx="11"/>
            <p:custDataLst>
              <p:tags r:id="rId4"/>
            </p:custDataLst>
          </p:nvPr>
        </p:nvSpPr>
        <p:spPr/>
        <p:txBody>
          <a:bodyPr/>
          <a:lstStyle>
            <a:lvl1pPr>
              <a:defRPr/>
            </a:lvl1pPr>
          </a:lstStyle>
          <a:p>
            <a:pPr>
              <a:defRPr/>
            </a:pPr>
            <a:r>
              <a:rPr lang="en-US" smtClean="0"/>
              <a:t>Mikko Lipasti-University of Wisconsin</a:t>
            </a:r>
            <a:endParaRPr lang="en-US" dirty="0"/>
          </a:p>
        </p:txBody>
      </p:sp>
      <p:sp>
        <p:nvSpPr>
          <p:cNvPr id="8" name="Slide Number Placeholder 5"/>
          <p:cNvSpPr>
            <a:spLocks noGrp="1"/>
          </p:cNvSpPr>
          <p:nvPr>
            <p:ph type="sldNum" sz="quarter" idx="12"/>
            <p:custDataLst>
              <p:tags r:id="rId5"/>
            </p:custDataLst>
          </p:nvPr>
        </p:nvSpPr>
        <p:spPr/>
        <p:txBody>
          <a:bodyPr/>
          <a:lstStyle>
            <a:lvl2pPr lvl="1">
              <a:defRPr sz="1400"/>
            </a:lvl2pPr>
          </a:lstStyle>
          <a:p>
            <a:pPr lvl="1">
              <a:defRPr/>
            </a:pPr>
            <a:fld id="{B7D98EED-01DC-4F7A-81CC-0C2386137B23}" type="slidenum">
              <a:rPr lang="en-US" smtClean="0"/>
              <a:pPr lvl="1">
                <a:defRPr/>
              </a:pPr>
              <a:t>‹#›</a:t>
            </a:fld>
            <a:endParaRPr lang="en-US" dirty="0"/>
          </a:p>
        </p:txBody>
      </p:sp>
    </p:spTree>
    <p:extLst>
      <p:ext uri="{BB962C8B-B14F-4D97-AF65-F5344CB8AC3E}">
        <p14:creationId xmlns:p14="http://schemas.microsoft.com/office/powerpoint/2010/main" val="9559859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10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26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215188" y="6442075"/>
            <a:ext cx="1905000" cy="381000"/>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p:cNvSpPr>
          <p:nvPr>
            <p:ph type="ftr" sz="quarter" idx="11"/>
          </p:nvPr>
        </p:nvSpPr>
        <p:spPr>
          <a:xfrm>
            <a:off x="682625" y="6365875"/>
            <a:ext cx="4267200" cy="457200"/>
          </a:xfrm>
          <a:prstGeom prst="rect">
            <a:avLst/>
          </a:prstGeom>
        </p:spPr>
        <p:txBody>
          <a:bodyPr/>
          <a:lstStyle>
            <a:lvl1pPr>
              <a:defRPr>
                <a:latin typeface="Arial" pitchFamily="34" charset="0"/>
              </a:defRPr>
            </a:lvl1pPr>
          </a:lstStyle>
          <a:p>
            <a:pPr>
              <a:defRPr/>
            </a:pPr>
            <a:r>
              <a:rPr lang="en-US"/>
              <a:t>© Shen, Lipasti</a:t>
            </a:r>
          </a:p>
        </p:txBody>
      </p:sp>
      <p:sp>
        <p:nvSpPr>
          <p:cNvPr id="7" name="Slide Number Placeholder 6"/>
          <p:cNvSpPr>
            <a:spLocks noGrp="1"/>
          </p:cNvSpPr>
          <p:nvPr>
            <p:ph type="sldNum" sz="quarter" idx="12"/>
          </p:nvPr>
        </p:nvSpPr>
        <p:spPr>
          <a:xfrm>
            <a:off x="7199313" y="6148388"/>
            <a:ext cx="1905000" cy="381000"/>
          </a:xfrm>
          <a:prstGeom prst="rect">
            <a:avLst/>
          </a:prstGeom>
        </p:spPr>
        <p:txBody>
          <a:bodyPr/>
          <a:lstStyle>
            <a:lvl2pPr lvl="1">
              <a:defRPr>
                <a:latin typeface="Arial" pitchFamily="34" charset="0"/>
              </a:defRPr>
            </a:lvl2pPr>
          </a:lstStyle>
          <a:p>
            <a:pPr lvl="1">
              <a:defRPr/>
            </a:pPr>
            <a:fld id="{55DBD9F0-6518-493D-AD86-43A27B825D6B}" type="slidenum">
              <a:rPr lang="en-US"/>
              <a:pPr lvl="1">
                <a:defRPr/>
              </a:pPr>
              <a:t>‹#›</a:t>
            </a:fld>
            <a:endParaRPr lang="en-US">
              <a:latin typeface="+mn-lt"/>
            </a:endParaRPr>
          </a:p>
        </p:txBody>
      </p:sp>
    </p:spTree>
    <p:extLst>
      <p:ext uri="{BB962C8B-B14F-4D97-AF65-F5344CB8AC3E}">
        <p14:creationId xmlns:p14="http://schemas.microsoft.com/office/powerpoint/2010/main" val="111570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888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044961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5.xml"/><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8"/>
            </p:custDataLst>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custDataLst>
              <p:tags r:id="rId9"/>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custDataLst>
              <p:tags r:id="rId10"/>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mn-cs"/>
              </a:defRPr>
            </a:lvl1pPr>
          </a:lstStyle>
          <a:p>
            <a:pPr>
              <a:defRPr/>
            </a:pPr>
            <a:endParaRPr lang="en-US"/>
          </a:p>
        </p:txBody>
      </p:sp>
      <p:sp>
        <p:nvSpPr>
          <p:cNvPr id="5" name="Footer Placeholder 4"/>
          <p:cNvSpPr>
            <a:spLocks noGrp="1"/>
          </p:cNvSpPr>
          <p:nvPr>
            <p:ph type="ftr" sz="quarter" idx="3"/>
            <p:custDataLst>
              <p:tags r:id="rId11"/>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mn-cs"/>
              </a:defRPr>
            </a:lvl1pPr>
          </a:lstStyle>
          <a:p>
            <a:pPr>
              <a:defRPr/>
            </a:pPr>
            <a:r>
              <a:rPr lang="en-US" smtClean="0"/>
              <a:t>Mikko Lipasti-University of Wisconsin</a:t>
            </a:r>
            <a:endParaRPr lang="en-US"/>
          </a:p>
        </p:txBody>
      </p:sp>
      <p:sp>
        <p:nvSpPr>
          <p:cNvPr id="6" name="Slide Number Placeholder 5"/>
          <p:cNvSpPr>
            <a:spLocks noGrp="1"/>
          </p:cNvSpPr>
          <p:nvPr>
            <p:ph type="sldNum" sz="quarter" idx="4"/>
            <p:custDataLst>
              <p:tags r:id="rId12"/>
            </p:custDataLst>
          </p:nvPr>
        </p:nvSpPr>
        <p:spPr>
          <a:xfrm>
            <a:off x="76200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vl2pPr lvl="1" algn="r">
              <a:defRPr baseline="0">
                <a:latin typeface="Calibri" panose="020F0502020204030204" pitchFamily="34" charset="0"/>
                <a:cs typeface="+mn-cs"/>
              </a:defRPr>
            </a:lvl2pPr>
          </a:lstStyle>
          <a:p>
            <a:pPr lvl="1">
              <a:defRPr/>
            </a:pPr>
            <a:fld id="{8BDD44FB-66B3-4163-8804-8208DF6BD635}" type="slidenum">
              <a:rPr lang="en-US" smtClean="0"/>
              <a:pPr lvl="1">
                <a:defRPr/>
              </a:pPr>
              <a:t>‹#›</a:t>
            </a:fld>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48" r:id="rId6"/>
  </p:sldLayoutIdLst>
  <p:transition/>
  <p:timing>
    <p:tnLst>
      <p:par>
        <p:cTn id="1" dur="indefinite" restart="never" nodeType="tmRoot"/>
      </p:par>
    </p:tnLst>
  </p:timing>
  <p:hf hdr="0"/>
  <p:txStyles>
    <p:titleStyle>
      <a:lvl1pPr algn="ctr" rtl="0" eaLnBrk="1" fontAlgn="base" hangingPunct="1">
        <a:spcBef>
          <a:spcPct val="0"/>
        </a:spcBef>
        <a:spcAft>
          <a:spcPct val="0"/>
        </a:spcAft>
        <a:defRPr sz="4400" b="0" i="0" u="none"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morganclaypool.com/doi/abs/10.2200/S00209ED1V01Y200907CAC008"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20.xml"/><Relationship Id="rId7" Type="http://schemas.openxmlformats.org/officeDocument/2006/relationships/oleObject" Target="../embeddings/oleObject2.bin"/><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custDataLst>
              <p:tags r:id="rId1"/>
            </p:custDataLst>
          </p:nvPr>
        </p:nvSpPr>
        <p:spPr>
          <a:xfrm>
            <a:off x="457200" y="2667000"/>
            <a:ext cx="8229600" cy="1676400"/>
          </a:xfrm>
        </p:spPr>
        <p:txBody>
          <a:bodyPr/>
          <a:lstStyle/>
          <a:p>
            <a:pPr fontAlgn="auto">
              <a:spcAft>
                <a:spcPts val="0"/>
              </a:spcAft>
              <a:defRPr/>
            </a:pPr>
            <a:r>
              <a:rPr lang="en-US" sz="3600" dirty="0" smtClean="0"/>
              <a:t>ECE 757 Review: Parallel Processors</a:t>
            </a:r>
            <a:endParaRPr lang="en-US" altLang="en-US" dirty="0" smtClean="0"/>
          </a:p>
        </p:txBody>
      </p:sp>
      <p:sp>
        <p:nvSpPr>
          <p:cNvPr id="3" name="Subtitle 2"/>
          <p:cNvSpPr>
            <a:spLocks noGrp="1"/>
          </p:cNvSpPr>
          <p:nvPr>
            <p:ph type="subTitle" idx="1"/>
            <p:custDataLst>
              <p:tags r:id="rId2"/>
            </p:custDataLst>
          </p:nvPr>
        </p:nvSpPr>
        <p:spPr>
          <a:xfrm>
            <a:off x="1371600" y="4800600"/>
            <a:ext cx="6400800" cy="1752600"/>
          </a:xfrm>
        </p:spPr>
        <p:txBody>
          <a:bodyPr>
            <a:normAutofit fontScale="62500" lnSpcReduction="20000"/>
          </a:bodyPr>
          <a:lstStyle/>
          <a:p>
            <a:pPr eaLnBrk="1" hangingPunct="1">
              <a:defRPr/>
            </a:pPr>
            <a:r>
              <a:rPr lang="en-US" dirty="0" smtClean="0"/>
              <a:t>© Prof</a:t>
            </a:r>
            <a:r>
              <a:rPr lang="en-US" dirty="0"/>
              <a:t>. </a:t>
            </a:r>
            <a:r>
              <a:rPr lang="en-US" dirty="0" err="1"/>
              <a:t>Mikko</a:t>
            </a:r>
            <a:r>
              <a:rPr lang="en-US" dirty="0"/>
              <a:t> </a:t>
            </a:r>
            <a:r>
              <a:rPr lang="en-US" dirty="0" err="1" smtClean="0"/>
              <a:t>Lipasti</a:t>
            </a:r>
            <a:endParaRPr lang="en-US" dirty="0" smtClean="0"/>
          </a:p>
          <a:p>
            <a:pPr eaLnBrk="1" hangingPunct="1">
              <a:defRPr/>
            </a:pPr>
            <a:endParaRPr lang="en-US" dirty="0"/>
          </a:p>
          <a:p>
            <a:pPr fontAlgn="auto">
              <a:spcAft>
                <a:spcPts val="0"/>
              </a:spcAft>
              <a:defRPr/>
            </a:pPr>
            <a:r>
              <a:rPr lang="en-US" dirty="0"/>
              <a:t>Lecture notes based in part on slides created by John Shen, Mark Hill, David Wood, </a:t>
            </a:r>
            <a:r>
              <a:rPr lang="en-US" dirty="0" err="1"/>
              <a:t>Guri</a:t>
            </a:r>
            <a:r>
              <a:rPr lang="en-US" dirty="0"/>
              <a:t> </a:t>
            </a:r>
            <a:r>
              <a:rPr lang="en-US" dirty="0" err="1"/>
              <a:t>Sohi</a:t>
            </a:r>
            <a:r>
              <a:rPr lang="en-US" dirty="0"/>
              <a:t>, Jim Smith, </a:t>
            </a:r>
            <a:r>
              <a:rPr lang="en-US" dirty="0" smtClean="0"/>
              <a:t>Erika </a:t>
            </a:r>
            <a:r>
              <a:rPr lang="en-US" dirty="0" err="1" smtClean="0"/>
              <a:t>Gunadi</a:t>
            </a:r>
            <a:r>
              <a:rPr lang="en-US" dirty="0"/>
              <a:t>, Mitch </a:t>
            </a:r>
            <a:r>
              <a:rPr lang="en-US" dirty="0" err="1"/>
              <a:t>Hayenga</a:t>
            </a:r>
            <a:r>
              <a:rPr lang="en-US" dirty="0"/>
              <a:t>, </a:t>
            </a:r>
            <a:r>
              <a:rPr lang="en-US" dirty="0" err="1"/>
              <a:t>Vignyan</a:t>
            </a:r>
            <a:r>
              <a:rPr lang="en-US" dirty="0"/>
              <a:t> Reddy, </a:t>
            </a:r>
            <a:r>
              <a:rPr lang="en-US" dirty="0" err="1"/>
              <a:t>Dibakar</a:t>
            </a:r>
            <a:r>
              <a:rPr lang="en-US" dirty="0"/>
              <a:t> </a:t>
            </a:r>
            <a:r>
              <a:rPr lang="en-US" dirty="0" err="1" smtClean="0"/>
              <a:t>Gope</a:t>
            </a:r>
            <a:r>
              <a:rPr lang="en-US" dirty="0" smtClean="0"/>
              <a:t>  </a:t>
            </a:r>
            <a:endParaRPr lang="en-US" dirty="0"/>
          </a:p>
          <a:p>
            <a:pPr eaLnBrk="1" hangingPunct="1">
              <a:defRPr/>
            </a:pPr>
            <a:endParaRPr lang="en-US" dirty="0"/>
          </a:p>
        </p:txBody>
      </p:sp>
    </p:spTree>
    <p:extLst>
      <p:ext uri="{BB962C8B-B14F-4D97-AF65-F5344CB8AC3E}">
        <p14:creationId xmlns:p14="http://schemas.microsoft.com/office/powerpoint/2010/main" val="21206447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2625" y="609600"/>
            <a:ext cx="8080375" cy="533400"/>
          </a:xfrm>
        </p:spPr>
        <p:txBody>
          <a:bodyPr/>
          <a:lstStyle/>
          <a:p>
            <a:r>
              <a:rPr lang="en-US" altLang="en-US" sz="3200" smtClean="0"/>
              <a:t>Synchronization Examples</a:t>
            </a:r>
          </a:p>
        </p:txBody>
      </p:sp>
      <p:sp>
        <p:nvSpPr>
          <p:cNvPr id="12291" name="Rectangle 4"/>
          <p:cNvSpPr>
            <a:spLocks noGrp="1" noChangeArrowheads="1"/>
          </p:cNvSpPr>
          <p:nvPr>
            <p:ph idx="1"/>
          </p:nvPr>
        </p:nvSpPr>
        <p:spPr>
          <a:xfrm>
            <a:off x="682625" y="4114800"/>
            <a:ext cx="7772400" cy="1981200"/>
          </a:xfrm>
        </p:spPr>
        <p:txBody>
          <a:bodyPr/>
          <a:lstStyle/>
          <a:p>
            <a:pPr>
              <a:lnSpc>
                <a:spcPct val="70000"/>
              </a:lnSpc>
            </a:pPr>
            <a:r>
              <a:rPr lang="en-US" altLang="en-US" sz="2000" smtClean="0"/>
              <a:t>All three guarantee same semantic:</a:t>
            </a:r>
          </a:p>
          <a:p>
            <a:pPr lvl="1">
              <a:lnSpc>
                <a:spcPct val="80000"/>
              </a:lnSpc>
            </a:pPr>
            <a:r>
              <a:rPr lang="en-US" altLang="en-US" sz="1800" smtClean="0"/>
              <a:t>Initial value of A: 0</a:t>
            </a:r>
          </a:p>
          <a:p>
            <a:pPr lvl="1">
              <a:lnSpc>
                <a:spcPct val="80000"/>
              </a:lnSpc>
            </a:pPr>
            <a:r>
              <a:rPr lang="en-US" altLang="en-US" sz="1800" smtClean="0"/>
              <a:t>Final value of A: 4</a:t>
            </a:r>
          </a:p>
          <a:p>
            <a:pPr>
              <a:lnSpc>
                <a:spcPct val="70000"/>
              </a:lnSpc>
            </a:pPr>
            <a:r>
              <a:rPr lang="en-US" altLang="en-US" sz="2000" smtClean="0"/>
              <a:t>b uses additional lock variable AL to protect </a:t>
            </a:r>
            <a:r>
              <a:rPr lang="en-US" altLang="en-US" sz="2000" i="1" smtClean="0"/>
              <a:t>critical section</a:t>
            </a:r>
            <a:r>
              <a:rPr lang="en-US" altLang="en-US" sz="2000" smtClean="0"/>
              <a:t> with a </a:t>
            </a:r>
            <a:r>
              <a:rPr lang="en-US" altLang="en-US" sz="2000" i="1" smtClean="0"/>
              <a:t>spin lock</a:t>
            </a:r>
          </a:p>
          <a:p>
            <a:pPr lvl="1">
              <a:lnSpc>
                <a:spcPct val="80000"/>
              </a:lnSpc>
            </a:pPr>
            <a:r>
              <a:rPr lang="en-US" altLang="en-US" sz="1800" smtClean="0"/>
              <a:t>This is the most common synchronization method in modern multithreaded applications</a:t>
            </a:r>
          </a:p>
        </p:txBody>
      </p:sp>
      <p:pic>
        <p:nvPicPr>
          <p:cNvPr id="12292" name="Picture 5" descr="she70647_09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0772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2625" y="609600"/>
            <a:ext cx="7242175" cy="533400"/>
          </a:xfrm>
        </p:spPr>
        <p:txBody>
          <a:bodyPr/>
          <a:lstStyle/>
          <a:p>
            <a:pPr eaLnBrk="1" hangingPunct="1"/>
            <a:r>
              <a:rPr lang="en-US" altLang="en-US" sz="3200" dirty="0" smtClean="0"/>
              <a:t>Multicore Designs</a:t>
            </a:r>
          </a:p>
        </p:txBody>
      </p:sp>
      <p:sp>
        <p:nvSpPr>
          <p:cNvPr id="6147" name="Rectangle 3"/>
          <p:cNvSpPr>
            <a:spLocks noGrp="1" noChangeArrowheads="1"/>
          </p:cNvSpPr>
          <p:nvPr>
            <p:ph idx="1"/>
          </p:nvPr>
        </p:nvSpPr>
        <p:spPr>
          <a:xfrm>
            <a:off x="682625" y="1219200"/>
            <a:ext cx="7772400" cy="4876800"/>
          </a:xfrm>
        </p:spPr>
        <p:txBody>
          <a:bodyPr/>
          <a:lstStyle/>
          <a:p>
            <a:pPr>
              <a:lnSpc>
                <a:spcPct val="80000"/>
              </a:lnSpc>
            </a:pPr>
            <a:r>
              <a:rPr lang="en-US" altLang="en-US" sz="2400" dirty="0" smtClean="0"/>
              <a:t>Belong to: shared-memory symmetric multiprocessors</a:t>
            </a:r>
          </a:p>
          <a:p>
            <a:pPr lvl="1">
              <a:lnSpc>
                <a:spcPct val="90000"/>
              </a:lnSpc>
            </a:pPr>
            <a:r>
              <a:rPr lang="en-US" altLang="en-US" sz="2000" dirty="0" smtClean="0"/>
              <a:t>Many other types of parallel processor systems have been proposed and built</a:t>
            </a:r>
          </a:p>
          <a:p>
            <a:pPr lvl="1">
              <a:lnSpc>
                <a:spcPct val="90000"/>
              </a:lnSpc>
            </a:pPr>
            <a:r>
              <a:rPr lang="en-US" altLang="en-US" sz="2000" dirty="0" smtClean="0"/>
              <a:t>Key attributes are:</a:t>
            </a:r>
          </a:p>
          <a:p>
            <a:pPr lvl="2">
              <a:lnSpc>
                <a:spcPct val="90000"/>
              </a:lnSpc>
            </a:pPr>
            <a:r>
              <a:rPr lang="en-US" altLang="en-US" sz="1800" dirty="0" smtClean="0"/>
              <a:t>Shared memory: all physical memory is accessible to all CPUs</a:t>
            </a:r>
          </a:p>
          <a:p>
            <a:pPr lvl="2">
              <a:lnSpc>
                <a:spcPct val="90000"/>
              </a:lnSpc>
            </a:pPr>
            <a:r>
              <a:rPr lang="en-US" altLang="en-US" sz="1800" dirty="0" smtClean="0"/>
              <a:t>Symmetric processors: all CPUs are alike</a:t>
            </a:r>
          </a:p>
          <a:p>
            <a:pPr lvl="1">
              <a:lnSpc>
                <a:spcPct val="90000"/>
              </a:lnSpc>
            </a:pPr>
            <a:r>
              <a:rPr lang="en-US" altLang="en-US" sz="2000" dirty="0" smtClean="0"/>
              <a:t>Other parallel processors may:</a:t>
            </a:r>
          </a:p>
          <a:p>
            <a:pPr lvl="2">
              <a:lnSpc>
                <a:spcPct val="90000"/>
              </a:lnSpc>
            </a:pPr>
            <a:r>
              <a:rPr lang="en-US" altLang="en-US" sz="1800" dirty="0" smtClean="0"/>
              <a:t>Share some memory, share disks, share nothing</a:t>
            </a:r>
            <a:endParaRPr lang="en-US" altLang="en-US" sz="1400" dirty="0" smtClean="0"/>
          </a:p>
          <a:p>
            <a:pPr lvl="2">
              <a:lnSpc>
                <a:spcPct val="90000"/>
              </a:lnSpc>
            </a:pPr>
            <a:r>
              <a:rPr lang="en-US" altLang="en-US" sz="1800" dirty="0" smtClean="0"/>
              <a:t>May have asymmetric processing units or </a:t>
            </a:r>
            <a:r>
              <a:rPr lang="en-US" altLang="en-US" sz="1800" dirty="0" err="1" smtClean="0"/>
              <a:t>noncoherent</a:t>
            </a:r>
            <a:r>
              <a:rPr lang="en-US" altLang="en-US" sz="1800" dirty="0" smtClean="0"/>
              <a:t> caches</a:t>
            </a:r>
          </a:p>
          <a:p>
            <a:pPr marL="609600" indent="-609600" eaLnBrk="1" hangingPunct="1">
              <a:lnSpc>
                <a:spcPct val="80000"/>
              </a:lnSpc>
            </a:pPr>
            <a:endParaRPr lang="en-US" altLang="en-US" sz="2400" dirty="0" smtClean="0"/>
          </a:p>
          <a:p>
            <a:pPr>
              <a:lnSpc>
                <a:spcPct val="80000"/>
              </a:lnSpc>
            </a:pPr>
            <a:r>
              <a:rPr lang="en-US" altLang="en-US" sz="2400" dirty="0" smtClean="0"/>
              <a:t>Shared memory in the presence of caches</a:t>
            </a:r>
          </a:p>
          <a:p>
            <a:pPr lvl="1" indent="-342900">
              <a:lnSpc>
                <a:spcPct val="80000"/>
              </a:lnSpc>
            </a:pPr>
            <a:r>
              <a:rPr lang="en-US" altLang="en-US" sz="2000" dirty="0" smtClean="0"/>
              <a:t>Need caches to reduce latency per reference</a:t>
            </a:r>
          </a:p>
          <a:p>
            <a:pPr lvl="1" indent="-342900">
              <a:lnSpc>
                <a:spcPct val="80000"/>
              </a:lnSpc>
            </a:pPr>
            <a:r>
              <a:rPr lang="en-US" altLang="en-US" sz="2000" dirty="0" smtClean="0"/>
              <a:t>Need caches to increase available bandwidth per core</a:t>
            </a:r>
          </a:p>
          <a:p>
            <a:pPr lvl="1" indent="-342900">
              <a:lnSpc>
                <a:spcPct val="80000"/>
              </a:lnSpc>
            </a:pPr>
            <a:r>
              <a:rPr lang="en-US" altLang="en-US" sz="2000" b="1" dirty="0" smtClean="0"/>
              <a:t>But, using caches induces the </a:t>
            </a:r>
            <a:r>
              <a:rPr lang="en-US" altLang="en-US" sz="2000" b="1" i="1" dirty="0" smtClean="0"/>
              <a:t>cache coherence</a:t>
            </a:r>
            <a:r>
              <a:rPr lang="en-US" altLang="en-US" sz="2000" b="1" dirty="0" smtClean="0"/>
              <a:t> problem</a:t>
            </a:r>
          </a:p>
          <a:p>
            <a:pPr lvl="1" indent="-342900">
              <a:lnSpc>
                <a:spcPct val="80000"/>
              </a:lnSpc>
            </a:pPr>
            <a:r>
              <a:rPr lang="en-US" altLang="en-US" sz="2000" b="1" dirty="0" smtClean="0"/>
              <a:t>Furthermore, how do we </a:t>
            </a:r>
            <a:r>
              <a:rPr lang="en-US" altLang="en-US" sz="2000" b="1" i="1" dirty="0" smtClean="0"/>
              <a:t>interleave</a:t>
            </a:r>
            <a:r>
              <a:rPr lang="en-US" altLang="en-US" sz="2000" b="1" dirty="0" smtClean="0"/>
              <a:t> references from cores?</a:t>
            </a:r>
          </a:p>
        </p:txBody>
      </p:sp>
      <p:sp>
        <p:nvSpPr>
          <p:cNvPr id="2" name="Slide Number Placeholder 1"/>
          <p:cNvSpPr>
            <a:spLocks noGrp="1"/>
          </p:cNvSpPr>
          <p:nvPr>
            <p:ph type="sldNum" sz="quarter" idx="12"/>
          </p:nvPr>
        </p:nvSpPr>
        <p:spPr/>
        <p:txBody>
          <a:bodyPr/>
          <a:lstStyle/>
          <a:p>
            <a:pPr lvl="1">
              <a:defRPr/>
            </a:pPr>
            <a:fld id="{48EA609D-D6F4-4D06-8D68-C40F3AAB923D}" type="slidenum">
              <a:rPr lang="en-US"/>
              <a:pPr lvl="1">
                <a:defRPr/>
              </a:pPr>
              <a:t>11</a:t>
            </a:fld>
            <a:endParaRPr lang="en-US">
              <a:latin typeface="+mn-lt"/>
            </a:endParaRPr>
          </a:p>
        </p:txBody>
      </p:sp>
      <p:sp>
        <p:nvSpPr>
          <p:cNvPr id="3" name="Footer Placeholder 2"/>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1245432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Cache Coherence Problem</a:t>
            </a:r>
          </a:p>
        </p:txBody>
      </p:sp>
      <p:sp>
        <p:nvSpPr>
          <p:cNvPr id="2" name="Slide Number Placeholder 1"/>
          <p:cNvSpPr>
            <a:spLocks noGrp="1"/>
          </p:cNvSpPr>
          <p:nvPr>
            <p:ph type="sldNum" sz="quarter" idx="12"/>
          </p:nvPr>
        </p:nvSpPr>
        <p:spPr/>
        <p:txBody>
          <a:bodyPr/>
          <a:lstStyle/>
          <a:p>
            <a:pPr lvl="1">
              <a:defRPr/>
            </a:pPr>
            <a:fld id="{8751DBA5-3790-4820-9C82-7626B5F1B32B}" type="slidenum">
              <a:rPr lang="en-US"/>
              <a:pPr lvl="1">
                <a:defRPr/>
              </a:pPr>
              <a:t>12</a:t>
            </a:fld>
            <a:endParaRPr lang="en-US">
              <a:latin typeface="+mn-lt"/>
            </a:endParaRPr>
          </a:p>
        </p:txBody>
      </p:sp>
      <p:grpSp>
        <p:nvGrpSpPr>
          <p:cNvPr id="8195" name="Group 3"/>
          <p:cNvGrpSpPr>
            <a:grpSpLocks/>
          </p:cNvGrpSpPr>
          <p:nvPr/>
        </p:nvGrpSpPr>
        <p:grpSpPr bwMode="auto">
          <a:xfrm>
            <a:off x="3048000" y="2590800"/>
            <a:ext cx="3048000" cy="2209800"/>
            <a:chOff x="1920" y="1632"/>
            <a:chExt cx="1920" cy="1392"/>
          </a:xfrm>
        </p:grpSpPr>
        <p:sp>
          <p:nvSpPr>
            <p:cNvPr id="8214" name="Oval 4"/>
            <p:cNvSpPr>
              <a:spLocks noChangeArrowheads="1"/>
            </p:cNvSpPr>
            <p:nvPr/>
          </p:nvSpPr>
          <p:spPr bwMode="auto">
            <a:xfrm>
              <a:off x="2016" y="1632"/>
              <a:ext cx="384" cy="384"/>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P0</a:t>
              </a:r>
            </a:p>
          </p:txBody>
        </p:sp>
        <p:sp>
          <p:nvSpPr>
            <p:cNvPr id="8215" name="Rectangle 5"/>
            <p:cNvSpPr>
              <a:spLocks noChangeArrowheads="1"/>
            </p:cNvSpPr>
            <p:nvPr/>
          </p:nvSpPr>
          <p:spPr bwMode="auto">
            <a:xfrm>
              <a:off x="1920" y="2256"/>
              <a:ext cx="576" cy="48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8216" name="Rectangle 6"/>
            <p:cNvSpPr>
              <a:spLocks noChangeArrowheads="1"/>
            </p:cNvSpPr>
            <p:nvPr/>
          </p:nvSpPr>
          <p:spPr bwMode="auto">
            <a:xfrm>
              <a:off x="1920" y="2400"/>
              <a:ext cx="144"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600">
                <a:latin typeface="Tahoma" pitchFamily="34" charset="0"/>
              </a:endParaRPr>
            </a:p>
          </p:txBody>
        </p:sp>
        <p:sp>
          <p:nvSpPr>
            <p:cNvPr id="8217" name="Rectangle 7"/>
            <p:cNvSpPr>
              <a:spLocks noChangeArrowheads="1"/>
            </p:cNvSpPr>
            <p:nvPr/>
          </p:nvSpPr>
          <p:spPr bwMode="auto">
            <a:xfrm>
              <a:off x="2064" y="2400"/>
              <a:ext cx="432"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600">
                <a:latin typeface="Tahoma" pitchFamily="34" charset="0"/>
              </a:endParaRPr>
            </a:p>
          </p:txBody>
        </p:sp>
        <p:sp>
          <p:nvSpPr>
            <p:cNvPr id="8218" name="AutoShape 8"/>
            <p:cNvSpPr>
              <a:spLocks noChangeArrowheads="1"/>
            </p:cNvSpPr>
            <p:nvPr/>
          </p:nvSpPr>
          <p:spPr bwMode="auto">
            <a:xfrm>
              <a:off x="2112" y="201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8219" name="Oval 9"/>
            <p:cNvSpPr>
              <a:spLocks noChangeArrowheads="1"/>
            </p:cNvSpPr>
            <p:nvPr/>
          </p:nvSpPr>
          <p:spPr bwMode="auto">
            <a:xfrm>
              <a:off x="3360" y="1632"/>
              <a:ext cx="384" cy="384"/>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P1</a:t>
              </a:r>
            </a:p>
          </p:txBody>
        </p:sp>
        <p:sp>
          <p:nvSpPr>
            <p:cNvPr id="8220" name="Rectangle 10"/>
            <p:cNvSpPr>
              <a:spLocks noChangeArrowheads="1"/>
            </p:cNvSpPr>
            <p:nvPr/>
          </p:nvSpPr>
          <p:spPr bwMode="auto">
            <a:xfrm>
              <a:off x="3264" y="2256"/>
              <a:ext cx="576" cy="48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8221" name="Rectangle 11"/>
            <p:cNvSpPr>
              <a:spLocks noChangeArrowheads="1"/>
            </p:cNvSpPr>
            <p:nvPr/>
          </p:nvSpPr>
          <p:spPr bwMode="auto">
            <a:xfrm>
              <a:off x="3264" y="2400"/>
              <a:ext cx="144"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600">
                <a:latin typeface="Tahoma" pitchFamily="34" charset="0"/>
              </a:endParaRPr>
            </a:p>
          </p:txBody>
        </p:sp>
        <p:sp>
          <p:nvSpPr>
            <p:cNvPr id="8222" name="Rectangle 12"/>
            <p:cNvSpPr>
              <a:spLocks noChangeArrowheads="1"/>
            </p:cNvSpPr>
            <p:nvPr/>
          </p:nvSpPr>
          <p:spPr bwMode="auto">
            <a:xfrm>
              <a:off x="3408" y="2400"/>
              <a:ext cx="432"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600">
                <a:latin typeface="Tahoma" pitchFamily="34" charset="0"/>
              </a:endParaRPr>
            </a:p>
          </p:txBody>
        </p:sp>
        <p:sp>
          <p:nvSpPr>
            <p:cNvPr id="8223" name="AutoShape 13"/>
            <p:cNvSpPr>
              <a:spLocks noChangeArrowheads="1"/>
            </p:cNvSpPr>
            <p:nvPr/>
          </p:nvSpPr>
          <p:spPr bwMode="auto">
            <a:xfrm>
              <a:off x="3456" y="201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8224" name="AutoShape 14"/>
            <p:cNvSpPr>
              <a:spLocks noChangeArrowheads="1"/>
            </p:cNvSpPr>
            <p:nvPr/>
          </p:nvSpPr>
          <p:spPr bwMode="auto">
            <a:xfrm>
              <a:off x="2112" y="273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8225" name="Line 15"/>
            <p:cNvSpPr>
              <a:spLocks noChangeShapeType="1"/>
            </p:cNvSpPr>
            <p:nvPr/>
          </p:nvSpPr>
          <p:spPr bwMode="auto">
            <a:xfrm>
              <a:off x="2064" y="3024"/>
              <a:ext cx="1584" cy="0"/>
            </a:xfrm>
            <a:prstGeom prst="line">
              <a:avLst/>
            </a:prstGeom>
            <a:noFill/>
            <a:ln w="76200" cmpd="tri">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26" name="AutoShape 16"/>
            <p:cNvSpPr>
              <a:spLocks noChangeArrowheads="1"/>
            </p:cNvSpPr>
            <p:nvPr/>
          </p:nvSpPr>
          <p:spPr bwMode="auto">
            <a:xfrm>
              <a:off x="3456" y="273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grpSp>
      <p:sp>
        <p:nvSpPr>
          <p:cNvPr id="515089" name="Text Box 17"/>
          <p:cNvSpPr txBox="1">
            <a:spLocks noChangeArrowheads="1"/>
          </p:cNvSpPr>
          <p:nvPr/>
        </p:nvSpPr>
        <p:spPr bwMode="auto">
          <a:xfrm>
            <a:off x="1355725" y="2493963"/>
            <a:ext cx="801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Load A</a:t>
            </a:r>
          </a:p>
        </p:txBody>
      </p:sp>
      <p:sp>
        <p:nvSpPr>
          <p:cNvPr id="8197" name="Rectangle 18"/>
          <p:cNvSpPr>
            <a:spLocks noChangeArrowheads="1"/>
          </p:cNvSpPr>
          <p:nvPr/>
        </p:nvSpPr>
        <p:spPr bwMode="auto">
          <a:xfrm>
            <a:off x="3048000" y="3810000"/>
            <a:ext cx="2286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a:latin typeface="Tahoma" pitchFamily="34" charset="0"/>
            </a:endParaRPr>
          </a:p>
        </p:txBody>
      </p:sp>
      <p:sp>
        <p:nvSpPr>
          <p:cNvPr id="8198" name="Rectangle 19"/>
          <p:cNvSpPr>
            <a:spLocks noChangeArrowheads="1"/>
          </p:cNvSpPr>
          <p:nvPr/>
        </p:nvSpPr>
        <p:spPr bwMode="auto">
          <a:xfrm>
            <a:off x="32766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a:latin typeface="Tahoma" pitchFamily="34" charset="0"/>
            </a:endParaRPr>
          </a:p>
        </p:txBody>
      </p:sp>
      <p:sp>
        <p:nvSpPr>
          <p:cNvPr id="515092" name="Text Box 20"/>
          <p:cNvSpPr txBox="1">
            <a:spLocks noChangeArrowheads="1"/>
          </p:cNvSpPr>
          <p:nvPr/>
        </p:nvSpPr>
        <p:spPr bwMode="auto">
          <a:xfrm>
            <a:off x="3032125" y="3740150"/>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A</a:t>
            </a:r>
          </a:p>
        </p:txBody>
      </p:sp>
      <p:sp>
        <p:nvSpPr>
          <p:cNvPr id="515093" name="Text Box 21"/>
          <p:cNvSpPr txBox="1">
            <a:spLocks noChangeArrowheads="1"/>
          </p:cNvSpPr>
          <p:nvPr/>
        </p:nvSpPr>
        <p:spPr bwMode="auto">
          <a:xfrm>
            <a:off x="3489325" y="374015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0</a:t>
            </a:r>
          </a:p>
        </p:txBody>
      </p:sp>
      <p:sp>
        <p:nvSpPr>
          <p:cNvPr id="515094" name="Text Box 22"/>
          <p:cNvSpPr txBox="1">
            <a:spLocks noChangeArrowheads="1"/>
          </p:cNvSpPr>
          <p:nvPr/>
        </p:nvSpPr>
        <p:spPr bwMode="auto">
          <a:xfrm>
            <a:off x="6553200" y="2509838"/>
            <a:ext cx="801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Load A</a:t>
            </a:r>
          </a:p>
        </p:txBody>
      </p:sp>
      <p:sp>
        <p:nvSpPr>
          <p:cNvPr id="8202" name="Rectangle 23"/>
          <p:cNvSpPr>
            <a:spLocks noChangeArrowheads="1"/>
          </p:cNvSpPr>
          <p:nvPr/>
        </p:nvSpPr>
        <p:spPr bwMode="auto">
          <a:xfrm>
            <a:off x="5181600" y="3810000"/>
            <a:ext cx="2286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a:latin typeface="Tahoma" pitchFamily="34" charset="0"/>
            </a:endParaRPr>
          </a:p>
        </p:txBody>
      </p:sp>
      <p:sp>
        <p:nvSpPr>
          <p:cNvPr id="8203" name="Rectangle 24"/>
          <p:cNvSpPr>
            <a:spLocks noChangeArrowheads="1"/>
          </p:cNvSpPr>
          <p:nvPr/>
        </p:nvSpPr>
        <p:spPr bwMode="auto">
          <a:xfrm>
            <a:off x="54102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a:latin typeface="Tahoma" pitchFamily="34" charset="0"/>
            </a:endParaRPr>
          </a:p>
        </p:txBody>
      </p:sp>
      <p:sp>
        <p:nvSpPr>
          <p:cNvPr id="515097" name="Text Box 25"/>
          <p:cNvSpPr txBox="1">
            <a:spLocks noChangeArrowheads="1"/>
          </p:cNvSpPr>
          <p:nvPr/>
        </p:nvSpPr>
        <p:spPr bwMode="auto">
          <a:xfrm>
            <a:off x="5165725" y="3740150"/>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A</a:t>
            </a:r>
          </a:p>
        </p:txBody>
      </p:sp>
      <p:sp>
        <p:nvSpPr>
          <p:cNvPr id="515098" name="Text Box 26"/>
          <p:cNvSpPr txBox="1">
            <a:spLocks noChangeArrowheads="1"/>
          </p:cNvSpPr>
          <p:nvPr/>
        </p:nvSpPr>
        <p:spPr bwMode="auto">
          <a:xfrm>
            <a:off x="5622925" y="374015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0</a:t>
            </a:r>
          </a:p>
        </p:txBody>
      </p:sp>
      <p:sp>
        <p:nvSpPr>
          <p:cNvPr id="515099" name="Text Box 27"/>
          <p:cNvSpPr txBox="1">
            <a:spLocks noChangeArrowheads="1"/>
          </p:cNvSpPr>
          <p:nvPr/>
        </p:nvSpPr>
        <p:spPr bwMode="auto">
          <a:xfrm>
            <a:off x="1371600" y="2787650"/>
            <a:ext cx="1311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Store A&lt;= 1</a:t>
            </a:r>
          </a:p>
        </p:txBody>
      </p:sp>
      <p:sp>
        <p:nvSpPr>
          <p:cNvPr id="515100" name="Rectangle 28"/>
          <p:cNvSpPr>
            <a:spLocks noChangeArrowheads="1"/>
          </p:cNvSpPr>
          <p:nvPr/>
        </p:nvSpPr>
        <p:spPr bwMode="auto">
          <a:xfrm>
            <a:off x="32766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a:latin typeface="Tahoma" pitchFamily="34" charset="0"/>
            </a:endParaRPr>
          </a:p>
        </p:txBody>
      </p:sp>
      <p:sp>
        <p:nvSpPr>
          <p:cNvPr id="515101" name="Text Box 29"/>
          <p:cNvSpPr txBox="1">
            <a:spLocks noChangeArrowheads="1"/>
          </p:cNvSpPr>
          <p:nvPr/>
        </p:nvSpPr>
        <p:spPr bwMode="auto">
          <a:xfrm>
            <a:off x="3565525" y="374015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1</a:t>
            </a:r>
          </a:p>
        </p:txBody>
      </p:sp>
      <p:sp>
        <p:nvSpPr>
          <p:cNvPr id="515102" name="Text Box 30"/>
          <p:cNvSpPr txBox="1">
            <a:spLocks noChangeArrowheads="1"/>
          </p:cNvSpPr>
          <p:nvPr/>
        </p:nvSpPr>
        <p:spPr bwMode="auto">
          <a:xfrm>
            <a:off x="6553200" y="2863850"/>
            <a:ext cx="801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Load A</a:t>
            </a:r>
          </a:p>
        </p:txBody>
      </p:sp>
      <p:sp>
        <p:nvSpPr>
          <p:cNvPr id="515103" name="AutoShape 31"/>
          <p:cNvSpPr>
            <a:spLocks noChangeArrowheads="1"/>
          </p:cNvSpPr>
          <p:nvPr/>
        </p:nvSpPr>
        <p:spPr bwMode="auto">
          <a:xfrm>
            <a:off x="6705600" y="2743200"/>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12700">
            <a:solidFill>
              <a:schemeClr val="tx1"/>
            </a:solidFill>
            <a:miter lim="800000"/>
            <a:headEnd type="none" w="sm" len="sm"/>
            <a:tailEnd type="none" w="sm" len="sm"/>
          </a:ln>
        </p:spPr>
        <p:txBody>
          <a:bodyPr wrap="none" anchor="ctr"/>
          <a:lstStyle/>
          <a:p>
            <a:endParaRPr lang="en-US"/>
          </a:p>
        </p:txBody>
      </p:sp>
      <p:sp>
        <p:nvSpPr>
          <p:cNvPr id="8211" name="Rectangle 32"/>
          <p:cNvSpPr>
            <a:spLocks noChangeArrowheads="1"/>
          </p:cNvSpPr>
          <p:nvPr/>
        </p:nvSpPr>
        <p:spPr bwMode="auto">
          <a:xfrm>
            <a:off x="4114800" y="5334000"/>
            <a:ext cx="762000" cy="609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Memory</a:t>
            </a:r>
          </a:p>
        </p:txBody>
      </p:sp>
      <p:sp>
        <p:nvSpPr>
          <p:cNvPr id="8212" name="AutoShape 33"/>
          <p:cNvSpPr>
            <a:spLocks noChangeArrowheads="1"/>
          </p:cNvSpPr>
          <p:nvPr/>
        </p:nvSpPr>
        <p:spPr bwMode="auto">
          <a:xfrm>
            <a:off x="4343400" y="4876800"/>
            <a:ext cx="304800" cy="457200"/>
          </a:xfrm>
          <a:prstGeom prst="upDownArrow">
            <a:avLst>
              <a:gd name="adj1" fmla="val 50000"/>
              <a:gd name="adj2" fmla="val 30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3" name="Footer Placeholder 2"/>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1149402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50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50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50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50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50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50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50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510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1510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1510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15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9" grpId="0" autoUpdateAnimBg="0"/>
      <p:bldP spid="515092" grpId="0" autoUpdateAnimBg="0"/>
      <p:bldP spid="515093" grpId="0" autoUpdateAnimBg="0"/>
      <p:bldP spid="515094" grpId="0" autoUpdateAnimBg="0"/>
      <p:bldP spid="515097" grpId="0" autoUpdateAnimBg="0"/>
      <p:bldP spid="515098" grpId="0" autoUpdateAnimBg="0"/>
      <p:bldP spid="515099" grpId="0" autoUpdateAnimBg="0"/>
      <p:bldP spid="515100" grpId="0" animBg="1" autoUpdateAnimBg="0"/>
      <p:bldP spid="515101" grpId="0" autoUpdateAnimBg="0"/>
      <p:bldP spid="515102" grpId="0" autoUpdateAnimBg="0"/>
      <p:bldP spid="5151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Cache Coherence Problem</a:t>
            </a:r>
          </a:p>
        </p:txBody>
      </p:sp>
      <p:sp>
        <p:nvSpPr>
          <p:cNvPr id="2" name="Slide Number Placeholder 1"/>
          <p:cNvSpPr>
            <a:spLocks noGrp="1"/>
          </p:cNvSpPr>
          <p:nvPr>
            <p:ph type="sldNum" sz="quarter" idx="12"/>
          </p:nvPr>
        </p:nvSpPr>
        <p:spPr/>
        <p:txBody>
          <a:bodyPr/>
          <a:lstStyle/>
          <a:p>
            <a:pPr lvl="1">
              <a:defRPr/>
            </a:pPr>
            <a:fld id="{8464F235-4B3D-4417-B574-2683BF8C79D4}" type="slidenum">
              <a:rPr lang="en-US"/>
              <a:pPr lvl="1">
                <a:defRPr/>
              </a:pPr>
              <a:t>13</a:t>
            </a:fld>
            <a:endParaRPr lang="en-US">
              <a:latin typeface="+mn-lt"/>
            </a:endParaRPr>
          </a:p>
        </p:txBody>
      </p:sp>
      <p:grpSp>
        <p:nvGrpSpPr>
          <p:cNvPr id="9219" name="Group 3"/>
          <p:cNvGrpSpPr>
            <a:grpSpLocks/>
          </p:cNvGrpSpPr>
          <p:nvPr/>
        </p:nvGrpSpPr>
        <p:grpSpPr bwMode="auto">
          <a:xfrm>
            <a:off x="3048000" y="2590800"/>
            <a:ext cx="3048000" cy="2209800"/>
            <a:chOff x="1920" y="1632"/>
            <a:chExt cx="1920" cy="1392"/>
          </a:xfrm>
        </p:grpSpPr>
        <p:sp>
          <p:nvSpPr>
            <p:cNvPr id="9242" name="Oval 4"/>
            <p:cNvSpPr>
              <a:spLocks noChangeArrowheads="1"/>
            </p:cNvSpPr>
            <p:nvPr/>
          </p:nvSpPr>
          <p:spPr bwMode="auto">
            <a:xfrm>
              <a:off x="2016" y="1632"/>
              <a:ext cx="384" cy="384"/>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P0</a:t>
              </a:r>
            </a:p>
          </p:txBody>
        </p:sp>
        <p:sp>
          <p:nvSpPr>
            <p:cNvPr id="9243" name="Rectangle 5"/>
            <p:cNvSpPr>
              <a:spLocks noChangeArrowheads="1"/>
            </p:cNvSpPr>
            <p:nvPr/>
          </p:nvSpPr>
          <p:spPr bwMode="auto">
            <a:xfrm>
              <a:off x="1920" y="2256"/>
              <a:ext cx="576" cy="48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9244" name="Rectangle 6"/>
            <p:cNvSpPr>
              <a:spLocks noChangeArrowheads="1"/>
            </p:cNvSpPr>
            <p:nvPr/>
          </p:nvSpPr>
          <p:spPr bwMode="auto">
            <a:xfrm>
              <a:off x="1920" y="2400"/>
              <a:ext cx="144"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600">
                <a:latin typeface="Tahoma" pitchFamily="34" charset="0"/>
              </a:endParaRPr>
            </a:p>
          </p:txBody>
        </p:sp>
        <p:sp>
          <p:nvSpPr>
            <p:cNvPr id="9245" name="Rectangle 7"/>
            <p:cNvSpPr>
              <a:spLocks noChangeArrowheads="1"/>
            </p:cNvSpPr>
            <p:nvPr/>
          </p:nvSpPr>
          <p:spPr bwMode="auto">
            <a:xfrm>
              <a:off x="2064" y="2400"/>
              <a:ext cx="432"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600">
                <a:latin typeface="Tahoma" pitchFamily="34" charset="0"/>
              </a:endParaRPr>
            </a:p>
          </p:txBody>
        </p:sp>
        <p:sp>
          <p:nvSpPr>
            <p:cNvPr id="9246" name="AutoShape 8"/>
            <p:cNvSpPr>
              <a:spLocks noChangeArrowheads="1"/>
            </p:cNvSpPr>
            <p:nvPr/>
          </p:nvSpPr>
          <p:spPr bwMode="auto">
            <a:xfrm>
              <a:off x="2112" y="201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9247" name="Oval 9"/>
            <p:cNvSpPr>
              <a:spLocks noChangeArrowheads="1"/>
            </p:cNvSpPr>
            <p:nvPr/>
          </p:nvSpPr>
          <p:spPr bwMode="auto">
            <a:xfrm>
              <a:off x="3360" y="1632"/>
              <a:ext cx="384" cy="384"/>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P1</a:t>
              </a:r>
            </a:p>
          </p:txBody>
        </p:sp>
        <p:sp>
          <p:nvSpPr>
            <p:cNvPr id="9248" name="Rectangle 10"/>
            <p:cNvSpPr>
              <a:spLocks noChangeArrowheads="1"/>
            </p:cNvSpPr>
            <p:nvPr/>
          </p:nvSpPr>
          <p:spPr bwMode="auto">
            <a:xfrm>
              <a:off x="3264" y="2256"/>
              <a:ext cx="576" cy="48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9249" name="Rectangle 11"/>
            <p:cNvSpPr>
              <a:spLocks noChangeArrowheads="1"/>
            </p:cNvSpPr>
            <p:nvPr/>
          </p:nvSpPr>
          <p:spPr bwMode="auto">
            <a:xfrm>
              <a:off x="3264" y="2400"/>
              <a:ext cx="144"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600">
                <a:latin typeface="Tahoma" pitchFamily="34" charset="0"/>
              </a:endParaRPr>
            </a:p>
          </p:txBody>
        </p:sp>
        <p:sp>
          <p:nvSpPr>
            <p:cNvPr id="9250" name="Rectangle 12"/>
            <p:cNvSpPr>
              <a:spLocks noChangeArrowheads="1"/>
            </p:cNvSpPr>
            <p:nvPr/>
          </p:nvSpPr>
          <p:spPr bwMode="auto">
            <a:xfrm>
              <a:off x="3408" y="2400"/>
              <a:ext cx="432"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600">
                <a:latin typeface="Tahoma" pitchFamily="34" charset="0"/>
              </a:endParaRPr>
            </a:p>
          </p:txBody>
        </p:sp>
        <p:sp>
          <p:nvSpPr>
            <p:cNvPr id="9251" name="AutoShape 13"/>
            <p:cNvSpPr>
              <a:spLocks noChangeArrowheads="1"/>
            </p:cNvSpPr>
            <p:nvPr/>
          </p:nvSpPr>
          <p:spPr bwMode="auto">
            <a:xfrm>
              <a:off x="3456" y="201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9252" name="AutoShape 14"/>
            <p:cNvSpPr>
              <a:spLocks noChangeArrowheads="1"/>
            </p:cNvSpPr>
            <p:nvPr/>
          </p:nvSpPr>
          <p:spPr bwMode="auto">
            <a:xfrm>
              <a:off x="2112" y="273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9253" name="Line 15"/>
            <p:cNvSpPr>
              <a:spLocks noChangeShapeType="1"/>
            </p:cNvSpPr>
            <p:nvPr/>
          </p:nvSpPr>
          <p:spPr bwMode="auto">
            <a:xfrm>
              <a:off x="2064" y="3024"/>
              <a:ext cx="1584" cy="0"/>
            </a:xfrm>
            <a:prstGeom prst="line">
              <a:avLst/>
            </a:prstGeom>
            <a:noFill/>
            <a:ln w="76200" cmpd="tri">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54" name="AutoShape 16"/>
            <p:cNvSpPr>
              <a:spLocks noChangeArrowheads="1"/>
            </p:cNvSpPr>
            <p:nvPr/>
          </p:nvSpPr>
          <p:spPr bwMode="auto">
            <a:xfrm>
              <a:off x="3456" y="273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grpSp>
      <p:sp>
        <p:nvSpPr>
          <p:cNvPr id="516113" name="Text Box 17"/>
          <p:cNvSpPr txBox="1">
            <a:spLocks noChangeArrowheads="1"/>
          </p:cNvSpPr>
          <p:nvPr/>
        </p:nvSpPr>
        <p:spPr bwMode="auto">
          <a:xfrm>
            <a:off x="1355725" y="2493963"/>
            <a:ext cx="801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Load A</a:t>
            </a:r>
          </a:p>
        </p:txBody>
      </p:sp>
      <p:sp>
        <p:nvSpPr>
          <p:cNvPr id="9221" name="Rectangle 18"/>
          <p:cNvSpPr>
            <a:spLocks noChangeArrowheads="1"/>
          </p:cNvSpPr>
          <p:nvPr/>
        </p:nvSpPr>
        <p:spPr bwMode="auto">
          <a:xfrm>
            <a:off x="3048000" y="3810000"/>
            <a:ext cx="2286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a:latin typeface="Tahoma" pitchFamily="34" charset="0"/>
            </a:endParaRPr>
          </a:p>
        </p:txBody>
      </p:sp>
      <p:sp>
        <p:nvSpPr>
          <p:cNvPr id="9222" name="Rectangle 19"/>
          <p:cNvSpPr>
            <a:spLocks noChangeArrowheads="1"/>
          </p:cNvSpPr>
          <p:nvPr/>
        </p:nvSpPr>
        <p:spPr bwMode="auto">
          <a:xfrm>
            <a:off x="32766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a:latin typeface="Tahoma" pitchFamily="34" charset="0"/>
            </a:endParaRPr>
          </a:p>
        </p:txBody>
      </p:sp>
      <p:sp>
        <p:nvSpPr>
          <p:cNvPr id="516116" name="Text Box 20"/>
          <p:cNvSpPr txBox="1">
            <a:spLocks noChangeArrowheads="1"/>
          </p:cNvSpPr>
          <p:nvPr/>
        </p:nvSpPr>
        <p:spPr bwMode="auto">
          <a:xfrm>
            <a:off x="3032125" y="3740150"/>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A</a:t>
            </a:r>
          </a:p>
        </p:txBody>
      </p:sp>
      <p:sp>
        <p:nvSpPr>
          <p:cNvPr id="516117" name="Text Box 21"/>
          <p:cNvSpPr txBox="1">
            <a:spLocks noChangeArrowheads="1"/>
          </p:cNvSpPr>
          <p:nvPr/>
        </p:nvSpPr>
        <p:spPr bwMode="auto">
          <a:xfrm>
            <a:off x="3489325" y="374015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0</a:t>
            </a:r>
          </a:p>
        </p:txBody>
      </p:sp>
      <p:sp>
        <p:nvSpPr>
          <p:cNvPr id="516118" name="Text Box 22"/>
          <p:cNvSpPr txBox="1">
            <a:spLocks noChangeArrowheads="1"/>
          </p:cNvSpPr>
          <p:nvPr/>
        </p:nvSpPr>
        <p:spPr bwMode="auto">
          <a:xfrm>
            <a:off x="6553200" y="2509838"/>
            <a:ext cx="801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Load A</a:t>
            </a:r>
          </a:p>
        </p:txBody>
      </p:sp>
      <p:sp>
        <p:nvSpPr>
          <p:cNvPr id="9226" name="Rectangle 23"/>
          <p:cNvSpPr>
            <a:spLocks noChangeArrowheads="1"/>
          </p:cNvSpPr>
          <p:nvPr/>
        </p:nvSpPr>
        <p:spPr bwMode="auto">
          <a:xfrm>
            <a:off x="5181600" y="3810000"/>
            <a:ext cx="2286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a:latin typeface="Tahoma" pitchFamily="34" charset="0"/>
            </a:endParaRPr>
          </a:p>
        </p:txBody>
      </p:sp>
      <p:sp>
        <p:nvSpPr>
          <p:cNvPr id="9227" name="Rectangle 24"/>
          <p:cNvSpPr>
            <a:spLocks noChangeArrowheads="1"/>
          </p:cNvSpPr>
          <p:nvPr/>
        </p:nvSpPr>
        <p:spPr bwMode="auto">
          <a:xfrm>
            <a:off x="54102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a:latin typeface="Tahoma" pitchFamily="34" charset="0"/>
            </a:endParaRPr>
          </a:p>
        </p:txBody>
      </p:sp>
      <p:sp>
        <p:nvSpPr>
          <p:cNvPr id="516121" name="Text Box 25"/>
          <p:cNvSpPr txBox="1">
            <a:spLocks noChangeArrowheads="1"/>
          </p:cNvSpPr>
          <p:nvPr/>
        </p:nvSpPr>
        <p:spPr bwMode="auto">
          <a:xfrm>
            <a:off x="5165725" y="3740150"/>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A</a:t>
            </a:r>
          </a:p>
        </p:txBody>
      </p:sp>
      <p:sp>
        <p:nvSpPr>
          <p:cNvPr id="516122" name="Text Box 26"/>
          <p:cNvSpPr txBox="1">
            <a:spLocks noChangeArrowheads="1"/>
          </p:cNvSpPr>
          <p:nvPr/>
        </p:nvSpPr>
        <p:spPr bwMode="auto">
          <a:xfrm>
            <a:off x="5622925" y="374015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0</a:t>
            </a:r>
          </a:p>
        </p:txBody>
      </p:sp>
      <p:sp>
        <p:nvSpPr>
          <p:cNvPr id="516123" name="Text Box 27"/>
          <p:cNvSpPr txBox="1">
            <a:spLocks noChangeArrowheads="1"/>
          </p:cNvSpPr>
          <p:nvPr/>
        </p:nvSpPr>
        <p:spPr bwMode="auto">
          <a:xfrm>
            <a:off x="1371600" y="2787650"/>
            <a:ext cx="1311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Store A&lt;= 1</a:t>
            </a:r>
          </a:p>
        </p:txBody>
      </p:sp>
      <p:sp>
        <p:nvSpPr>
          <p:cNvPr id="9231" name="Rectangle 28"/>
          <p:cNvSpPr>
            <a:spLocks noChangeArrowheads="1"/>
          </p:cNvSpPr>
          <p:nvPr/>
        </p:nvSpPr>
        <p:spPr bwMode="auto">
          <a:xfrm>
            <a:off x="4114800" y="5334000"/>
            <a:ext cx="762000" cy="609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Memory</a:t>
            </a:r>
          </a:p>
        </p:txBody>
      </p:sp>
      <p:sp>
        <p:nvSpPr>
          <p:cNvPr id="9232" name="AutoShape 29"/>
          <p:cNvSpPr>
            <a:spLocks noChangeArrowheads="1"/>
          </p:cNvSpPr>
          <p:nvPr/>
        </p:nvSpPr>
        <p:spPr bwMode="auto">
          <a:xfrm>
            <a:off x="4343400" y="4876800"/>
            <a:ext cx="304800" cy="457200"/>
          </a:xfrm>
          <a:prstGeom prst="upDownArrow">
            <a:avLst>
              <a:gd name="adj1" fmla="val 50000"/>
              <a:gd name="adj2" fmla="val 30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516126" name="Freeform 30"/>
          <p:cNvSpPr>
            <a:spLocks/>
          </p:cNvSpPr>
          <p:nvPr/>
        </p:nvSpPr>
        <p:spPr bwMode="auto">
          <a:xfrm>
            <a:off x="3543300" y="4013200"/>
            <a:ext cx="1981200" cy="811213"/>
          </a:xfrm>
          <a:custGeom>
            <a:avLst/>
            <a:gdLst>
              <a:gd name="T0" fmla="*/ 0 w 1248"/>
              <a:gd name="T1" fmla="*/ 2147483647 h 511"/>
              <a:gd name="T2" fmla="*/ 2147483647 w 1248"/>
              <a:gd name="T3" fmla="*/ 2147483647 h 511"/>
              <a:gd name="T4" fmla="*/ 2147483647 w 1248"/>
              <a:gd name="T5" fmla="*/ 2147483647 h 511"/>
              <a:gd name="T6" fmla="*/ 2147483647 w 1248"/>
              <a:gd name="T7" fmla="*/ 2147483647 h 511"/>
              <a:gd name="T8" fmla="*/ 2147483647 w 1248"/>
              <a:gd name="T9" fmla="*/ 2147483647 h 511"/>
              <a:gd name="T10" fmla="*/ 2147483647 w 1248"/>
              <a:gd name="T11" fmla="*/ 2147483647 h 511"/>
              <a:gd name="T12" fmla="*/ 2147483647 w 1248"/>
              <a:gd name="T13" fmla="*/ 2147483647 h 511"/>
              <a:gd name="T14" fmla="*/ 2147483647 w 1248"/>
              <a:gd name="T15" fmla="*/ 2147483647 h 511"/>
              <a:gd name="T16" fmla="*/ 2147483647 w 1248"/>
              <a:gd name="T17" fmla="*/ 2147483647 h 511"/>
              <a:gd name="T18" fmla="*/ 2147483647 w 1248"/>
              <a:gd name="T19" fmla="*/ 2147483647 h 511"/>
              <a:gd name="T20" fmla="*/ 2147483647 w 1248"/>
              <a:gd name="T21" fmla="*/ 2147483647 h 511"/>
              <a:gd name="T22" fmla="*/ 2147483647 w 1248"/>
              <a:gd name="T23" fmla="*/ 2147483647 h 511"/>
              <a:gd name="T24" fmla="*/ 2147483647 w 1248"/>
              <a:gd name="T25" fmla="*/ 2147483647 h 511"/>
              <a:gd name="T26" fmla="*/ 2147483647 w 1248"/>
              <a:gd name="T27" fmla="*/ 2147483647 h 511"/>
              <a:gd name="T28" fmla="*/ 2147483647 w 1248"/>
              <a:gd name="T29" fmla="*/ 2147483647 h 511"/>
              <a:gd name="T30" fmla="*/ 2147483647 w 1248"/>
              <a:gd name="T31" fmla="*/ 2147483647 h 511"/>
              <a:gd name="T32" fmla="*/ 2147483647 w 1248"/>
              <a:gd name="T33" fmla="*/ 0 h 5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8"/>
              <a:gd name="T52" fmla="*/ 0 h 511"/>
              <a:gd name="T53" fmla="*/ 1248 w 1248"/>
              <a:gd name="T54" fmla="*/ 511 h 5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8" h="511">
                <a:moveTo>
                  <a:pt x="0" y="24"/>
                </a:moveTo>
                <a:cubicBezTo>
                  <a:pt x="12" y="60"/>
                  <a:pt x="16" y="98"/>
                  <a:pt x="24" y="136"/>
                </a:cubicBezTo>
                <a:cubicBezTo>
                  <a:pt x="27" y="174"/>
                  <a:pt x="19" y="217"/>
                  <a:pt x="40" y="248"/>
                </a:cubicBezTo>
                <a:cubicBezTo>
                  <a:pt x="58" y="274"/>
                  <a:pt x="66" y="270"/>
                  <a:pt x="88" y="288"/>
                </a:cubicBezTo>
                <a:cubicBezTo>
                  <a:pt x="128" y="321"/>
                  <a:pt x="157" y="335"/>
                  <a:pt x="208" y="352"/>
                </a:cubicBezTo>
                <a:cubicBezTo>
                  <a:pt x="287" y="378"/>
                  <a:pt x="226" y="383"/>
                  <a:pt x="288" y="400"/>
                </a:cubicBezTo>
                <a:cubicBezTo>
                  <a:pt x="306" y="405"/>
                  <a:pt x="325" y="405"/>
                  <a:pt x="344" y="408"/>
                </a:cubicBezTo>
                <a:cubicBezTo>
                  <a:pt x="499" y="511"/>
                  <a:pt x="617" y="475"/>
                  <a:pt x="808" y="488"/>
                </a:cubicBezTo>
                <a:cubicBezTo>
                  <a:pt x="917" y="466"/>
                  <a:pt x="861" y="474"/>
                  <a:pt x="976" y="464"/>
                </a:cubicBezTo>
                <a:cubicBezTo>
                  <a:pt x="1017" y="456"/>
                  <a:pt x="1082" y="445"/>
                  <a:pt x="1120" y="424"/>
                </a:cubicBezTo>
                <a:cubicBezTo>
                  <a:pt x="1137" y="415"/>
                  <a:pt x="1168" y="392"/>
                  <a:pt x="1168" y="392"/>
                </a:cubicBezTo>
                <a:cubicBezTo>
                  <a:pt x="1179" y="360"/>
                  <a:pt x="1188" y="347"/>
                  <a:pt x="1216" y="328"/>
                </a:cubicBezTo>
                <a:cubicBezTo>
                  <a:pt x="1221" y="320"/>
                  <a:pt x="1228" y="313"/>
                  <a:pt x="1232" y="304"/>
                </a:cubicBezTo>
                <a:cubicBezTo>
                  <a:pt x="1239" y="289"/>
                  <a:pt x="1248" y="256"/>
                  <a:pt x="1248" y="256"/>
                </a:cubicBezTo>
                <a:cubicBezTo>
                  <a:pt x="1245" y="203"/>
                  <a:pt x="1244" y="149"/>
                  <a:pt x="1240" y="96"/>
                </a:cubicBezTo>
                <a:cubicBezTo>
                  <a:pt x="1237" y="62"/>
                  <a:pt x="1232" y="60"/>
                  <a:pt x="1224" y="32"/>
                </a:cubicBezTo>
                <a:cubicBezTo>
                  <a:pt x="1221" y="21"/>
                  <a:pt x="1216" y="0"/>
                  <a:pt x="1216" y="0"/>
                </a:cubicBezTo>
              </a:path>
            </a:pathLst>
          </a:custGeom>
          <a:noFill/>
          <a:ln w="5715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127" name="Rectangle 31"/>
          <p:cNvSpPr>
            <a:spLocks noChangeArrowheads="1"/>
          </p:cNvSpPr>
          <p:nvPr/>
        </p:nvSpPr>
        <p:spPr bwMode="auto">
          <a:xfrm>
            <a:off x="5181600" y="3810000"/>
            <a:ext cx="2286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516128" name="Rectangle 32"/>
          <p:cNvSpPr>
            <a:spLocks noChangeArrowheads="1"/>
          </p:cNvSpPr>
          <p:nvPr/>
        </p:nvSpPr>
        <p:spPr bwMode="auto">
          <a:xfrm>
            <a:off x="54102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Times New Roman" pitchFamily="18" charset="0"/>
            </a:endParaRPr>
          </a:p>
        </p:txBody>
      </p:sp>
      <p:sp>
        <p:nvSpPr>
          <p:cNvPr id="516129" name="Rectangle 33"/>
          <p:cNvSpPr>
            <a:spLocks noChangeArrowheads="1"/>
          </p:cNvSpPr>
          <p:nvPr/>
        </p:nvSpPr>
        <p:spPr bwMode="auto">
          <a:xfrm>
            <a:off x="32766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1</a:t>
            </a:r>
          </a:p>
        </p:txBody>
      </p:sp>
      <p:sp>
        <p:nvSpPr>
          <p:cNvPr id="516130" name="Text Box 34"/>
          <p:cNvSpPr txBox="1">
            <a:spLocks noChangeArrowheads="1"/>
          </p:cNvSpPr>
          <p:nvPr/>
        </p:nvSpPr>
        <p:spPr bwMode="auto">
          <a:xfrm>
            <a:off x="6553200" y="2819400"/>
            <a:ext cx="801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ahoma" pitchFamily="34" charset="0"/>
              </a:rPr>
              <a:t>Load A</a:t>
            </a:r>
          </a:p>
        </p:txBody>
      </p:sp>
      <p:sp>
        <p:nvSpPr>
          <p:cNvPr id="516131" name="Freeform 35"/>
          <p:cNvSpPr>
            <a:spLocks/>
          </p:cNvSpPr>
          <p:nvPr/>
        </p:nvSpPr>
        <p:spPr bwMode="auto">
          <a:xfrm>
            <a:off x="3663950" y="3965575"/>
            <a:ext cx="2038350" cy="1114425"/>
          </a:xfrm>
          <a:custGeom>
            <a:avLst/>
            <a:gdLst>
              <a:gd name="T0" fmla="*/ 2147483647 w 1284"/>
              <a:gd name="T1" fmla="*/ 2147483647 h 702"/>
              <a:gd name="T2" fmla="*/ 2147483647 w 1284"/>
              <a:gd name="T3" fmla="*/ 2147483647 h 702"/>
              <a:gd name="T4" fmla="*/ 2147483647 w 1284"/>
              <a:gd name="T5" fmla="*/ 2147483647 h 702"/>
              <a:gd name="T6" fmla="*/ 2147483647 w 1284"/>
              <a:gd name="T7" fmla="*/ 2147483647 h 702"/>
              <a:gd name="T8" fmla="*/ 2147483647 w 1284"/>
              <a:gd name="T9" fmla="*/ 2147483647 h 702"/>
              <a:gd name="T10" fmla="*/ 2147483647 w 1284"/>
              <a:gd name="T11" fmla="*/ 2147483647 h 702"/>
              <a:gd name="T12" fmla="*/ 2147483647 w 1284"/>
              <a:gd name="T13" fmla="*/ 2147483647 h 702"/>
              <a:gd name="T14" fmla="*/ 2147483647 w 1284"/>
              <a:gd name="T15" fmla="*/ 2147483647 h 702"/>
              <a:gd name="T16" fmla="*/ 2147483647 w 1284"/>
              <a:gd name="T17" fmla="*/ 2147483647 h 702"/>
              <a:gd name="T18" fmla="*/ 2147483647 w 1284"/>
              <a:gd name="T19" fmla="*/ 2147483647 h 702"/>
              <a:gd name="T20" fmla="*/ 2147483647 w 1284"/>
              <a:gd name="T21" fmla="*/ 2147483647 h 702"/>
              <a:gd name="T22" fmla="*/ 2147483647 w 1284"/>
              <a:gd name="T23" fmla="*/ 2147483647 h 702"/>
              <a:gd name="T24" fmla="*/ 2147483647 w 1284"/>
              <a:gd name="T25" fmla="*/ 2147483647 h 702"/>
              <a:gd name="T26" fmla="*/ 2147483647 w 1284"/>
              <a:gd name="T27" fmla="*/ 2147483647 h 702"/>
              <a:gd name="T28" fmla="*/ 2147483647 w 1284"/>
              <a:gd name="T29" fmla="*/ 2147483647 h 702"/>
              <a:gd name="T30" fmla="*/ 2147483647 w 1284"/>
              <a:gd name="T31" fmla="*/ 2147483647 h 702"/>
              <a:gd name="T32" fmla="*/ 2147483647 w 1284"/>
              <a:gd name="T33" fmla="*/ 2147483647 h 702"/>
              <a:gd name="T34" fmla="*/ 2147483647 w 1284"/>
              <a:gd name="T35" fmla="*/ 2147483647 h 702"/>
              <a:gd name="T36" fmla="*/ 2147483647 w 1284"/>
              <a:gd name="T37" fmla="*/ 2147483647 h 702"/>
              <a:gd name="T38" fmla="*/ 2147483647 w 1284"/>
              <a:gd name="T39" fmla="*/ 2147483647 h 702"/>
              <a:gd name="T40" fmla="*/ 2147483647 w 1284"/>
              <a:gd name="T41" fmla="*/ 2147483647 h 702"/>
              <a:gd name="T42" fmla="*/ 2147483647 w 1284"/>
              <a:gd name="T43" fmla="*/ 2147483647 h 702"/>
              <a:gd name="T44" fmla="*/ 2147483647 w 1284"/>
              <a:gd name="T45" fmla="*/ 2147483647 h 702"/>
              <a:gd name="T46" fmla="*/ 2147483647 w 1284"/>
              <a:gd name="T47" fmla="*/ 2147483647 h 702"/>
              <a:gd name="T48" fmla="*/ 2147483647 w 1284"/>
              <a:gd name="T49" fmla="*/ 2147483647 h 702"/>
              <a:gd name="T50" fmla="*/ 2147483647 w 1284"/>
              <a:gd name="T51" fmla="*/ 2147483647 h 702"/>
              <a:gd name="T52" fmla="*/ 2147483647 w 1284"/>
              <a:gd name="T53" fmla="*/ 2147483647 h 702"/>
              <a:gd name="T54" fmla="*/ 2147483647 w 1284"/>
              <a:gd name="T55" fmla="*/ 2147483647 h 702"/>
              <a:gd name="T56" fmla="*/ 2147483647 w 1284"/>
              <a:gd name="T57" fmla="*/ 2147483647 h 7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4"/>
              <a:gd name="T88" fmla="*/ 0 h 702"/>
              <a:gd name="T89" fmla="*/ 1284 w 1284"/>
              <a:gd name="T90" fmla="*/ 702 h 7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4" h="702">
                <a:moveTo>
                  <a:pt x="1100" y="86"/>
                </a:moveTo>
                <a:cubicBezTo>
                  <a:pt x="1162" y="127"/>
                  <a:pt x="1129" y="238"/>
                  <a:pt x="1124" y="294"/>
                </a:cubicBezTo>
                <a:cubicBezTo>
                  <a:pt x="1123" y="302"/>
                  <a:pt x="1123" y="313"/>
                  <a:pt x="1116" y="318"/>
                </a:cubicBezTo>
                <a:cubicBezTo>
                  <a:pt x="1107" y="325"/>
                  <a:pt x="1095" y="323"/>
                  <a:pt x="1084" y="326"/>
                </a:cubicBezTo>
                <a:cubicBezTo>
                  <a:pt x="1065" y="383"/>
                  <a:pt x="1092" y="314"/>
                  <a:pt x="1052" y="374"/>
                </a:cubicBezTo>
                <a:cubicBezTo>
                  <a:pt x="1047" y="381"/>
                  <a:pt x="1050" y="392"/>
                  <a:pt x="1044" y="398"/>
                </a:cubicBezTo>
                <a:cubicBezTo>
                  <a:pt x="996" y="446"/>
                  <a:pt x="931" y="448"/>
                  <a:pt x="868" y="454"/>
                </a:cubicBezTo>
                <a:cubicBezTo>
                  <a:pt x="779" y="484"/>
                  <a:pt x="678" y="466"/>
                  <a:pt x="588" y="462"/>
                </a:cubicBezTo>
                <a:cubicBezTo>
                  <a:pt x="517" y="438"/>
                  <a:pt x="624" y="472"/>
                  <a:pt x="452" y="446"/>
                </a:cubicBezTo>
                <a:cubicBezTo>
                  <a:pt x="391" y="437"/>
                  <a:pt x="333" y="409"/>
                  <a:pt x="276" y="390"/>
                </a:cubicBezTo>
                <a:cubicBezTo>
                  <a:pt x="236" y="330"/>
                  <a:pt x="150" y="309"/>
                  <a:pt x="92" y="270"/>
                </a:cubicBezTo>
                <a:cubicBezTo>
                  <a:pt x="74" y="243"/>
                  <a:pt x="51" y="229"/>
                  <a:pt x="28" y="206"/>
                </a:cubicBezTo>
                <a:cubicBezTo>
                  <a:pt x="7" y="143"/>
                  <a:pt x="15" y="175"/>
                  <a:pt x="4" y="110"/>
                </a:cubicBezTo>
                <a:cubicBezTo>
                  <a:pt x="15" y="0"/>
                  <a:pt x="0" y="18"/>
                  <a:pt x="108" y="30"/>
                </a:cubicBezTo>
                <a:cubicBezTo>
                  <a:pt x="133" y="47"/>
                  <a:pt x="159" y="65"/>
                  <a:pt x="172" y="94"/>
                </a:cubicBezTo>
                <a:cubicBezTo>
                  <a:pt x="193" y="140"/>
                  <a:pt x="199" y="176"/>
                  <a:pt x="244" y="206"/>
                </a:cubicBezTo>
                <a:cubicBezTo>
                  <a:pt x="252" y="230"/>
                  <a:pt x="264" y="256"/>
                  <a:pt x="276" y="278"/>
                </a:cubicBezTo>
                <a:cubicBezTo>
                  <a:pt x="285" y="295"/>
                  <a:pt x="308" y="326"/>
                  <a:pt x="308" y="326"/>
                </a:cubicBezTo>
                <a:cubicBezTo>
                  <a:pt x="318" y="365"/>
                  <a:pt x="338" y="395"/>
                  <a:pt x="356" y="430"/>
                </a:cubicBezTo>
                <a:cubicBezTo>
                  <a:pt x="360" y="438"/>
                  <a:pt x="359" y="447"/>
                  <a:pt x="364" y="454"/>
                </a:cubicBezTo>
                <a:cubicBezTo>
                  <a:pt x="378" y="472"/>
                  <a:pt x="404" y="478"/>
                  <a:pt x="420" y="494"/>
                </a:cubicBezTo>
                <a:cubicBezTo>
                  <a:pt x="458" y="532"/>
                  <a:pt x="494" y="580"/>
                  <a:pt x="548" y="598"/>
                </a:cubicBezTo>
                <a:cubicBezTo>
                  <a:pt x="599" y="649"/>
                  <a:pt x="658" y="664"/>
                  <a:pt x="716" y="702"/>
                </a:cubicBezTo>
                <a:cubicBezTo>
                  <a:pt x="777" y="699"/>
                  <a:pt x="839" y="699"/>
                  <a:pt x="900" y="694"/>
                </a:cubicBezTo>
                <a:cubicBezTo>
                  <a:pt x="965" y="689"/>
                  <a:pt x="1057" y="604"/>
                  <a:pt x="1124" y="582"/>
                </a:cubicBezTo>
                <a:cubicBezTo>
                  <a:pt x="1157" y="557"/>
                  <a:pt x="1188" y="531"/>
                  <a:pt x="1228" y="518"/>
                </a:cubicBezTo>
                <a:cubicBezTo>
                  <a:pt x="1262" y="473"/>
                  <a:pt x="1248" y="499"/>
                  <a:pt x="1268" y="438"/>
                </a:cubicBezTo>
                <a:cubicBezTo>
                  <a:pt x="1273" y="422"/>
                  <a:pt x="1284" y="390"/>
                  <a:pt x="1284" y="390"/>
                </a:cubicBezTo>
                <a:cubicBezTo>
                  <a:pt x="1274" y="182"/>
                  <a:pt x="1276" y="283"/>
                  <a:pt x="1276" y="86"/>
                </a:cubicBezTo>
              </a:path>
            </a:pathLst>
          </a:custGeom>
          <a:noFill/>
          <a:ln w="57150">
            <a:solidFill>
              <a:srgbClr val="0066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132" name="Rectangle 36"/>
          <p:cNvSpPr>
            <a:spLocks noChangeArrowheads="1"/>
          </p:cNvSpPr>
          <p:nvPr/>
        </p:nvSpPr>
        <p:spPr bwMode="auto">
          <a:xfrm>
            <a:off x="5181600" y="3810000"/>
            <a:ext cx="2286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A</a:t>
            </a:r>
          </a:p>
        </p:txBody>
      </p:sp>
      <p:sp>
        <p:nvSpPr>
          <p:cNvPr id="516133" name="Rectangle 37"/>
          <p:cNvSpPr>
            <a:spLocks noChangeArrowheads="1"/>
          </p:cNvSpPr>
          <p:nvPr/>
        </p:nvSpPr>
        <p:spPr bwMode="auto">
          <a:xfrm>
            <a:off x="54102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Tahoma" pitchFamily="34" charset="0"/>
              </a:rPr>
              <a:t>1</a:t>
            </a:r>
          </a:p>
        </p:txBody>
      </p:sp>
      <p:sp>
        <p:nvSpPr>
          <p:cNvPr id="3" name="Footer Placeholder 2"/>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3691559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61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61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61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61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61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61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61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61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1612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1612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161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1613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51613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1613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16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13" grpId="0" autoUpdateAnimBg="0"/>
      <p:bldP spid="516116" grpId="0" autoUpdateAnimBg="0"/>
      <p:bldP spid="516117" grpId="0" autoUpdateAnimBg="0"/>
      <p:bldP spid="516118" grpId="0" autoUpdateAnimBg="0"/>
      <p:bldP spid="516121" grpId="0" autoUpdateAnimBg="0"/>
      <p:bldP spid="516122" grpId="0" autoUpdateAnimBg="0"/>
      <p:bldP spid="516123" grpId="0" autoUpdateAnimBg="0"/>
      <p:bldP spid="516126" grpId="0" animBg="1"/>
      <p:bldP spid="516127" grpId="0" animBg="1"/>
      <p:bldP spid="516128" grpId="0" animBg="1"/>
      <p:bldP spid="516129" grpId="0" animBg="1" autoUpdateAnimBg="0"/>
      <p:bldP spid="516130" grpId="0" autoUpdateAnimBg="0"/>
      <p:bldP spid="516131" grpId="0" animBg="1"/>
      <p:bldP spid="516132" grpId="0" animBg="1" autoUpdateAnimBg="0"/>
      <p:bldP spid="51613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Invalidate Protocol</a:t>
            </a:r>
          </a:p>
        </p:txBody>
      </p:sp>
      <p:sp>
        <p:nvSpPr>
          <p:cNvPr id="10243" name="Rectangle 3"/>
          <p:cNvSpPr>
            <a:spLocks noGrp="1" noChangeArrowheads="1"/>
          </p:cNvSpPr>
          <p:nvPr>
            <p:ph idx="1"/>
          </p:nvPr>
        </p:nvSpPr>
        <p:spPr/>
        <p:txBody>
          <a:bodyPr/>
          <a:lstStyle/>
          <a:p>
            <a:pPr eaLnBrk="1" hangingPunct="1">
              <a:lnSpc>
                <a:spcPct val="70000"/>
              </a:lnSpc>
            </a:pPr>
            <a:r>
              <a:rPr lang="en-US" altLang="en-US" sz="2000" smtClean="0"/>
              <a:t>Basic idea: maintain </a:t>
            </a:r>
            <a:r>
              <a:rPr lang="en-US" altLang="en-US" sz="2000" b="1" smtClean="0"/>
              <a:t>single writer</a:t>
            </a:r>
            <a:r>
              <a:rPr lang="en-US" altLang="en-US" sz="2000" smtClean="0"/>
              <a:t> property</a:t>
            </a:r>
          </a:p>
          <a:p>
            <a:pPr lvl="1" eaLnBrk="1" hangingPunct="1">
              <a:lnSpc>
                <a:spcPct val="80000"/>
              </a:lnSpc>
            </a:pPr>
            <a:r>
              <a:rPr lang="en-US" altLang="en-US" sz="1800" smtClean="0"/>
              <a:t>Only one processor has write permission at any point in time</a:t>
            </a:r>
          </a:p>
          <a:p>
            <a:pPr eaLnBrk="1" hangingPunct="1">
              <a:lnSpc>
                <a:spcPct val="70000"/>
              </a:lnSpc>
            </a:pPr>
            <a:r>
              <a:rPr lang="en-US" altLang="en-US" sz="2000" smtClean="0"/>
              <a:t>Write handling</a:t>
            </a:r>
          </a:p>
          <a:p>
            <a:pPr lvl="1" eaLnBrk="1" hangingPunct="1">
              <a:lnSpc>
                <a:spcPct val="80000"/>
              </a:lnSpc>
            </a:pPr>
            <a:r>
              <a:rPr lang="en-US" altLang="en-US" sz="1800" smtClean="0"/>
              <a:t>On write, invalidate all other copies of data</a:t>
            </a:r>
          </a:p>
          <a:p>
            <a:pPr lvl="1" eaLnBrk="1" hangingPunct="1">
              <a:lnSpc>
                <a:spcPct val="80000"/>
              </a:lnSpc>
            </a:pPr>
            <a:r>
              <a:rPr lang="en-US" altLang="en-US" sz="1800" smtClean="0"/>
              <a:t>Make data private to the writer</a:t>
            </a:r>
          </a:p>
          <a:p>
            <a:pPr lvl="1" eaLnBrk="1" hangingPunct="1">
              <a:lnSpc>
                <a:spcPct val="80000"/>
              </a:lnSpc>
            </a:pPr>
            <a:r>
              <a:rPr lang="en-US" altLang="en-US" sz="1800" smtClean="0"/>
              <a:t>Allow writes to occur until data is requested</a:t>
            </a:r>
          </a:p>
          <a:p>
            <a:pPr lvl="1" eaLnBrk="1" hangingPunct="1">
              <a:lnSpc>
                <a:spcPct val="80000"/>
              </a:lnSpc>
            </a:pPr>
            <a:r>
              <a:rPr lang="en-US" altLang="en-US" sz="1800" smtClean="0"/>
              <a:t>Supply modified data to requestor directly or through memory</a:t>
            </a:r>
          </a:p>
          <a:p>
            <a:pPr eaLnBrk="1" hangingPunct="1">
              <a:lnSpc>
                <a:spcPct val="70000"/>
              </a:lnSpc>
            </a:pPr>
            <a:r>
              <a:rPr lang="en-US" altLang="en-US" sz="2000" smtClean="0"/>
              <a:t>Minimal set of states per cache line:</a:t>
            </a:r>
          </a:p>
          <a:p>
            <a:pPr lvl="1" eaLnBrk="1" hangingPunct="1">
              <a:lnSpc>
                <a:spcPct val="80000"/>
              </a:lnSpc>
            </a:pPr>
            <a:r>
              <a:rPr lang="en-US" altLang="en-US" sz="1800" smtClean="0"/>
              <a:t>Invalid (not present)</a:t>
            </a:r>
          </a:p>
          <a:p>
            <a:pPr lvl="1" eaLnBrk="1" hangingPunct="1">
              <a:lnSpc>
                <a:spcPct val="80000"/>
              </a:lnSpc>
            </a:pPr>
            <a:r>
              <a:rPr lang="en-US" altLang="en-US" sz="1800" smtClean="0"/>
              <a:t>Modified (private to this cache)</a:t>
            </a:r>
          </a:p>
          <a:p>
            <a:pPr eaLnBrk="1" hangingPunct="1">
              <a:lnSpc>
                <a:spcPct val="70000"/>
              </a:lnSpc>
            </a:pPr>
            <a:r>
              <a:rPr lang="en-US" altLang="en-US" sz="2000" smtClean="0"/>
              <a:t>State transitions:</a:t>
            </a:r>
          </a:p>
          <a:p>
            <a:pPr lvl="1" eaLnBrk="1" hangingPunct="1">
              <a:lnSpc>
                <a:spcPct val="80000"/>
              </a:lnSpc>
            </a:pPr>
            <a:r>
              <a:rPr lang="en-US" altLang="en-US" sz="1800" smtClean="0"/>
              <a:t>Local read or write: I-&gt;M, fetch modified</a:t>
            </a:r>
          </a:p>
          <a:p>
            <a:pPr lvl="1" eaLnBrk="1" hangingPunct="1">
              <a:lnSpc>
                <a:spcPct val="80000"/>
              </a:lnSpc>
            </a:pPr>
            <a:r>
              <a:rPr lang="en-US" altLang="en-US" sz="1800" smtClean="0"/>
              <a:t>Remote read or write: M-&gt;I, transmit data (directly or through memory)</a:t>
            </a:r>
          </a:p>
          <a:p>
            <a:pPr lvl="1" eaLnBrk="1" hangingPunct="1">
              <a:lnSpc>
                <a:spcPct val="80000"/>
              </a:lnSpc>
            </a:pPr>
            <a:r>
              <a:rPr lang="en-US" altLang="en-US" sz="1800" smtClean="0"/>
              <a:t>Writeback: M-&gt;I, write data to memory</a:t>
            </a:r>
          </a:p>
        </p:txBody>
      </p:sp>
      <p:sp>
        <p:nvSpPr>
          <p:cNvPr id="2" name="Slide Number Placeholder 1"/>
          <p:cNvSpPr>
            <a:spLocks noGrp="1"/>
          </p:cNvSpPr>
          <p:nvPr>
            <p:ph type="sldNum" sz="quarter" idx="12"/>
          </p:nvPr>
        </p:nvSpPr>
        <p:spPr/>
        <p:txBody>
          <a:bodyPr/>
          <a:lstStyle/>
          <a:p>
            <a:pPr lvl="1">
              <a:defRPr/>
            </a:pPr>
            <a:fld id="{EF8C715C-E78D-4319-B9B7-CB255CC13960}" type="slidenum">
              <a:rPr lang="en-US"/>
              <a:pPr lvl="1">
                <a:defRPr/>
              </a:pPr>
              <a:t>14</a:t>
            </a:fld>
            <a:endParaRPr lang="en-US">
              <a:latin typeface="+mn-lt"/>
            </a:endParaRPr>
          </a:p>
        </p:txBody>
      </p:sp>
      <p:sp>
        <p:nvSpPr>
          <p:cNvPr id="3" name="Footer Placeholder 2"/>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28865979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Invalidate Protocol Optimizations</a:t>
            </a:r>
          </a:p>
        </p:txBody>
      </p:sp>
      <p:sp>
        <p:nvSpPr>
          <p:cNvPr id="11267" name="Rectangle 3"/>
          <p:cNvSpPr>
            <a:spLocks noGrp="1" noChangeArrowheads="1"/>
          </p:cNvSpPr>
          <p:nvPr>
            <p:ph idx="1"/>
          </p:nvPr>
        </p:nvSpPr>
        <p:spPr/>
        <p:txBody>
          <a:bodyPr/>
          <a:lstStyle/>
          <a:p>
            <a:pPr eaLnBrk="1" hangingPunct="1">
              <a:lnSpc>
                <a:spcPct val="80000"/>
              </a:lnSpc>
            </a:pPr>
            <a:r>
              <a:rPr lang="en-US" altLang="en-US" sz="2400" smtClean="0"/>
              <a:t>Observation: data can be </a:t>
            </a:r>
            <a:r>
              <a:rPr lang="en-US" altLang="en-US" sz="2400" i="1" smtClean="0"/>
              <a:t>read-shared</a:t>
            </a:r>
          </a:p>
          <a:p>
            <a:pPr lvl="1" eaLnBrk="1" hangingPunct="1">
              <a:lnSpc>
                <a:spcPct val="90000"/>
              </a:lnSpc>
            </a:pPr>
            <a:r>
              <a:rPr lang="en-US" altLang="en-US" sz="2000" smtClean="0"/>
              <a:t>Add S (shared) state to protocol: MSI</a:t>
            </a:r>
          </a:p>
          <a:p>
            <a:pPr eaLnBrk="1" hangingPunct="1">
              <a:lnSpc>
                <a:spcPct val="80000"/>
              </a:lnSpc>
            </a:pPr>
            <a:r>
              <a:rPr lang="en-US" altLang="en-US" sz="2400" smtClean="0"/>
              <a:t>State transitions:</a:t>
            </a:r>
          </a:p>
          <a:p>
            <a:pPr lvl="1" eaLnBrk="1" hangingPunct="1">
              <a:lnSpc>
                <a:spcPct val="90000"/>
              </a:lnSpc>
            </a:pPr>
            <a:r>
              <a:rPr lang="en-US" altLang="en-US" sz="2000" smtClean="0"/>
              <a:t>Local read: I-&gt;S, fetch shared</a:t>
            </a:r>
          </a:p>
          <a:p>
            <a:pPr lvl="1" eaLnBrk="1" hangingPunct="1">
              <a:lnSpc>
                <a:spcPct val="90000"/>
              </a:lnSpc>
            </a:pPr>
            <a:r>
              <a:rPr lang="en-US" altLang="en-US" sz="2000" smtClean="0"/>
              <a:t>Local write: I-&gt;M, fetch modified; S-&gt;M, invalidate other copies</a:t>
            </a:r>
          </a:p>
          <a:p>
            <a:pPr lvl="1" eaLnBrk="1" hangingPunct="1">
              <a:lnSpc>
                <a:spcPct val="90000"/>
              </a:lnSpc>
            </a:pPr>
            <a:r>
              <a:rPr lang="en-US" altLang="en-US" sz="2000" smtClean="0"/>
              <a:t>Remote read: M-&gt;S, supply data</a:t>
            </a:r>
          </a:p>
          <a:p>
            <a:pPr lvl="1" eaLnBrk="1" hangingPunct="1">
              <a:lnSpc>
                <a:spcPct val="90000"/>
              </a:lnSpc>
            </a:pPr>
            <a:r>
              <a:rPr lang="en-US" altLang="en-US" sz="2000" smtClean="0"/>
              <a:t>Remote write: M-&gt;I, supply data; S-&gt;I, invalidate local copy</a:t>
            </a:r>
          </a:p>
          <a:p>
            <a:pPr eaLnBrk="1" hangingPunct="1">
              <a:lnSpc>
                <a:spcPct val="80000"/>
              </a:lnSpc>
            </a:pPr>
            <a:r>
              <a:rPr lang="en-US" altLang="en-US" sz="2400" smtClean="0"/>
              <a:t>Observation: data can be write-private (e.g. stack frame)</a:t>
            </a:r>
          </a:p>
          <a:p>
            <a:pPr lvl="1" eaLnBrk="1" hangingPunct="1">
              <a:lnSpc>
                <a:spcPct val="90000"/>
              </a:lnSpc>
            </a:pPr>
            <a:r>
              <a:rPr lang="en-US" altLang="en-US" sz="2000" smtClean="0"/>
              <a:t>Avoid invalidate messages in that case</a:t>
            </a:r>
          </a:p>
          <a:p>
            <a:pPr lvl="1" eaLnBrk="1" hangingPunct="1">
              <a:lnSpc>
                <a:spcPct val="90000"/>
              </a:lnSpc>
            </a:pPr>
            <a:r>
              <a:rPr lang="en-US" altLang="en-US" sz="2000" smtClean="0"/>
              <a:t>Add E (exclusive) state to protocol: MESI</a:t>
            </a:r>
          </a:p>
          <a:p>
            <a:pPr eaLnBrk="1" hangingPunct="1">
              <a:lnSpc>
                <a:spcPct val="80000"/>
              </a:lnSpc>
            </a:pPr>
            <a:r>
              <a:rPr lang="en-US" altLang="en-US" sz="2400" smtClean="0"/>
              <a:t>State transitions:</a:t>
            </a:r>
          </a:p>
          <a:p>
            <a:pPr lvl="1" eaLnBrk="1" hangingPunct="1">
              <a:lnSpc>
                <a:spcPct val="90000"/>
              </a:lnSpc>
            </a:pPr>
            <a:r>
              <a:rPr lang="en-US" altLang="en-US" sz="2000" smtClean="0"/>
              <a:t>Local read: I-&gt;E if only copy, I-&gt;S if other copies exist</a:t>
            </a:r>
          </a:p>
          <a:p>
            <a:pPr lvl="1" eaLnBrk="1" hangingPunct="1">
              <a:lnSpc>
                <a:spcPct val="90000"/>
              </a:lnSpc>
            </a:pPr>
            <a:r>
              <a:rPr lang="en-US" altLang="en-US" sz="2000" smtClean="0"/>
              <a:t>Local write: E-&gt;M silently, S-&gt;M, invalidate other copies</a:t>
            </a:r>
          </a:p>
        </p:txBody>
      </p:sp>
      <p:sp>
        <p:nvSpPr>
          <p:cNvPr id="2" name="Slide Number Placeholder 1"/>
          <p:cNvSpPr>
            <a:spLocks noGrp="1"/>
          </p:cNvSpPr>
          <p:nvPr>
            <p:ph type="sldNum" sz="quarter" idx="12"/>
          </p:nvPr>
        </p:nvSpPr>
        <p:spPr/>
        <p:txBody>
          <a:bodyPr/>
          <a:lstStyle/>
          <a:p>
            <a:pPr lvl="1">
              <a:defRPr/>
            </a:pPr>
            <a:fld id="{2DF2ECD7-B792-44B5-8693-15CDEAD72CAF}" type="slidenum">
              <a:rPr lang="en-US"/>
              <a:pPr lvl="1">
                <a:defRPr/>
              </a:pPr>
              <a:t>15</a:t>
            </a:fld>
            <a:endParaRPr lang="en-US">
              <a:latin typeface="+mn-lt"/>
            </a:endParaRPr>
          </a:p>
        </p:txBody>
      </p:sp>
      <p:sp>
        <p:nvSpPr>
          <p:cNvPr id="3" name="Footer Placeholder 2"/>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34936904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2625" y="609600"/>
            <a:ext cx="8080375" cy="531813"/>
          </a:xfrm>
        </p:spPr>
        <p:txBody>
          <a:bodyPr/>
          <a:lstStyle/>
          <a:p>
            <a:pPr eaLnBrk="1" hangingPunct="1"/>
            <a:r>
              <a:rPr lang="en-US" altLang="en-US" sz="3200" smtClean="0"/>
              <a:t>Sample Invalidate Protocol (MESI)</a:t>
            </a:r>
          </a:p>
        </p:txBody>
      </p:sp>
      <p:sp>
        <p:nvSpPr>
          <p:cNvPr id="2" name="Slide Number Placeholder 1"/>
          <p:cNvSpPr>
            <a:spLocks noGrp="1"/>
          </p:cNvSpPr>
          <p:nvPr>
            <p:ph type="sldNum" sz="quarter" idx="12"/>
          </p:nvPr>
        </p:nvSpPr>
        <p:spPr/>
        <p:txBody>
          <a:bodyPr/>
          <a:lstStyle/>
          <a:p>
            <a:pPr lvl="1">
              <a:defRPr/>
            </a:pPr>
            <a:fld id="{8048CE83-32B3-4ED9-8B6E-49E8E669E3D4}" type="slidenum">
              <a:rPr lang="en-US"/>
              <a:pPr lvl="1">
                <a:defRPr/>
              </a:pPr>
              <a:t>16</a:t>
            </a:fld>
            <a:endParaRPr lang="en-US">
              <a:latin typeface="+mn-lt"/>
            </a:endParaRPr>
          </a:p>
        </p:txBody>
      </p:sp>
      <p:pic>
        <p:nvPicPr>
          <p:cNvPr id="12291" name="Picture 3" descr="she70647_0906"/>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95400" y="1295400"/>
            <a:ext cx="6096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2973388" y="3429000"/>
            <a:ext cx="608012"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latin typeface="Times New Roman" pitchFamily="18" charset="0"/>
              </a:rPr>
              <a:t>BR</a:t>
            </a:r>
          </a:p>
        </p:txBody>
      </p:sp>
      <p:sp>
        <p:nvSpPr>
          <p:cNvPr id="3" name="Footer Placeholder 2"/>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35578338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2625" y="609600"/>
            <a:ext cx="8080375" cy="531813"/>
          </a:xfrm>
        </p:spPr>
        <p:txBody>
          <a:bodyPr/>
          <a:lstStyle/>
          <a:p>
            <a:pPr eaLnBrk="1" hangingPunct="1"/>
            <a:r>
              <a:rPr lang="en-US" altLang="en-US" sz="3200" smtClean="0"/>
              <a:t>Sample Invalidate Protocol (MESI)</a:t>
            </a:r>
          </a:p>
        </p:txBody>
      </p:sp>
      <p:sp>
        <p:nvSpPr>
          <p:cNvPr id="2" name="Slide Number Placeholder 1"/>
          <p:cNvSpPr>
            <a:spLocks noGrp="1"/>
          </p:cNvSpPr>
          <p:nvPr>
            <p:ph type="sldNum" sz="quarter" idx="12"/>
          </p:nvPr>
        </p:nvSpPr>
        <p:spPr/>
        <p:txBody>
          <a:bodyPr/>
          <a:lstStyle/>
          <a:p>
            <a:pPr lvl="1">
              <a:defRPr/>
            </a:pPr>
            <a:fld id="{133746B1-F0DF-466D-AF8B-315F07847C6E}" type="slidenum">
              <a:rPr lang="en-US"/>
              <a:pPr lvl="1">
                <a:defRPr/>
              </a:pPr>
              <a:t>17</a:t>
            </a:fld>
            <a:endParaRPr lang="en-US">
              <a:latin typeface="+mn-lt"/>
            </a:endParaRPr>
          </a:p>
        </p:txBody>
      </p:sp>
      <p:sp>
        <p:nvSpPr>
          <p:cNvPr id="13315" name="Rectangle 3"/>
          <p:cNvSpPr>
            <a:spLocks noChangeArrowheads="1"/>
          </p:cNvSpPr>
          <p:nvPr/>
        </p:nvSpPr>
        <p:spPr bwMode="auto">
          <a:xfrm>
            <a:off x="0" y="175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Font typeface="Arial" charset="0"/>
              <a:buChar char="•"/>
              <a:tabLst>
                <a:tab pos="5667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667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667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667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667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667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667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667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66738" algn="l"/>
              </a:tabLst>
              <a:defRPr sz="2000">
                <a:solidFill>
                  <a:schemeClr val="tx1"/>
                </a:solidFill>
                <a:latin typeface="Calibri" pitchFamily="34" charset="0"/>
              </a:defRPr>
            </a:lvl9pPr>
          </a:lstStyle>
          <a:p>
            <a:pPr eaLnBrk="1" hangingPunct="1">
              <a:spcBef>
                <a:spcPct val="0"/>
              </a:spcBef>
              <a:buFontTx/>
              <a:buNone/>
            </a:pPr>
            <a:endParaRPr kumimoji="1" lang="en-US" altLang="en-US" sz="2400">
              <a:latin typeface="Times New Roman" pitchFamily="18" charset="0"/>
            </a:endParaRPr>
          </a:p>
        </p:txBody>
      </p:sp>
      <p:graphicFrame>
        <p:nvGraphicFramePr>
          <p:cNvPr id="527364" name="Group 4"/>
          <p:cNvGraphicFramePr>
            <a:graphicFrameLocks noGrp="1"/>
          </p:cNvGraphicFramePr>
          <p:nvPr/>
        </p:nvGraphicFramePr>
        <p:xfrm>
          <a:off x="533400" y="1219200"/>
          <a:ext cx="8229600" cy="4849816"/>
        </p:xfrm>
        <a:graphic>
          <a:graphicData uri="http://schemas.openxmlformats.org/drawingml/2006/table">
            <a:tbl>
              <a:tblPr/>
              <a:tblGrid>
                <a:gridCol w="990600"/>
                <a:gridCol w="1417638"/>
                <a:gridCol w="1163637"/>
                <a:gridCol w="1165225"/>
                <a:gridCol w="1163638"/>
                <a:gridCol w="1165225"/>
                <a:gridCol w="1163637"/>
              </a:tblGrid>
              <a:tr h="471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Current State s</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Event and Local Coherence Controller Responses and Actions (s' refers to next state)</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8251">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Local Read (LR)</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Local Write (LW)</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Local Eviction (EV)</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Bus Read (BR)</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Bus Write (BW)</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Bus Upgrade (BU)</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888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Invalid (I)</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Issue bus read</a:t>
                      </a:r>
                      <a:endParaRPr kumimoji="1"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if no sharers then 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E</a:t>
                      </a:r>
                      <a:endParaRPr kumimoji="1"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else 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S</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Issue bus write</a:t>
                      </a:r>
                      <a:endParaRPr kumimoji="1"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M</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I</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Do nothing</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Do nothing</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Do nothing</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315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Shared (S)</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Do nothing</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Issue bus upgrade</a:t>
                      </a:r>
                      <a:endParaRPr kumimoji="1"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M</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I</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Respond shared</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I</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I</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315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Exclusive (E)</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Do nothing</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M</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I</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Respond shared</a:t>
                      </a:r>
                      <a:endParaRPr kumimoji="1"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S</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I</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Error</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1582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Modified (M)</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Do nothing</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Do nothing</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Write data back;</a:t>
                      </a:r>
                      <a:endParaRPr kumimoji="1"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I</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Respond dirty;</a:t>
                      </a:r>
                      <a:endParaRPr kumimoji="1"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Write data back;</a:t>
                      </a:r>
                      <a:endParaRPr kumimoji="1"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S</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Respond dirty;</a:t>
                      </a:r>
                      <a:endParaRPr kumimoji="1"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Write data back;</a:t>
                      </a:r>
                      <a:endParaRPr kumimoji="1"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s</a:t>
                      </a:r>
                      <a:r>
                        <a:rPr kumimoji="1" lang="en-US" sz="1200" b="1" i="0" u="none" strike="noStrike" cap="none" normalizeH="0" baseline="0" smtClean="0">
                          <a:ln>
                            <a:noFill/>
                          </a:ln>
                          <a:solidFill>
                            <a:srgbClr val="000000"/>
                          </a:solidFill>
                          <a:effectLst/>
                          <a:latin typeface="Helvetica" pitchFamily="34" charset="0"/>
                          <a:cs typeface="Times New Roman" pitchFamily="18" charset="0"/>
                        </a:rPr>
                        <a:t>'</a:t>
                      </a:r>
                      <a:r>
                        <a:rPr kumimoji="1" lang="en-US" sz="1400" b="0" i="0" u="none" strike="noStrike" cap="none" normalizeH="0" baseline="0" smtClean="0">
                          <a:ln>
                            <a:noFill/>
                          </a:ln>
                          <a:solidFill>
                            <a:srgbClr val="000000"/>
                          </a:solidFill>
                          <a:effectLst/>
                          <a:latin typeface="Times" pitchFamily="18" charset="0"/>
                          <a:cs typeface="Times New Roman" pitchFamily="18" charset="0"/>
                        </a:rPr>
                        <a:t> = I</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pitchFamily="18" charset="0"/>
                          <a:cs typeface="Times New Roman" pitchFamily="18" charset="0"/>
                        </a:rPr>
                        <a:t>Error</a:t>
                      </a:r>
                      <a:endParaRPr kumimoji="1" lang="en-US" sz="36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3" name="Footer Placeholder 2"/>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20151715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2625" y="609600"/>
            <a:ext cx="8080375" cy="531813"/>
          </a:xfrm>
        </p:spPr>
        <p:txBody>
          <a:bodyPr/>
          <a:lstStyle/>
          <a:p>
            <a:pPr eaLnBrk="1" hangingPunct="1"/>
            <a:r>
              <a:rPr lang="en-US" altLang="en-US" sz="3200" smtClean="0"/>
              <a:t>Snoopy Cache Coherence</a:t>
            </a:r>
          </a:p>
        </p:txBody>
      </p:sp>
      <p:sp>
        <p:nvSpPr>
          <p:cNvPr id="14339" name="Rectangle 3"/>
          <p:cNvSpPr>
            <a:spLocks noGrp="1" noChangeArrowheads="1"/>
          </p:cNvSpPr>
          <p:nvPr>
            <p:ph idx="1"/>
          </p:nvPr>
        </p:nvSpPr>
        <p:spPr>
          <a:xfrm>
            <a:off x="682625" y="1295400"/>
            <a:ext cx="7772400" cy="4800600"/>
          </a:xfrm>
        </p:spPr>
        <p:txBody>
          <a:bodyPr/>
          <a:lstStyle/>
          <a:p>
            <a:pPr marL="400050">
              <a:lnSpc>
                <a:spcPct val="90000"/>
              </a:lnSpc>
            </a:pPr>
            <a:r>
              <a:rPr lang="en-US" altLang="en-US" sz="2400" dirty="0" smtClean="0"/>
              <a:t>Origins in shared-memory-bus systems</a:t>
            </a:r>
          </a:p>
          <a:p>
            <a:pPr marL="400050">
              <a:lnSpc>
                <a:spcPct val="90000"/>
              </a:lnSpc>
            </a:pPr>
            <a:endParaRPr lang="en-US" altLang="en-US" sz="2400" dirty="0" smtClean="0"/>
          </a:p>
          <a:p>
            <a:pPr marL="400050">
              <a:lnSpc>
                <a:spcPct val="90000"/>
              </a:lnSpc>
            </a:pPr>
            <a:r>
              <a:rPr lang="en-US" altLang="en-US" sz="2400" dirty="0" smtClean="0"/>
              <a:t>All CPUs could observe all other CPUs requests on the bus; hence “snooping”</a:t>
            </a:r>
          </a:p>
          <a:p>
            <a:pPr marL="857250" lvl="1" indent="-342900">
              <a:lnSpc>
                <a:spcPct val="90000"/>
              </a:lnSpc>
            </a:pPr>
            <a:r>
              <a:rPr lang="en-US" altLang="en-US" sz="2200" dirty="0" smtClean="0"/>
              <a:t>Bus Read, Bus Write, Bus Upgrade</a:t>
            </a:r>
          </a:p>
          <a:p>
            <a:pPr marL="514350" indent="-457200" eaLnBrk="1" hangingPunct="1">
              <a:lnSpc>
                <a:spcPct val="90000"/>
              </a:lnSpc>
            </a:pPr>
            <a:endParaRPr lang="en-US" altLang="en-US" sz="2400" dirty="0" smtClean="0"/>
          </a:p>
          <a:p>
            <a:pPr marL="514350" indent="-457200" eaLnBrk="1" hangingPunct="1">
              <a:lnSpc>
                <a:spcPct val="90000"/>
              </a:lnSpc>
            </a:pPr>
            <a:r>
              <a:rPr lang="en-US" altLang="en-US" sz="2400" dirty="0" smtClean="0"/>
              <a:t>React appropriately to snooped commands</a:t>
            </a:r>
          </a:p>
          <a:p>
            <a:pPr marL="895350" lvl="1" indent="-381000" eaLnBrk="1" hangingPunct="1">
              <a:lnSpc>
                <a:spcPct val="90000"/>
              </a:lnSpc>
            </a:pPr>
            <a:r>
              <a:rPr lang="en-US" altLang="en-US" sz="2200" dirty="0" smtClean="0"/>
              <a:t>Invalidate shared copies</a:t>
            </a:r>
          </a:p>
          <a:p>
            <a:pPr marL="895350" lvl="1" indent="-381000" eaLnBrk="1" hangingPunct="1">
              <a:lnSpc>
                <a:spcPct val="90000"/>
              </a:lnSpc>
            </a:pPr>
            <a:r>
              <a:rPr lang="en-US" altLang="en-US" sz="2200" dirty="0" smtClean="0"/>
              <a:t>Provide up-to-date copies of dirty lines</a:t>
            </a:r>
          </a:p>
          <a:p>
            <a:pPr marL="1257300" lvl="2" indent="-342900" eaLnBrk="1" hangingPunct="1">
              <a:lnSpc>
                <a:spcPct val="90000"/>
              </a:lnSpc>
            </a:pPr>
            <a:r>
              <a:rPr lang="en-US" altLang="en-US" dirty="0" smtClean="0"/>
              <a:t>Flush (</a:t>
            </a:r>
            <a:r>
              <a:rPr lang="en-US" altLang="en-US" dirty="0" err="1" smtClean="0"/>
              <a:t>writeback</a:t>
            </a:r>
            <a:r>
              <a:rPr lang="en-US" altLang="en-US" dirty="0" smtClean="0"/>
              <a:t>) to memory, or</a:t>
            </a:r>
          </a:p>
          <a:p>
            <a:pPr marL="1257300" lvl="2" indent="-342900" eaLnBrk="1" hangingPunct="1">
              <a:lnSpc>
                <a:spcPct val="90000"/>
              </a:lnSpc>
            </a:pPr>
            <a:r>
              <a:rPr lang="en-US" altLang="en-US" dirty="0" smtClean="0"/>
              <a:t>Direct intervention (</a:t>
            </a:r>
            <a:r>
              <a:rPr lang="en-US" altLang="en-US" i="1" dirty="0" smtClean="0"/>
              <a:t>modified intervention</a:t>
            </a:r>
            <a:r>
              <a:rPr lang="en-US" altLang="en-US" dirty="0" smtClean="0"/>
              <a:t> or </a:t>
            </a:r>
            <a:r>
              <a:rPr lang="en-US" altLang="en-US" i="1" dirty="0" smtClean="0"/>
              <a:t>dirty miss</a:t>
            </a:r>
            <a:r>
              <a:rPr lang="en-US" altLang="en-US" dirty="0" smtClean="0"/>
              <a:t>)</a:t>
            </a:r>
          </a:p>
        </p:txBody>
      </p:sp>
      <p:sp>
        <p:nvSpPr>
          <p:cNvPr id="2" name="Slide Number Placeholder 1"/>
          <p:cNvSpPr>
            <a:spLocks noGrp="1"/>
          </p:cNvSpPr>
          <p:nvPr>
            <p:ph type="sldNum" sz="quarter" idx="12"/>
          </p:nvPr>
        </p:nvSpPr>
        <p:spPr/>
        <p:txBody>
          <a:bodyPr/>
          <a:lstStyle/>
          <a:p>
            <a:pPr lvl="1">
              <a:defRPr/>
            </a:pPr>
            <a:fld id="{515C48B9-DC3D-40E6-8283-8C9D43A7B09A}" type="slidenum">
              <a:rPr lang="en-US"/>
              <a:pPr lvl="1">
                <a:defRPr/>
              </a:pPr>
              <a:t>18</a:t>
            </a:fld>
            <a:endParaRPr lang="en-US">
              <a:latin typeface="+mn-lt"/>
            </a:endParaRPr>
          </a:p>
        </p:txBody>
      </p:sp>
      <p:sp>
        <p:nvSpPr>
          <p:cNvPr id="3" name="Footer Placeholder 2"/>
          <p:cNvSpPr>
            <a:spLocks noGrp="1"/>
          </p:cNvSpPr>
          <p:nvPr>
            <p:ph type="ftr" sz="quarter" idx="11"/>
          </p:nvPr>
        </p:nvSpPr>
        <p:spPr/>
        <p:txBody>
          <a:bodyPr/>
          <a:lstStyle/>
          <a:p>
            <a:pPr>
              <a:defRPr/>
            </a:pPr>
            <a:r>
              <a:rPr lang="en-US" smtClean="0"/>
              <a:t>Mikko Lipasti-University of Wisconsin</a:t>
            </a:r>
            <a:endParaRPr lang="en-US" dirty="0"/>
          </a:p>
        </p:txBody>
      </p:sp>
      <p:grpSp>
        <p:nvGrpSpPr>
          <p:cNvPr id="4" name="Group 3"/>
          <p:cNvGrpSpPr/>
          <p:nvPr/>
        </p:nvGrpSpPr>
        <p:grpSpPr>
          <a:xfrm>
            <a:off x="7162800" y="2732652"/>
            <a:ext cx="1600200" cy="1932709"/>
            <a:chOff x="3032125" y="2590800"/>
            <a:chExt cx="3063875" cy="3352800"/>
          </a:xfrm>
        </p:grpSpPr>
        <p:grpSp>
          <p:nvGrpSpPr>
            <p:cNvPr id="6" name="Group 3"/>
            <p:cNvGrpSpPr>
              <a:grpSpLocks/>
            </p:cNvGrpSpPr>
            <p:nvPr/>
          </p:nvGrpSpPr>
          <p:grpSpPr bwMode="auto">
            <a:xfrm>
              <a:off x="3048000" y="2590800"/>
              <a:ext cx="3048000" cy="2209800"/>
              <a:chOff x="1920" y="1632"/>
              <a:chExt cx="1920" cy="1392"/>
            </a:xfrm>
          </p:grpSpPr>
          <p:sp>
            <p:nvSpPr>
              <p:cNvPr id="7" name="Oval 4"/>
              <p:cNvSpPr>
                <a:spLocks noChangeArrowheads="1"/>
              </p:cNvSpPr>
              <p:nvPr/>
            </p:nvSpPr>
            <p:spPr bwMode="auto">
              <a:xfrm>
                <a:off x="2016" y="1632"/>
                <a:ext cx="384" cy="384"/>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latin typeface="Tahoma" pitchFamily="34" charset="0"/>
                  </a:rPr>
                  <a:t>P0</a:t>
                </a:r>
              </a:p>
            </p:txBody>
          </p:sp>
          <p:sp>
            <p:nvSpPr>
              <p:cNvPr id="8" name="Rectangle 5"/>
              <p:cNvSpPr>
                <a:spLocks noChangeArrowheads="1"/>
              </p:cNvSpPr>
              <p:nvPr/>
            </p:nvSpPr>
            <p:spPr bwMode="auto">
              <a:xfrm>
                <a:off x="1920" y="2256"/>
                <a:ext cx="576" cy="48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500">
                  <a:latin typeface="Times New Roman" pitchFamily="18" charset="0"/>
                </a:endParaRPr>
              </a:p>
            </p:txBody>
          </p:sp>
          <p:sp>
            <p:nvSpPr>
              <p:cNvPr id="9" name="Rectangle 6"/>
              <p:cNvSpPr>
                <a:spLocks noChangeArrowheads="1"/>
              </p:cNvSpPr>
              <p:nvPr/>
            </p:nvSpPr>
            <p:spPr bwMode="auto">
              <a:xfrm>
                <a:off x="1920" y="2400"/>
                <a:ext cx="144"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900">
                  <a:latin typeface="Tahoma" pitchFamily="34" charset="0"/>
                </a:endParaRPr>
              </a:p>
            </p:txBody>
          </p:sp>
          <p:sp>
            <p:nvSpPr>
              <p:cNvPr id="10" name="Rectangle 7"/>
              <p:cNvSpPr>
                <a:spLocks noChangeArrowheads="1"/>
              </p:cNvSpPr>
              <p:nvPr/>
            </p:nvSpPr>
            <p:spPr bwMode="auto">
              <a:xfrm>
                <a:off x="2064" y="2400"/>
                <a:ext cx="432"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900">
                  <a:latin typeface="Tahoma" pitchFamily="34" charset="0"/>
                </a:endParaRPr>
              </a:p>
            </p:txBody>
          </p:sp>
          <p:sp>
            <p:nvSpPr>
              <p:cNvPr id="11" name="AutoShape 8"/>
              <p:cNvSpPr>
                <a:spLocks noChangeArrowheads="1"/>
              </p:cNvSpPr>
              <p:nvPr/>
            </p:nvSpPr>
            <p:spPr bwMode="auto">
              <a:xfrm>
                <a:off x="2112" y="201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500">
                  <a:latin typeface="Times New Roman" pitchFamily="18" charset="0"/>
                </a:endParaRPr>
              </a:p>
            </p:txBody>
          </p:sp>
          <p:sp>
            <p:nvSpPr>
              <p:cNvPr id="12" name="Oval 9"/>
              <p:cNvSpPr>
                <a:spLocks noChangeArrowheads="1"/>
              </p:cNvSpPr>
              <p:nvPr/>
            </p:nvSpPr>
            <p:spPr bwMode="auto">
              <a:xfrm>
                <a:off x="3360" y="1632"/>
                <a:ext cx="384" cy="384"/>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latin typeface="Tahoma" pitchFamily="34" charset="0"/>
                  </a:rPr>
                  <a:t>P1</a:t>
                </a:r>
              </a:p>
            </p:txBody>
          </p:sp>
          <p:sp>
            <p:nvSpPr>
              <p:cNvPr id="13" name="Rectangle 10"/>
              <p:cNvSpPr>
                <a:spLocks noChangeArrowheads="1"/>
              </p:cNvSpPr>
              <p:nvPr/>
            </p:nvSpPr>
            <p:spPr bwMode="auto">
              <a:xfrm>
                <a:off x="3264" y="2256"/>
                <a:ext cx="576" cy="48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500">
                  <a:latin typeface="Times New Roman" pitchFamily="18" charset="0"/>
                </a:endParaRPr>
              </a:p>
            </p:txBody>
          </p:sp>
          <p:sp>
            <p:nvSpPr>
              <p:cNvPr id="14" name="Rectangle 11"/>
              <p:cNvSpPr>
                <a:spLocks noChangeArrowheads="1"/>
              </p:cNvSpPr>
              <p:nvPr/>
            </p:nvSpPr>
            <p:spPr bwMode="auto">
              <a:xfrm>
                <a:off x="3264" y="2400"/>
                <a:ext cx="144"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900">
                  <a:latin typeface="Tahoma" pitchFamily="34" charset="0"/>
                </a:endParaRPr>
              </a:p>
            </p:txBody>
          </p:sp>
          <p:sp>
            <p:nvSpPr>
              <p:cNvPr id="15" name="Rectangle 12"/>
              <p:cNvSpPr>
                <a:spLocks noChangeArrowheads="1"/>
              </p:cNvSpPr>
              <p:nvPr/>
            </p:nvSpPr>
            <p:spPr bwMode="auto">
              <a:xfrm>
                <a:off x="3408" y="2400"/>
                <a:ext cx="432" cy="14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900">
                  <a:latin typeface="Tahoma" pitchFamily="34" charset="0"/>
                </a:endParaRPr>
              </a:p>
            </p:txBody>
          </p:sp>
          <p:sp>
            <p:nvSpPr>
              <p:cNvPr id="16" name="AutoShape 13"/>
              <p:cNvSpPr>
                <a:spLocks noChangeArrowheads="1"/>
              </p:cNvSpPr>
              <p:nvPr/>
            </p:nvSpPr>
            <p:spPr bwMode="auto">
              <a:xfrm>
                <a:off x="3456" y="201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500">
                  <a:latin typeface="Times New Roman" pitchFamily="18" charset="0"/>
                </a:endParaRPr>
              </a:p>
            </p:txBody>
          </p:sp>
          <p:sp>
            <p:nvSpPr>
              <p:cNvPr id="17" name="AutoShape 14"/>
              <p:cNvSpPr>
                <a:spLocks noChangeArrowheads="1"/>
              </p:cNvSpPr>
              <p:nvPr/>
            </p:nvSpPr>
            <p:spPr bwMode="auto">
              <a:xfrm>
                <a:off x="2112" y="273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500">
                  <a:latin typeface="Times New Roman" pitchFamily="18" charset="0"/>
                </a:endParaRPr>
              </a:p>
            </p:txBody>
          </p:sp>
          <p:sp>
            <p:nvSpPr>
              <p:cNvPr id="18" name="Line 15"/>
              <p:cNvSpPr>
                <a:spLocks noChangeShapeType="1"/>
              </p:cNvSpPr>
              <p:nvPr/>
            </p:nvSpPr>
            <p:spPr bwMode="auto">
              <a:xfrm>
                <a:off x="2064" y="3024"/>
                <a:ext cx="1584" cy="0"/>
              </a:xfrm>
              <a:prstGeom prst="line">
                <a:avLst/>
              </a:prstGeom>
              <a:noFill/>
              <a:ln w="76200" cmpd="tri">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100"/>
              </a:p>
            </p:txBody>
          </p:sp>
          <p:sp>
            <p:nvSpPr>
              <p:cNvPr id="19" name="AutoShape 16"/>
              <p:cNvSpPr>
                <a:spLocks noChangeArrowheads="1"/>
              </p:cNvSpPr>
              <p:nvPr/>
            </p:nvSpPr>
            <p:spPr bwMode="auto">
              <a:xfrm>
                <a:off x="3456" y="2736"/>
                <a:ext cx="192" cy="240"/>
              </a:xfrm>
              <a:prstGeom prst="up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500">
                  <a:latin typeface="Times New Roman" pitchFamily="18" charset="0"/>
                </a:endParaRPr>
              </a:p>
            </p:txBody>
          </p:sp>
        </p:grpSp>
        <p:sp>
          <p:nvSpPr>
            <p:cNvPr id="20" name="Rectangle 18"/>
            <p:cNvSpPr>
              <a:spLocks noChangeArrowheads="1"/>
            </p:cNvSpPr>
            <p:nvPr/>
          </p:nvSpPr>
          <p:spPr bwMode="auto">
            <a:xfrm>
              <a:off x="3048000" y="3810000"/>
              <a:ext cx="2286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800">
                <a:latin typeface="Tahoma" pitchFamily="34" charset="0"/>
              </a:endParaRPr>
            </a:p>
          </p:txBody>
        </p:sp>
        <p:sp>
          <p:nvSpPr>
            <p:cNvPr id="21" name="Rectangle 19"/>
            <p:cNvSpPr>
              <a:spLocks noChangeArrowheads="1"/>
            </p:cNvSpPr>
            <p:nvPr/>
          </p:nvSpPr>
          <p:spPr bwMode="auto">
            <a:xfrm>
              <a:off x="32766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800">
                <a:latin typeface="Tahoma" pitchFamily="34" charset="0"/>
              </a:endParaRPr>
            </a:p>
          </p:txBody>
        </p:sp>
        <p:sp>
          <p:nvSpPr>
            <p:cNvPr id="22" name="Text Box 20"/>
            <p:cNvSpPr txBox="1">
              <a:spLocks noChangeArrowheads="1"/>
            </p:cNvSpPr>
            <p:nvPr/>
          </p:nvSpPr>
          <p:spPr bwMode="auto">
            <a:xfrm>
              <a:off x="3032125" y="3740151"/>
              <a:ext cx="470208" cy="37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latin typeface="Tahoma" pitchFamily="34" charset="0"/>
                </a:rPr>
                <a:t>A</a:t>
              </a:r>
            </a:p>
          </p:txBody>
        </p:sp>
        <p:sp>
          <p:nvSpPr>
            <p:cNvPr id="23" name="Text Box 21"/>
            <p:cNvSpPr txBox="1">
              <a:spLocks noChangeArrowheads="1"/>
            </p:cNvSpPr>
            <p:nvPr/>
          </p:nvSpPr>
          <p:spPr bwMode="auto">
            <a:xfrm>
              <a:off x="3489324" y="3740151"/>
              <a:ext cx="461002" cy="37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latin typeface="Tahoma" pitchFamily="34" charset="0"/>
                </a:rPr>
                <a:t>0</a:t>
              </a:r>
            </a:p>
          </p:txBody>
        </p:sp>
        <p:sp>
          <p:nvSpPr>
            <p:cNvPr id="24" name="Rectangle 23"/>
            <p:cNvSpPr>
              <a:spLocks noChangeArrowheads="1"/>
            </p:cNvSpPr>
            <p:nvPr/>
          </p:nvSpPr>
          <p:spPr bwMode="auto">
            <a:xfrm>
              <a:off x="5181600" y="3810000"/>
              <a:ext cx="2286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800">
                <a:latin typeface="Tahoma" pitchFamily="34" charset="0"/>
              </a:endParaRPr>
            </a:p>
          </p:txBody>
        </p:sp>
        <p:sp>
          <p:nvSpPr>
            <p:cNvPr id="25" name="Rectangle 24"/>
            <p:cNvSpPr>
              <a:spLocks noChangeArrowheads="1"/>
            </p:cNvSpPr>
            <p:nvPr/>
          </p:nvSpPr>
          <p:spPr bwMode="auto">
            <a:xfrm>
              <a:off x="54102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800">
                <a:latin typeface="Tahoma" pitchFamily="34" charset="0"/>
              </a:endParaRPr>
            </a:p>
          </p:txBody>
        </p:sp>
        <p:sp>
          <p:nvSpPr>
            <p:cNvPr id="26" name="Text Box 25"/>
            <p:cNvSpPr txBox="1">
              <a:spLocks noChangeArrowheads="1"/>
            </p:cNvSpPr>
            <p:nvPr/>
          </p:nvSpPr>
          <p:spPr bwMode="auto">
            <a:xfrm>
              <a:off x="5165725" y="3740151"/>
              <a:ext cx="470208" cy="37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latin typeface="Tahoma" pitchFamily="34" charset="0"/>
                </a:rPr>
                <a:t>A</a:t>
              </a:r>
            </a:p>
          </p:txBody>
        </p:sp>
        <p:sp>
          <p:nvSpPr>
            <p:cNvPr id="27" name="Text Box 26"/>
            <p:cNvSpPr txBox="1">
              <a:spLocks noChangeArrowheads="1"/>
            </p:cNvSpPr>
            <p:nvPr/>
          </p:nvSpPr>
          <p:spPr bwMode="auto">
            <a:xfrm>
              <a:off x="5622924" y="3740151"/>
              <a:ext cx="461002" cy="37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latin typeface="Tahoma" pitchFamily="34" charset="0"/>
                </a:rPr>
                <a:t>0</a:t>
              </a:r>
            </a:p>
          </p:txBody>
        </p:sp>
        <p:sp>
          <p:nvSpPr>
            <p:cNvPr id="28" name="Rectangle 28"/>
            <p:cNvSpPr>
              <a:spLocks noChangeArrowheads="1"/>
            </p:cNvSpPr>
            <p:nvPr/>
          </p:nvSpPr>
          <p:spPr bwMode="auto">
            <a:xfrm>
              <a:off x="4114800" y="5334000"/>
              <a:ext cx="762000" cy="609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latin typeface="Tahoma" pitchFamily="34" charset="0"/>
                </a:rPr>
                <a:t>Memory</a:t>
              </a:r>
            </a:p>
          </p:txBody>
        </p:sp>
        <p:sp>
          <p:nvSpPr>
            <p:cNvPr id="29" name="AutoShape 29"/>
            <p:cNvSpPr>
              <a:spLocks noChangeArrowheads="1"/>
            </p:cNvSpPr>
            <p:nvPr/>
          </p:nvSpPr>
          <p:spPr bwMode="auto">
            <a:xfrm>
              <a:off x="4343400" y="4876800"/>
              <a:ext cx="304800" cy="457200"/>
            </a:xfrm>
            <a:prstGeom prst="upDownArrow">
              <a:avLst>
                <a:gd name="adj1" fmla="val 50000"/>
                <a:gd name="adj2" fmla="val 30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500">
                <a:latin typeface="Times New Roman" pitchFamily="18" charset="0"/>
              </a:endParaRPr>
            </a:p>
          </p:txBody>
        </p:sp>
        <p:sp>
          <p:nvSpPr>
            <p:cNvPr id="30" name="Freeform 30"/>
            <p:cNvSpPr>
              <a:spLocks/>
            </p:cNvSpPr>
            <p:nvPr/>
          </p:nvSpPr>
          <p:spPr bwMode="auto">
            <a:xfrm>
              <a:off x="3543300" y="4013200"/>
              <a:ext cx="1981200" cy="811213"/>
            </a:xfrm>
            <a:custGeom>
              <a:avLst/>
              <a:gdLst>
                <a:gd name="T0" fmla="*/ 0 w 1248"/>
                <a:gd name="T1" fmla="*/ 2147483647 h 511"/>
                <a:gd name="T2" fmla="*/ 2147483647 w 1248"/>
                <a:gd name="T3" fmla="*/ 2147483647 h 511"/>
                <a:gd name="T4" fmla="*/ 2147483647 w 1248"/>
                <a:gd name="T5" fmla="*/ 2147483647 h 511"/>
                <a:gd name="T6" fmla="*/ 2147483647 w 1248"/>
                <a:gd name="T7" fmla="*/ 2147483647 h 511"/>
                <a:gd name="T8" fmla="*/ 2147483647 w 1248"/>
                <a:gd name="T9" fmla="*/ 2147483647 h 511"/>
                <a:gd name="T10" fmla="*/ 2147483647 w 1248"/>
                <a:gd name="T11" fmla="*/ 2147483647 h 511"/>
                <a:gd name="T12" fmla="*/ 2147483647 w 1248"/>
                <a:gd name="T13" fmla="*/ 2147483647 h 511"/>
                <a:gd name="T14" fmla="*/ 2147483647 w 1248"/>
                <a:gd name="T15" fmla="*/ 2147483647 h 511"/>
                <a:gd name="T16" fmla="*/ 2147483647 w 1248"/>
                <a:gd name="T17" fmla="*/ 2147483647 h 511"/>
                <a:gd name="T18" fmla="*/ 2147483647 w 1248"/>
                <a:gd name="T19" fmla="*/ 2147483647 h 511"/>
                <a:gd name="T20" fmla="*/ 2147483647 w 1248"/>
                <a:gd name="T21" fmla="*/ 2147483647 h 511"/>
                <a:gd name="T22" fmla="*/ 2147483647 w 1248"/>
                <a:gd name="T23" fmla="*/ 2147483647 h 511"/>
                <a:gd name="T24" fmla="*/ 2147483647 w 1248"/>
                <a:gd name="T25" fmla="*/ 2147483647 h 511"/>
                <a:gd name="T26" fmla="*/ 2147483647 w 1248"/>
                <a:gd name="T27" fmla="*/ 2147483647 h 511"/>
                <a:gd name="T28" fmla="*/ 2147483647 w 1248"/>
                <a:gd name="T29" fmla="*/ 2147483647 h 511"/>
                <a:gd name="T30" fmla="*/ 2147483647 w 1248"/>
                <a:gd name="T31" fmla="*/ 2147483647 h 511"/>
                <a:gd name="T32" fmla="*/ 2147483647 w 1248"/>
                <a:gd name="T33" fmla="*/ 0 h 5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8"/>
                <a:gd name="T52" fmla="*/ 0 h 511"/>
                <a:gd name="T53" fmla="*/ 1248 w 1248"/>
                <a:gd name="T54" fmla="*/ 511 h 5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8" h="511">
                  <a:moveTo>
                    <a:pt x="0" y="24"/>
                  </a:moveTo>
                  <a:cubicBezTo>
                    <a:pt x="12" y="60"/>
                    <a:pt x="16" y="98"/>
                    <a:pt x="24" y="136"/>
                  </a:cubicBezTo>
                  <a:cubicBezTo>
                    <a:pt x="27" y="174"/>
                    <a:pt x="19" y="217"/>
                    <a:pt x="40" y="248"/>
                  </a:cubicBezTo>
                  <a:cubicBezTo>
                    <a:pt x="58" y="274"/>
                    <a:pt x="66" y="270"/>
                    <a:pt x="88" y="288"/>
                  </a:cubicBezTo>
                  <a:cubicBezTo>
                    <a:pt x="128" y="321"/>
                    <a:pt x="157" y="335"/>
                    <a:pt x="208" y="352"/>
                  </a:cubicBezTo>
                  <a:cubicBezTo>
                    <a:pt x="287" y="378"/>
                    <a:pt x="226" y="383"/>
                    <a:pt x="288" y="400"/>
                  </a:cubicBezTo>
                  <a:cubicBezTo>
                    <a:pt x="306" y="405"/>
                    <a:pt x="325" y="405"/>
                    <a:pt x="344" y="408"/>
                  </a:cubicBezTo>
                  <a:cubicBezTo>
                    <a:pt x="499" y="511"/>
                    <a:pt x="617" y="475"/>
                    <a:pt x="808" y="488"/>
                  </a:cubicBezTo>
                  <a:cubicBezTo>
                    <a:pt x="917" y="466"/>
                    <a:pt x="861" y="474"/>
                    <a:pt x="976" y="464"/>
                  </a:cubicBezTo>
                  <a:cubicBezTo>
                    <a:pt x="1017" y="456"/>
                    <a:pt x="1082" y="445"/>
                    <a:pt x="1120" y="424"/>
                  </a:cubicBezTo>
                  <a:cubicBezTo>
                    <a:pt x="1137" y="415"/>
                    <a:pt x="1168" y="392"/>
                    <a:pt x="1168" y="392"/>
                  </a:cubicBezTo>
                  <a:cubicBezTo>
                    <a:pt x="1179" y="360"/>
                    <a:pt x="1188" y="347"/>
                    <a:pt x="1216" y="328"/>
                  </a:cubicBezTo>
                  <a:cubicBezTo>
                    <a:pt x="1221" y="320"/>
                    <a:pt x="1228" y="313"/>
                    <a:pt x="1232" y="304"/>
                  </a:cubicBezTo>
                  <a:cubicBezTo>
                    <a:pt x="1239" y="289"/>
                    <a:pt x="1248" y="256"/>
                    <a:pt x="1248" y="256"/>
                  </a:cubicBezTo>
                  <a:cubicBezTo>
                    <a:pt x="1245" y="203"/>
                    <a:pt x="1244" y="149"/>
                    <a:pt x="1240" y="96"/>
                  </a:cubicBezTo>
                  <a:cubicBezTo>
                    <a:pt x="1237" y="62"/>
                    <a:pt x="1232" y="60"/>
                    <a:pt x="1224" y="32"/>
                  </a:cubicBezTo>
                  <a:cubicBezTo>
                    <a:pt x="1221" y="21"/>
                    <a:pt x="1216" y="0"/>
                    <a:pt x="1216" y="0"/>
                  </a:cubicBezTo>
                </a:path>
              </a:pathLst>
            </a:custGeom>
            <a:noFill/>
            <a:ln w="5715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31" name="Rectangle 31"/>
            <p:cNvSpPr>
              <a:spLocks noChangeArrowheads="1"/>
            </p:cNvSpPr>
            <p:nvPr/>
          </p:nvSpPr>
          <p:spPr bwMode="auto">
            <a:xfrm>
              <a:off x="5181600" y="3810000"/>
              <a:ext cx="2286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500">
                <a:latin typeface="Times New Roman" pitchFamily="18" charset="0"/>
              </a:endParaRPr>
            </a:p>
          </p:txBody>
        </p:sp>
        <p:sp>
          <p:nvSpPr>
            <p:cNvPr id="32" name="Rectangle 32"/>
            <p:cNvSpPr>
              <a:spLocks noChangeArrowheads="1"/>
            </p:cNvSpPr>
            <p:nvPr/>
          </p:nvSpPr>
          <p:spPr bwMode="auto">
            <a:xfrm>
              <a:off x="54102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500">
                <a:latin typeface="Times New Roman" pitchFamily="18" charset="0"/>
              </a:endParaRPr>
            </a:p>
          </p:txBody>
        </p:sp>
        <p:sp>
          <p:nvSpPr>
            <p:cNvPr id="33" name="Rectangle 33"/>
            <p:cNvSpPr>
              <a:spLocks noChangeArrowheads="1"/>
            </p:cNvSpPr>
            <p:nvPr/>
          </p:nvSpPr>
          <p:spPr bwMode="auto">
            <a:xfrm>
              <a:off x="32766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latin typeface="Tahoma" pitchFamily="34" charset="0"/>
                </a:rPr>
                <a:t>1</a:t>
              </a:r>
            </a:p>
          </p:txBody>
        </p:sp>
        <p:sp>
          <p:nvSpPr>
            <p:cNvPr id="34" name="Freeform 35"/>
            <p:cNvSpPr>
              <a:spLocks/>
            </p:cNvSpPr>
            <p:nvPr/>
          </p:nvSpPr>
          <p:spPr bwMode="auto">
            <a:xfrm>
              <a:off x="3663950" y="3965575"/>
              <a:ext cx="2038350" cy="1114425"/>
            </a:xfrm>
            <a:custGeom>
              <a:avLst/>
              <a:gdLst>
                <a:gd name="T0" fmla="*/ 2147483647 w 1284"/>
                <a:gd name="T1" fmla="*/ 2147483647 h 702"/>
                <a:gd name="T2" fmla="*/ 2147483647 w 1284"/>
                <a:gd name="T3" fmla="*/ 2147483647 h 702"/>
                <a:gd name="T4" fmla="*/ 2147483647 w 1284"/>
                <a:gd name="T5" fmla="*/ 2147483647 h 702"/>
                <a:gd name="T6" fmla="*/ 2147483647 w 1284"/>
                <a:gd name="T7" fmla="*/ 2147483647 h 702"/>
                <a:gd name="T8" fmla="*/ 2147483647 w 1284"/>
                <a:gd name="T9" fmla="*/ 2147483647 h 702"/>
                <a:gd name="T10" fmla="*/ 2147483647 w 1284"/>
                <a:gd name="T11" fmla="*/ 2147483647 h 702"/>
                <a:gd name="T12" fmla="*/ 2147483647 w 1284"/>
                <a:gd name="T13" fmla="*/ 2147483647 h 702"/>
                <a:gd name="T14" fmla="*/ 2147483647 w 1284"/>
                <a:gd name="T15" fmla="*/ 2147483647 h 702"/>
                <a:gd name="T16" fmla="*/ 2147483647 w 1284"/>
                <a:gd name="T17" fmla="*/ 2147483647 h 702"/>
                <a:gd name="T18" fmla="*/ 2147483647 w 1284"/>
                <a:gd name="T19" fmla="*/ 2147483647 h 702"/>
                <a:gd name="T20" fmla="*/ 2147483647 w 1284"/>
                <a:gd name="T21" fmla="*/ 2147483647 h 702"/>
                <a:gd name="T22" fmla="*/ 2147483647 w 1284"/>
                <a:gd name="T23" fmla="*/ 2147483647 h 702"/>
                <a:gd name="T24" fmla="*/ 2147483647 w 1284"/>
                <a:gd name="T25" fmla="*/ 2147483647 h 702"/>
                <a:gd name="T26" fmla="*/ 2147483647 w 1284"/>
                <a:gd name="T27" fmla="*/ 2147483647 h 702"/>
                <a:gd name="T28" fmla="*/ 2147483647 w 1284"/>
                <a:gd name="T29" fmla="*/ 2147483647 h 702"/>
                <a:gd name="T30" fmla="*/ 2147483647 w 1284"/>
                <a:gd name="T31" fmla="*/ 2147483647 h 702"/>
                <a:gd name="T32" fmla="*/ 2147483647 w 1284"/>
                <a:gd name="T33" fmla="*/ 2147483647 h 702"/>
                <a:gd name="T34" fmla="*/ 2147483647 w 1284"/>
                <a:gd name="T35" fmla="*/ 2147483647 h 702"/>
                <a:gd name="T36" fmla="*/ 2147483647 w 1284"/>
                <a:gd name="T37" fmla="*/ 2147483647 h 702"/>
                <a:gd name="T38" fmla="*/ 2147483647 w 1284"/>
                <a:gd name="T39" fmla="*/ 2147483647 h 702"/>
                <a:gd name="T40" fmla="*/ 2147483647 w 1284"/>
                <a:gd name="T41" fmla="*/ 2147483647 h 702"/>
                <a:gd name="T42" fmla="*/ 2147483647 w 1284"/>
                <a:gd name="T43" fmla="*/ 2147483647 h 702"/>
                <a:gd name="T44" fmla="*/ 2147483647 w 1284"/>
                <a:gd name="T45" fmla="*/ 2147483647 h 702"/>
                <a:gd name="T46" fmla="*/ 2147483647 w 1284"/>
                <a:gd name="T47" fmla="*/ 2147483647 h 702"/>
                <a:gd name="T48" fmla="*/ 2147483647 w 1284"/>
                <a:gd name="T49" fmla="*/ 2147483647 h 702"/>
                <a:gd name="T50" fmla="*/ 2147483647 w 1284"/>
                <a:gd name="T51" fmla="*/ 2147483647 h 702"/>
                <a:gd name="T52" fmla="*/ 2147483647 w 1284"/>
                <a:gd name="T53" fmla="*/ 2147483647 h 702"/>
                <a:gd name="T54" fmla="*/ 2147483647 w 1284"/>
                <a:gd name="T55" fmla="*/ 2147483647 h 702"/>
                <a:gd name="T56" fmla="*/ 2147483647 w 1284"/>
                <a:gd name="T57" fmla="*/ 2147483647 h 7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4"/>
                <a:gd name="T88" fmla="*/ 0 h 702"/>
                <a:gd name="T89" fmla="*/ 1284 w 1284"/>
                <a:gd name="T90" fmla="*/ 702 h 7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4" h="702">
                  <a:moveTo>
                    <a:pt x="1100" y="86"/>
                  </a:moveTo>
                  <a:cubicBezTo>
                    <a:pt x="1162" y="127"/>
                    <a:pt x="1129" y="238"/>
                    <a:pt x="1124" y="294"/>
                  </a:cubicBezTo>
                  <a:cubicBezTo>
                    <a:pt x="1123" y="302"/>
                    <a:pt x="1123" y="313"/>
                    <a:pt x="1116" y="318"/>
                  </a:cubicBezTo>
                  <a:cubicBezTo>
                    <a:pt x="1107" y="325"/>
                    <a:pt x="1095" y="323"/>
                    <a:pt x="1084" y="326"/>
                  </a:cubicBezTo>
                  <a:cubicBezTo>
                    <a:pt x="1065" y="383"/>
                    <a:pt x="1092" y="314"/>
                    <a:pt x="1052" y="374"/>
                  </a:cubicBezTo>
                  <a:cubicBezTo>
                    <a:pt x="1047" y="381"/>
                    <a:pt x="1050" y="392"/>
                    <a:pt x="1044" y="398"/>
                  </a:cubicBezTo>
                  <a:cubicBezTo>
                    <a:pt x="996" y="446"/>
                    <a:pt x="931" y="448"/>
                    <a:pt x="868" y="454"/>
                  </a:cubicBezTo>
                  <a:cubicBezTo>
                    <a:pt x="779" y="484"/>
                    <a:pt x="678" y="466"/>
                    <a:pt x="588" y="462"/>
                  </a:cubicBezTo>
                  <a:cubicBezTo>
                    <a:pt x="517" y="438"/>
                    <a:pt x="624" y="472"/>
                    <a:pt x="452" y="446"/>
                  </a:cubicBezTo>
                  <a:cubicBezTo>
                    <a:pt x="391" y="437"/>
                    <a:pt x="333" y="409"/>
                    <a:pt x="276" y="390"/>
                  </a:cubicBezTo>
                  <a:cubicBezTo>
                    <a:pt x="236" y="330"/>
                    <a:pt x="150" y="309"/>
                    <a:pt x="92" y="270"/>
                  </a:cubicBezTo>
                  <a:cubicBezTo>
                    <a:pt x="74" y="243"/>
                    <a:pt x="51" y="229"/>
                    <a:pt x="28" y="206"/>
                  </a:cubicBezTo>
                  <a:cubicBezTo>
                    <a:pt x="7" y="143"/>
                    <a:pt x="15" y="175"/>
                    <a:pt x="4" y="110"/>
                  </a:cubicBezTo>
                  <a:cubicBezTo>
                    <a:pt x="15" y="0"/>
                    <a:pt x="0" y="18"/>
                    <a:pt x="108" y="30"/>
                  </a:cubicBezTo>
                  <a:cubicBezTo>
                    <a:pt x="133" y="47"/>
                    <a:pt x="159" y="65"/>
                    <a:pt x="172" y="94"/>
                  </a:cubicBezTo>
                  <a:cubicBezTo>
                    <a:pt x="193" y="140"/>
                    <a:pt x="199" y="176"/>
                    <a:pt x="244" y="206"/>
                  </a:cubicBezTo>
                  <a:cubicBezTo>
                    <a:pt x="252" y="230"/>
                    <a:pt x="264" y="256"/>
                    <a:pt x="276" y="278"/>
                  </a:cubicBezTo>
                  <a:cubicBezTo>
                    <a:pt x="285" y="295"/>
                    <a:pt x="308" y="326"/>
                    <a:pt x="308" y="326"/>
                  </a:cubicBezTo>
                  <a:cubicBezTo>
                    <a:pt x="318" y="365"/>
                    <a:pt x="338" y="395"/>
                    <a:pt x="356" y="430"/>
                  </a:cubicBezTo>
                  <a:cubicBezTo>
                    <a:pt x="360" y="438"/>
                    <a:pt x="359" y="447"/>
                    <a:pt x="364" y="454"/>
                  </a:cubicBezTo>
                  <a:cubicBezTo>
                    <a:pt x="378" y="472"/>
                    <a:pt x="404" y="478"/>
                    <a:pt x="420" y="494"/>
                  </a:cubicBezTo>
                  <a:cubicBezTo>
                    <a:pt x="458" y="532"/>
                    <a:pt x="494" y="580"/>
                    <a:pt x="548" y="598"/>
                  </a:cubicBezTo>
                  <a:cubicBezTo>
                    <a:pt x="599" y="649"/>
                    <a:pt x="658" y="664"/>
                    <a:pt x="716" y="702"/>
                  </a:cubicBezTo>
                  <a:cubicBezTo>
                    <a:pt x="777" y="699"/>
                    <a:pt x="839" y="699"/>
                    <a:pt x="900" y="694"/>
                  </a:cubicBezTo>
                  <a:cubicBezTo>
                    <a:pt x="965" y="689"/>
                    <a:pt x="1057" y="604"/>
                    <a:pt x="1124" y="582"/>
                  </a:cubicBezTo>
                  <a:cubicBezTo>
                    <a:pt x="1157" y="557"/>
                    <a:pt x="1188" y="531"/>
                    <a:pt x="1228" y="518"/>
                  </a:cubicBezTo>
                  <a:cubicBezTo>
                    <a:pt x="1262" y="473"/>
                    <a:pt x="1248" y="499"/>
                    <a:pt x="1268" y="438"/>
                  </a:cubicBezTo>
                  <a:cubicBezTo>
                    <a:pt x="1273" y="422"/>
                    <a:pt x="1284" y="390"/>
                    <a:pt x="1284" y="390"/>
                  </a:cubicBezTo>
                  <a:cubicBezTo>
                    <a:pt x="1274" y="182"/>
                    <a:pt x="1276" y="283"/>
                    <a:pt x="1276" y="86"/>
                  </a:cubicBezTo>
                </a:path>
              </a:pathLst>
            </a:custGeom>
            <a:noFill/>
            <a:ln w="57150">
              <a:solidFill>
                <a:srgbClr val="0066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100"/>
            </a:p>
          </p:txBody>
        </p:sp>
        <p:sp>
          <p:nvSpPr>
            <p:cNvPr id="35" name="Rectangle 36"/>
            <p:cNvSpPr>
              <a:spLocks noChangeArrowheads="1"/>
            </p:cNvSpPr>
            <p:nvPr/>
          </p:nvSpPr>
          <p:spPr bwMode="auto">
            <a:xfrm>
              <a:off x="5181600" y="3810000"/>
              <a:ext cx="2286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latin typeface="Tahoma" pitchFamily="34" charset="0"/>
                </a:rPr>
                <a:t>A</a:t>
              </a:r>
            </a:p>
          </p:txBody>
        </p:sp>
        <p:sp>
          <p:nvSpPr>
            <p:cNvPr id="36" name="Rectangle 37"/>
            <p:cNvSpPr>
              <a:spLocks noChangeArrowheads="1"/>
            </p:cNvSpPr>
            <p:nvPr/>
          </p:nvSpPr>
          <p:spPr bwMode="auto">
            <a:xfrm>
              <a:off x="5410200" y="3810000"/>
              <a:ext cx="685800" cy="228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latin typeface="Tahoma" pitchFamily="34" charset="0"/>
                </a:rPr>
                <a:t>1</a:t>
              </a:r>
            </a:p>
          </p:txBody>
        </p:sp>
      </p:grpSp>
    </p:spTree>
    <p:extLst>
      <p:ext uri="{BB962C8B-B14F-4D97-AF65-F5344CB8AC3E}">
        <p14:creationId xmlns:p14="http://schemas.microsoft.com/office/powerpoint/2010/main" val="7642399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2625" y="609600"/>
            <a:ext cx="8080375" cy="531813"/>
          </a:xfrm>
        </p:spPr>
        <p:txBody>
          <a:bodyPr/>
          <a:lstStyle/>
          <a:p>
            <a:pPr eaLnBrk="1" hangingPunct="1"/>
            <a:r>
              <a:rPr lang="en-US" altLang="en-US" sz="3200" smtClean="0"/>
              <a:t>Directory Cache Coherence</a:t>
            </a:r>
          </a:p>
        </p:txBody>
      </p:sp>
      <p:sp>
        <p:nvSpPr>
          <p:cNvPr id="34819" name="Rectangle 3"/>
          <p:cNvSpPr>
            <a:spLocks noGrp="1" noChangeArrowheads="1"/>
          </p:cNvSpPr>
          <p:nvPr>
            <p:ph idx="1"/>
          </p:nvPr>
        </p:nvSpPr>
        <p:spPr>
          <a:xfrm>
            <a:off x="682625" y="1295400"/>
            <a:ext cx="7772400" cy="4800600"/>
          </a:xfrm>
        </p:spPr>
        <p:txBody>
          <a:bodyPr/>
          <a:lstStyle/>
          <a:p>
            <a:pPr>
              <a:lnSpc>
                <a:spcPct val="70000"/>
              </a:lnSpc>
              <a:defRPr/>
            </a:pPr>
            <a:r>
              <a:rPr lang="en-US" sz="2800" dirty="0" smtClean="0"/>
              <a:t>Directory implementation</a:t>
            </a:r>
          </a:p>
          <a:p>
            <a:pPr marL="914400" lvl="1" indent="-457200" eaLnBrk="1" hangingPunct="1">
              <a:lnSpc>
                <a:spcPct val="80000"/>
              </a:lnSpc>
              <a:defRPr/>
            </a:pPr>
            <a:r>
              <a:rPr lang="en-US" sz="2400" dirty="0" smtClean="0"/>
              <a:t>Extra bits stored in memory (directory) record MSI state of line</a:t>
            </a:r>
          </a:p>
          <a:p>
            <a:pPr marL="914400" lvl="1" indent="-457200" eaLnBrk="1" hangingPunct="1">
              <a:lnSpc>
                <a:spcPct val="80000"/>
              </a:lnSpc>
              <a:defRPr/>
            </a:pPr>
            <a:r>
              <a:rPr lang="en-US" sz="2400" dirty="0" smtClean="0"/>
              <a:t>Memory controller maintains coherence based on the current state</a:t>
            </a:r>
          </a:p>
          <a:p>
            <a:pPr marL="914400" lvl="1" indent="-457200" eaLnBrk="1" hangingPunct="1">
              <a:lnSpc>
                <a:spcPct val="80000"/>
              </a:lnSpc>
              <a:defRPr/>
            </a:pPr>
            <a:r>
              <a:rPr lang="en-US" sz="2400" dirty="0" smtClean="0"/>
              <a:t>Other CPUs’ commands are not snooped, instead:</a:t>
            </a:r>
          </a:p>
          <a:p>
            <a:pPr marL="1295400" lvl="2" indent="-381000" eaLnBrk="1" hangingPunct="1">
              <a:lnSpc>
                <a:spcPct val="80000"/>
              </a:lnSpc>
              <a:defRPr/>
            </a:pPr>
            <a:r>
              <a:rPr lang="en-US" sz="2000" dirty="0" smtClean="0"/>
              <a:t>Directory forwards relevant commands</a:t>
            </a:r>
          </a:p>
          <a:p>
            <a:pPr marL="914400" lvl="1" indent="-457200" eaLnBrk="1" hangingPunct="1">
              <a:lnSpc>
                <a:spcPct val="80000"/>
              </a:lnSpc>
              <a:defRPr/>
            </a:pPr>
            <a:r>
              <a:rPr lang="en-US" sz="2400" dirty="0" smtClean="0"/>
              <a:t>Ideal filtering: only observe commands that you need to observe</a:t>
            </a:r>
          </a:p>
          <a:p>
            <a:pPr marL="914400" lvl="1" indent="-457200" eaLnBrk="1" hangingPunct="1">
              <a:lnSpc>
                <a:spcPct val="80000"/>
              </a:lnSpc>
              <a:defRPr/>
            </a:pPr>
            <a:r>
              <a:rPr lang="en-US" sz="2400" dirty="0" smtClean="0"/>
              <a:t>Meanwhile, bandwidth at directory scales by adding memory controllers as you increase size of the system</a:t>
            </a:r>
          </a:p>
          <a:p>
            <a:pPr marL="914400" lvl="2" indent="0" algn="ctr" eaLnBrk="1" hangingPunct="1">
              <a:lnSpc>
                <a:spcPct val="80000"/>
              </a:lnSpc>
              <a:buNone/>
              <a:defRPr/>
            </a:pPr>
            <a:endParaRPr lang="en-US" sz="2000" dirty="0" smtClean="0"/>
          </a:p>
          <a:p>
            <a:pPr marL="914400" lvl="2" indent="0" algn="ctr" eaLnBrk="1" hangingPunct="1">
              <a:lnSpc>
                <a:spcPct val="80000"/>
              </a:lnSpc>
              <a:buNone/>
              <a:defRPr/>
            </a:pPr>
            <a:r>
              <a:rPr lang="en-US" dirty="0" smtClean="0"/>
              <a:t>Leads to very scalable designs (100s to 1000s of CPUs)</a:t>
            </a:r>
          </a:p>
          <a:p>
            <a:pPr marL="495300" indent="-381000" eaLnBrk="1" hangingPunct="1">
              <a:lnSpc>
                <a:spcPct val="80000"/>
              </a:lnSpc>
              <a:defRPr/>
            </a:pPr>
            <a:endParaRPr lang="en-US" sz="2600" dirty="0" smtClean="0"/>
          </a:p>
        </p:txBody>
      </p:sp>
      <p:sp>
        <p:nvSpPr>
          <p:cNvPr id="2" name="Slide Number Placeholder 1"/>
          <p:cNvSpPr>
            <a:spLocks noGrp="1"/>
          </p:cNvSpPr>
          <p:nvPr>
            <p:ph type="sldNum" sz="quarter" idx="12"/>
          </p:nvPr>
        </p:nvSpPr>
        <p:spPr/>
        <p:txBody>
          <a:bodyPr/>
          <a:lstStyle/>
          <a:p>
            <a:pPr lvl="1">
              <a:defRPr/>
            </a:pPr>
            <a:fld id="{EBA512E5-8A42-4766-9560-B5C1F63D13DC}" type="slidenum">
              <a:rPr lang="en-US"/>
              <a:pPr lvl="1">
                <a:defRPr/>
              </a:pPr>
              <a:t>19</a:t>
            </a:fld>
            <a:endParaRPr lang="en-US">
              <a:latin typeface="+mn-lt"/>
            </a:endParaRPr>
          </a:p>
        </p:txBody>
      </p:sp>
      <p:sp>
        <p:nvSpPr>
          <p:cNvPr id="3" name="Footer Placeholder 2"/>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30156047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Parallel Processors</a:t>
            </a:r>
          </a:p>
        </p:txBody>
      </p:sp>
      <p:sp>
        <p:nvSpPr>
          <p:cNvPr id="5123" name="Rectangle 3"/>
          <p:cNvSpPr>
            <a:spLocks noGrp="1" noChangeArrowheads="1"/>
          </p:cNvSpPr>
          <p:nvPr>
            <p:ph idx="1"/>
          </p:nvPr>
        </p:nvSpPr>
        <p:spPr/>
        <p:txBody>
          <a:bodyPr/>
          <a:lstStyle/>
          <a:p>
            <a:r>
              <a:rPr lang="en-US" altLang="en-US" dirty="0" smtClean="0"/>
              <a:t>Thread-level parallelism</a:t>
            </a:r>
          </a:p>
          <a:p>
            <a:r>
              <a:rPr lang="en-US" altLang="en-US" dirty="0" smtClean="0"/>
              <a:t>Synchronization</a:t>
            </a:r>
          </a:p>
          <a:p>
            <a:r>
              <a:rPr lang="en-US" altLang="en-US" dirty="0" smtClean="0"/>
              <a:t>Coherence</a:t>
            </a:r>
          </a:p>
          <a:p>
            <a:r>
              <a:rPr lang="en-US" altLang="en-US" dirty="0" smtClean="0"/>
              <a:t>Consistency</a:t>
            </a:r>
          </a:p>
          <a:p>
            <a:r>
              <a:rPr lang="en-US" altLang="en-US" dirty="0" smtClean="0"/>
              <a:t>Multithreading</a:t>
            </a:r>
          </a:p>
          <a:p>
            <a:r>
              <a:rPr lang="en-US" altLang="en-US" dirty="0" smtClean="0"/>
              <a:t>Multicore interconnects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457200" y="457200"/>
            <a:ext cx="8308975" cy="533400"/>
          </a:xfrm>
        </p:spPr>
        <p:txBody>
          <a:bodyPr/>
          <a:lstStyle/>
          <a:p>
            <a:r>
              <a:rPr lang="en-US" altLang="en-US" sz="3600" dirty="0"/>
              <a:t>Another Problem: Memory Ordering</a:t>
            </a:r>
            <a:endParaRPr lang="en-US" sz="3600" dirty="0" smtClean="0"/>
          </a:p>
        </p:txBody>
      </p:sp>
      <p:sp>
        <p:nvSpPr>
          <p:cNvPr id="40965" name="Rectangle 3"/>
          <p:cNvSpPr>
            <a:spLocks noGrp="1" noChangeArrowheads="1"/>
          </p:cNvSpPr>
          <p:nvPr>
            <p:ph idx="1"/>
          </p:nvPr>
        </p:nvSpPr>
        <p:spPr>
          <a:xfrm>
            <a:off x="381000" y="1219200"/>
            <a:ext cx="4953000" cy="5105400"/>
          </a:xfrm>
        </p:spPr>
        <p:txBody>
          <a:bodyPr/>
          <a:lstStyle/>
          <a:p>
            <a:pPr>
              <a:lnSpc>
                <a:spcPct val="70000"/>
              </a:lnSpc>
            </a:pPr>
            <a:r>
              <a:rPr lang="en-US" sz="2400" dirty="0" smtClean="0"/>
              <a:t>Producer-consumer pattern:</a:t>
            </a:r>
          </a:p>
          <a:p>
            <a:pPr lvl="1">
              <a:lnSpc>
                <a:spcPct val="80000"/>
              </a:lnSpc>
            </a:pPr>
            <a:r>
              <a:rPr lang="en-US" sz="2000" dirty="0" smtClean="0"/>
              <a:t>Update control block, then set flag to tell others you are done with your update</a:t>
            </a:r>
          </a:p>
          <a:p>
            <a:pPr lvl="1">
              <a:lnSpc>
                <a:spcPct val="80000"/>
              </a:lnSpc>
            </a:pPr>
            <a:r>
              <a:rPr lang="en-US" sz="2000" dirty="0" smtClean="0"/>
              <a:t>Proc1 reorders load of A ahead of load of flag, reads stale copy of A but still sees that flag is clear</a:t>
            </a:r>
          </a:p>
          <a:p>
            <a:pPr>
              <a:lnSpc>
                <a:spcPct val="70000"/>
              </a:lnSpc>
            </a:pPr>
            <a:endParaRPr lang="en-US" sz="2400" dirty="0" smtClean="0"/>
          </a:p>
          <a:p>
            <a:pPr>
              <a:lnSpc>
                <a:spcPct val="70000"/>
              </a:lnSpc>
            </a:pPr>
            <a:r>
              <a:rPr lang="en-US" sz="2400" dirty="0" smtClean="0"/>
              <a:t>Unexpected outcome</a:t>
            </a:r>
          </a:p>
          <a:p>
            <a:pPr lvl="1">
              <a:lnSpc>
                <a:spcPct val="80000"/>
              </a:lnSpc>
            </a:pPr>
            <a:r>
              <a:rPr lang="en-US" sz="2000" dirty="0" smtClean="0"/>
              <a:t>Does not match programmer’s expectations</a:t>
            </a:r>
          </a:p>
          <a:p>
            <a:pPr lvl="1">
              <a:lnSpc>
                <a:spcPct val="80000"/>
              </a:lnSpc>
            </a:pPr>
            <a:r>
              <a:rPr lang="en-US" sz="2000" dirty="0" smtClean="0"/>
              <a:t>Just one example of many subtle cases</a:t>
            </a:r>
          </a:p>
          <a:p>
            <a:pPr>
              <a:lnSpc>
                <a:spcPct val="80000"/>
              </a:lnSpc>
            </a:pPr>
            <a:endParaRPr lang="en-US" sz="2400" dirty="0" smtClean="0"/>
          </a:p>
          <a:p>
            <a:pPr>
              <a:lnSpc>
                <a:spcPct val="80000"/>
              </a:lnSpc>
            </a:pPr>
            <a:r>
              <a:rPr lang="en-US" sz="2400" dirty="0" smtClean="0"/>
              <a:t>ISA specifies rules for what is allowed: </a:t>
            </a:r>
          </a:p>
          <a:p>
            <a:pPr marL="0" indent="0" algn="ctr">
              <a:lnSpc>
                <a:spcPct val="80000"/>
              </a:lnSpc>
              <a:buNone/>
            </a:pPr>
            <a:r>
              <a:rPr lang="en-US" sz="2400" b="1" i="1" dirty="0" smtClean="0"/>
              <a:t>memory consistency model</a:t>
            </a:r>
            <a:endParaRPr lang="en-US" sz="2400" b="1" dirty="0" smtClean="0"/>
          </a:p>
        </p:txBody>
      </p:sp>
      <p:sp>
        <p:nvSpPr>
          <p:cNvPr id="10" name="Footer Placeholder 9"/>
          <p:cNvSpPr>
            <a:spLocks noGrp="1"/>
          </p:cNvSpPr>
          <p:nvPr>
            <p:ph type="ftr" sz="quarter" idx="11"/>
          </p:nvPr>
        </p:nvSpPr>
        <p:spPr/>
        <p:txBody>
          <a:bodyPr/>
          <a:lstStyle/>
          <a:p>
            <a:pPr>
              <a:defRPr/>
            </a:pPr>
            <a:r>
              <a:rPr lang="en-US" smtClean="0"/>
              <a:t>Mikko Lipasti-University of Wisconsin</a:t>
            </a:r>
            <a:endParaRPr lang="en-US" dirty="0"/>
          </a:p>
        </p:txBody>
      </p:sp>
      <p:sp>
        <p:nvSpPr>
          <p:cNvPr id="9" name="Slide Number Placeholder 8"/>
          <p:cNvSpPr>
            <a:spLocks noGrp="1"/>
          </p:cNvSpPr>
          <p:nvPr>
            <p:ph type="sldNum" sz="quarter" idx="12"/>
          </p:nvPr>
        </p:nvSpPr>
        <p:spPr/>
        <p:txBody>
          <a:bodyPr/>
          <a:lstStyle/>
          <a:p>
            <a:pPr lvl="1">
              <a:defRPr/>
            </a:pPr>
            <a:fld id="{B7D98EED-01DC-4F7A-81CC-0C2386137B23}" type="slidenum">
              <a:rPr lang="en-US" smtClean="0"/>
              <a:pPr lvl="1">
                <a:defRPr/>
              </a:pPr>
              <a:t>20</a:t>
            </a:fld>
            <a:endParaRPr lang="en-US" dirty="0"/>
          </a:p>
        </p:txBody>
      </p:sp>
      <p:sp>
        <p:nvSpPr>
          <p:cNvPr id="2" name="TextBox 1"/>
          <p:cNvSpPr txBox="1"/>
          <p:nvPr/>
        </p:nvSpPr>
        <p:spPr>
          <a:xfrm>
            <a:off x="5737996" y="1741363"/>
            <a:ext cx="3164649" cy="2308324"/>
          </a:xfrm>
          <a:prstGeom prst="rect">
            <a:avLst/>
          </a:prstGeom>
          <a:noFill/>
        </p:spPr>
        <p:txBody>
          <a:bodyPr wrap="none" rtlCol="0">
            <a:spAutoFit/>
          </a:bodyPr>
          <a:lstStyle/>
          <a:p>
            <a:pPr algn="l"/>
            <a:r>
              <a:rPr lang="en-US" u="sng" dirty="0" err="1" smtClean="0">
                <a:latin typeface="+mn-lt"/>
              </a:rPr>
              <a:t>Proc</a:t>
            </a:r>
            <a:r>
              <a:rPr lang="en-US" u="sng" dirty="0" smtClean="0">
                <a:latin typeface="+mn-lt"/>
              </a:rPr>
              <a:t> 0</a:t>
            </a:r>
            <a:r>
              <a:rPr lang="en-US" dirty="0">
                <a:latin typeface="+mn-lt"/>
              </a:rPr>
              <a:t>	</a:t>
            </a:r>
            <a:r>
              <a:rPr lang="en-US" dirty="0" smtClean="0">
                <a:latin typeface="+mn-lt"/>
              </a:rPr>
              <a:t>	</a:t>
            </a:r>
            <a:r>
              <a:rPr lang="en-US" u="sng" dirty="0" err="1" smtClean="0">
                <a:latin typeface="+mn-lt"/>
              </a:rPr>
              <a:t>Proc</a:t>
            </a:r>
            <a:r>
              <a:rPr lang="en-US" u="sng" dirty="0" smtClean="0">
                <a:latin typeface="+mn-lt"/>
              </a:rPr>
              <a:t> 1</a:t>
            </a:r>
            <a:endParaRPr lang="en-US" dirty="0" smtClean="0">
              <a:latin typeface="+mn-lt"/>
            </a:endParaRPr>
          </a:p>
          <a:p>
            <a:pPr algn="l"/>
            <a:r>
              <a:rPr lang="en-US" dirty="0" err="1" smtClean="0">
                <a:latin typeface="+mn-lt"/>
              </a:rPr>
              <a:t>st</a:t>
            </a:r>
            <a:r>
              <a:rPr lang="en-US" dirty="0" smtClean="0">
                <a:latin typeface="+mn-lt"/>
              </a:rPr>
              <a:t> flag=1</a:t>
            </a:r>
          </a:p>
          <a:p>
            <a:pPr algn="l"/>
            <a:r>
              <a:rPr lang="en-US" dirty="0" err="1" smtClean="0">
                <a:latin typeface="+mn-lt"/>
              </a:rPr>
              <a:t>st</a:t>
            </a:r>
            <a:r>
              <a:rPr lang="en-US" dirty="0" smtClean="0">
                <a:latin typeface="+mn-lt"/>
              </a:rPr>
              <a:t> A=1</a:t>
            </a:r>
          </a:p>
          <a:p>
            <a:pPr algn="l"/>
            <a:r>
              <a:rPr lang="en-US" dirty="0" err="1" smtClean="0">
                <a:latin typeface="+mn-lt"/>
              </a:rPr>
              <a:t>st</a:t>
            </a:r>
            <a:r>
              <a:rPr lang="en-US" dirty="0" smtClean="0">
                <a:latin typeface="+mn-lt"/>
              </a:rPr>
              <a:t> flag=0		if (flag==0) {</a:t>
            </a:r>
          </a:p>
          <a:p>
            <a:pPr algn="l"/>
            <a:r>
              <a:rPr lang="en-US" dirty="0">
                <a:latin typeface="+mn-lt"/>
              </a:rPr>
              <a:t>	</a:t>
            </a:r>
            <a:r>
              <a:rPr lang="en-US" dirty="0" smtClean="0">
                <a:latin typeface="+mn-lt"/>
              </a:rPr>
              <a:t>	  read A;</a:t>
            </a:r>
          </a:p>
          <a:p>
            <a:pPr algn="l"/>
            <a:r>
              <a:rPr lang="en-US" dirty="0">
                <a:latin typeface="+mn-lt"/>
              </a:rPr>
              <a:t>	</a:t>
            </a:r>
            <a:r>
              <a:rPr lang="en-US" dirty="0" smtClean="0">
                <a:latin typeface="+mn-lt"/>
              </a:rPr>
              <a:t>	} else {</a:t>
            </a:r>
          </a:p>
          <a:p>
            <a:pPr algn="l"/>
            <a:r>
              <a:rPr lang="en-US" dirty="0">
                <a:latin typeface="+mn-lt"/>
              </a:rPr>
              <a:t>	</a:t>
            </a:r>
            <a:r>
              <a:rPr lang="en-US" dirty="0" smtClean="0">
                <a:latin typeface="+mn-lt"/>
              </a:rPr>
              <a:t>	  wait;</a:t>
            </a:r>
          </a:p>
          <a:p>
            <a:pPr algn="l"/>
            <a:r>
              <a:rPr lang="en-US" dirty="0" smtClean="0">
                <a:latin typeface="+mn-lt"/>
              </a:rPr>
              <a:t>		}</a:t>
            </a:r>
          </a:p>
        </p:txBody>
      </p:sp>
      <p:cxnSp>
        <p:nvCxnSpPr>
          <p:cNvPr id="4" name="Straight Arrow Connector 3"/>
          <p:cNvCxnSpPr/>
          <p:nvPr/>
        </p:nvCxnSpPr>
        <p:spPr>
          <a:xfrm flipV="1">
            <a:off x="7320321" y="2324495"/>
            <a:ext cx="0" cy="11807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Line Callout 2 (Accent Bar) 5"/>
          <p:cNvSpPr/>
          <p:nvPr/>
        </p:nvSpPr>
        <p:spPr>
          <a:xfrm>
            <a:off x="5410200" y="3657600"/>
            <a:ext cx="1600200" cy="902151"/>
          </a:xfrm>
          <a:prstGeom prst="accentCallout2">
            <a:avLst>
              <a:gd name="adj1" fmla="val 13980"/>
              <a:gd name="adj2" fmla="val 106961"/>
              <a:gd name="adj3" fmla="val 13980"/>
              <a:gd name="adj4" fmla="val 115098"/>
              <a:gd name="adj5" fmla="val -18669"/>
              <a:gd name="adj6" fmla="val 131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t>OOO load A</a:t>
            </a:r>
            <a:endParaRPr lang="en-US" sz="1800" dirty="0"/>
          </a:p>
          <a:p>
            <a:r>
              <a:rPr lang="en-US" sz="1800" dirty="0" smtClean="0"/>
              <a:t>bypasses </a:t>
            </a:r>
            <a:r>
              <a:rPr lang="en-US" sz="1800" dirty="0"/>
              <a:t>load </a:t>
            </a:r>
          </a:p>
          <a:p>
            <a:r>
              <a:rPr lang="en-US" sz="1800" dirty="0"/>
              <a:t>of </a:t>
            </a:r>
            <a:r>
              <a:rPr lang="en-US" sz="1800" dirty="0" smtClean="0"/>
              <a:t>flag</a:t>
            </a:r>
            <a:endParaRPr lang="en-US" sz="1800" dirty="0"/>
          </a:p>
        </p:txBody>
      </p:sp>
    </p:spTree>
    <p:extLst>
      <p:ext uri="{BB962C8B-B14F-4D97-AF65-F5344CB8AC3E}">
        <p14:creationId xmlns:p14="http://schemas.microsoft.com/office/powerpoint/2010/main" val="2747945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2625" y="609600"/>
            <a:ext cx="7165975" cy="533400"/>
          </a:xfrm>
        </p:spPr>
        <p:txBody>
          <a:bodyPr/>
          <a:lstStyle/>
          <a:p>
            <a:pPr eaLnBrk="1" hangingPunct="1"/>
            <a:r>
              <a:rPr lang="en-US" altLang="en-US" sz="3200" smtClean="0"/>
              <a:t>Sequential Consistency [Lamport 1979]</a:t>
            </a:r>
          </a:p>
        </p:txBody>
      </p:sp>
      <p:sp>
        <p:nvSpPr>
          <p:cNvPr id="17411" name="Rectangle 3"/>
          <p:cNvSpPr>
            <a:spLocks noGrp="1" noChangeArrowheads="1"/>
          </p:cNvSpPr>
          <p:nvPr>
            <p:ph idx="1"/>
          </p:nvPr>
        </p:nvSpPr>
        <p:spPr>
          <a:xfrm>
            <a:off x="381000" y="3962400"/>
            <a:ext cx="7772400" cy="2286000"/>
          </a:xfrm>
        </p:spPr>
        <p:txBody>
          <a:bodyPr/>
          <a:lstStyle/>
          <a:p>
            <a:pPr marL="533400" indent="-533400" eaLnBrk="1" hangingPunct="1">
              <a:lnSpc>
                <a:spcPct val="70000"/>
              </a:lnSpc>
            </a:pPr>
            <a:r>
              <a:rPr lang="en-US" altLang="en-US" sz="2000" dirty="0" smtClean="0"/>
              <a:t>Processors treated as if they are interleaved processes on a single time-shared CPU</a:t>
            </a:r>
          </a:p>
          <a:p>
            <a:pPr marL="533400" indent="-533400" eaLnBrk="1" hangingPunct="1">
              <a:lnSpc>
                <a:spcPct val="70000"/>
              </a:lnSpc>
            </a:pPr>
            <a:endParaRPr lang="en-US" altLang="en-US" sz="2000" dirty="0" smtClean="0"/>
          </a:p>
          <a:p>
            <a:pPr marL="533400" indent="-533400" eaLnBrk="1" hangingPunct="1">
              <a:lnSpc>
                <a:spcPct val="70000"/>
              </a:lnSpc>
            </a:pPr>
            <a:r>
              <a:rPr lang="en-US" altLang="en-US" sz="2000" dirty="0" smtClean="0"/>
              <a:t>All references must fit into a total global order or interleaving that does not violate any CPUs program order</a:t>
            </a:r>
          </a:p>
          <a:p>
            <a:pPr marL="914400" lvl="1" indent="-457200" eaLnBrk="1" hangingPunct="1">
              <a:lnSpc>
                <a:spcPct val="80000"/>
              </a:lnSpc>
            </a:pPr>
            <a:r>
              <a:rPr lang="en-US" altLang="en-US" sz="1800" dirty="0" smtClean="0"/>
              <a:t>Otherwise sequential consistency not maintained</a:t>
            </a:r>
          </a:p>
        </p:txBody>
      </p:sp>
      <p:sp>
        <p:nvSpPr>
          <p:cNvPr id="2" name="Slide Number Placeholder 1"/>
          <p:cNvSpPr>
            <a:spLocks noGrp="1"/>
          </p:cNvSpPr>
          <p:nvPr>
            <p:ph type="sldNum" sz="quarter" idx="12"/>
          </p:nvPr>
        </p:nvSpPr>
        <p:spPr/>
        <p:txBody>
          <a:bodyPr/>
          <a:lstStyle/>
          <a:p>
            <a:pPr lvl="1">
              <a:defRPr/>
            </a:pPr>
            <a:fld id="{7130D7AE-72C5-445B-ACB4-75005BD61AB5}" type="slidenum">
              <a:rPr lang="en-US"/>
              <a:pPr lvl="1">
                <a:defRPr/>
              </a:pPr>
              <a:t>21</a:t>
            </a:fld>
            <a:endParaRPr lang="en-US">
              <a:latin typeface="+mn-lt"/>
            </a:endParaRPr>
          </a:p>
        </p:txBody>
      </p:sp>
      <p:pic>
        <p:nvPicPr>
          <p:cNvPr id="17412" name="Picture 5" descr="she70647_0908"/>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3200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4953000" y="1600200"/>
            <a:ext cx="533400" cy="1158240"/>
            <a:chOff x="4953000" y="1600200"/>
            <a:chExt cx="533400" cy="1143000"/>
          </a:xfrm>
        </p:grpSpPr>
        <p:cxnSp>
          <p:nvCxnSpPr>
            <p:cNvPr id="6" name="Straight Connector 5"/>
            <p:cNvCxnSpPr/>
            <p:nvPr/>
          </p:nvCxnSpPr>
          <p:spPr>
            <a:xfrm>
              <a:off x="4953000" y="1600200"/>
              <a:ext cx="533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53000" y="1828800"/>
              <a:ext cx="533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53000" y="2057400"/>
              <a:ext cx="533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53000" y="2286000"/>
              <a:ext cx="533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0" y="2514600"/>
              <a:ext cx="533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53000" y="2743200"/>
              <a:ext cx="533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63758" y="1600200"/>
              <a:ext cx="0" cy="114300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flipH="1">
            <a:off x="5638800" y="1600200"/>
            <a:ext cx="533400" cy="1158240"/>
            <a:chOff x="4953000" y="1600200"/>
            <a:chExt cx="533400" cy="1143000"/>
          </a:xfrm>
        </p:grpSpPr>
        <p:cxnSp>
          <p:nvCxnSpPr>
            <p:cNvPr id="20" name="Straight Connector 19"/>
            <p:cNvCxnSpPr/>
            <p:nvPr/>
          </p:nvCxnSpPr>
          <p:spPr>
            <a:xfrm>
              <a:off x="4953000" y="16002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0" y="18288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53000" y="20574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53000" y="22860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53000" y="25146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53000" y="27432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63758" y="1600200"/>
              <a:ext cx="0" cy="114300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963758" y="1143000"/>
            <a:ext cx="510076" cy="461665"/>
          </a:xfrm>
          <a:prstGeom prst="rect">
            <a:avLst/>
          </a:prstGeom>
          <a:noFill/>
        </p:spPr>
        <p:txBody>
          <a:bodyPr wrap="none" rtlCol="0">
            <a:spAutoFit/>
          </a:bodyPr>
          <a:lstStyle/>
          <a:p>
            <a:r>
              <a:rPr lang="en-US" dirty="0" smtClean="0">
                <a:solidFill>
                  <a:schemeClr val="accent1"/>
                </a:solidFill>
              </a:rPr>
              <a:t>P1</a:t>
            </a:r>
            <a:endParaRPr lang="en-US" dirty="0">
              <a:solidFill>
                <a:schemeClr val="accent1"/>
              </a:solidFill>
            </a:endParaRPr>
          </a:p>
        </p:txBody>
      </p:sp>
      <p:sp>
        <p:nvSpPr>
          <p:cNvPr id="28" name="TextBox 27"/>
          <p:cNvSpPr txBox="1"/>
          <p:nvPr/>
        </p:nvSpPr>
        <p:spPr>
          <a:xfrm>
            <a:off x="5638800" y="1143000"/>
            <a:ext cx="510076" cy="461665"/>
          </a:xfrm>
          <a:prstGeom prst="rect">
            <a:avLst/>
          </a:prstGeom>
          <a:noFill/>
        </p:spPr>
        <p:txBody>
          <a:bodyPr wrap="none" rtlCol="0">
            <a:spAutoFit/>
          </a:bodyPr>
          <a:lstStyle/>
          <a:p>
            <a:r>
              <a:rPr lang="en-US" dirty="0" smtClean="0">
                <a:solidFill>
                  <a:srgbClr val="C00000"/>
                </a:solidFill>
              </a:rPr>
              <a:t>P2</a:t>
            </a:r>
            <a:endParaRPr lang="en-US" dirty="0">
              <a:solidFill>
                <a:srgbClr val="C00000"/>
              </a:solidFill>
            </a:endParaRPr>
          </a:p>
        </p:txBody>
      </p:sp>
      <p:grpSp>
        <p:nvGrpSpPr>
          <p:cNvPr id="29" name="Group 28"/>
          <p:cNvGrpSpPr/>
          <p:nvPr/>
        </p:nvGrpSpPr>
        <p:grpSpPr>
          <a:xfrm flipH="1">
            <a:off x="5334000" y="1728395"/>
            <a:ext cx="533400" cy="1158240"/>
            <a:chOff x="4953000" y="1600200"/>
            <a:chExt cx="533400" cy="1143000"/>
          </a:xfrm>
        </p:grpSpPr>
        <p:cxnSp>
          <p:nvCxnSpPr>
            <p:cNvPr id="30" name="Straight Connector 29"/>
            <p:cNvCxnSpPr/>
            <p:nvPr/>
          </p:nvCxnSpPr>
          <p:spPr>
            <a:xfrm>
              <a:off x="4953000" y="16002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53000" y="18288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53000" y="20574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53000" y="22860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53000" y="25146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53000" y="27432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963758" y="1600200"/>
              <a:ext cx="0" cy="114300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flipH="1">
            <a:off x="5334000" y="2191691"/>
            <a:ext cx="533400" cy="1158240"/>
            <a:chOff x="4953000" y="1600200"/>
            <a:chExt cx="533400" cy="1143000"/>
          </a:xfrm>
        </p:grpSpPr>
        <p:cxnSp>
          <p:nvCxnSpPr>
            <p:cNvPr id="38" name="Straight Connector 37"/>
            <p:cNvCxnSpPr/>
            <p:nvPr/>
          </p:nvCxnSpPr>
          <p:spPr>
            <a:xfrm>
              <a:off x="4953000" y="16002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53000" y="18288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953000" y="20574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953000" y="22860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953000" y="25146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953000" y="27432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963758" y="1600200"/>
              <a:ext cx="0" cy="114300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flipH="1">
            <a:off x="5334000" y="2886635"/>
            <a:ext cx="533400" cy="1158240"/>
            <a:chOff x="4953000" y="1600200"/>
            <a:chExt cx="533400" cy="1143000"/>
          </a:xfrm>
        </p:grpSpPr>
        <p:cxnSp>
          <p:nvCxnSpPr>
            <p:cNvPr id="46" name="Straight Connector 45"/>
            <p:cNvCxnSpPr/>
            <p:nvPr/>
          </p:nvCxnSpPr>
          <p:spPr>
            <a:xfrm>
              <a:off x="4953000" y="16002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53000" y="18288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953000" y="20574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953000" y="22860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53000" y="25146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953000" y="2743200"/>
              <a:ext cx="5334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963758" y="1600200"/>
              <a:ext cx="0" cy="114300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2645545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smtClean="0"/>
              <a:t>Constraint graph</a:t>
            </a:r>
          </a:p>
        </p:txBody>
      </p:sp>
      <p:sp>
        <p:nvSpPr>
          <p:cNvPr id="24581" name="Rectangle 3"/>
          <p:cNvSpPr>
            <a:spLocks noGrp="1" noChangeArrowheads="1"/>
          </p:cNvSpPr>
          <p:nvPr>
            <p:ph idx="1"/>
          </p:nvPr>
        </p:nvSpPr>
        <p:spPr/>
        <p:txBody>
          <a:bodyPr/>
          <a:lstStyle/>
          <a:p>
            <a:r>
              <a:rPr lang="en-US" sz="2800" dirty="0" smtClean="0"/>
              <a:t>Reasoning about memory consistency </a:t>
            </a:r>
            <a:r>
              <a:rPr lang="en-US" sz="2000" dirty="0" smtClean="0"/>
              <a:t>[Landin, ISCA-18]</a:t>
            </a:r>
            <a:endParaRPr lang="en-US" sz="2800" dirty="0" smtClean="0"/>
          </a:p>
          <a:p>
            <a:r>
              <a:rPr lang="en-US" sz="2800" dirty="0" smtClean="0"/>
              <a:t>Directed graph represents a multithreaded execution</a:t>
            </a:r>
          </a:p>
          <a:p>
            <a:pPr lvl="1"/>
            <a:r>
              <a:rPr lang="en-US" sz="2400" dirty="0" smtClean="0"/>
              <a:t>Nodes represent dynamic instruction instances</a:t>
            </a:r>
          </a:p>
          <a:p>
            <a:pPr lvl="1"/>
            <a:r>
              <a:rPr lang="en-US" sz="2400" dirty="0" smtClean="0"/>
              <a:t>Edges represent their transitive orders (program order, RAW, WAW, WAR).</a:t>
            </a:r>
            <a:endParaRPr lang="en-US" sz="2400" dirty="0" smtClean="0">
              <a:solidFill>
                <a:srgbClr val="FFFF37"/>
              </a:solidFill>
            </a:endParaRPr>
          </a:p>
          <a:p>
            <a:r>
              <a:rPr lang="en-US" sz="2800" dirty="0" smtClean="0">
                <a:solidFill>
                  <a:srgbClr val="FF0000"/>
                </a:solidFill>
              </a:rPr>
              <a:t>If the constraint graph is acyclic, then the execution is correct</a:t>
            </a:r>
          </a:p>
          <a:p>
            <a:pPr lvl="1"/>
            <a:r>
              <a:rPr lang="en-US" sz="2400" dirty="0" smtClean="0">
                <a:solidFill>
                  <a:srgbClr val="FF0000"/>
                </a:solidFill>
              </a:rPr>
              <a:t>Cycle implies A must occur before B and B must occur before A =&gt; </a:t>
            </a:r>
            <a:r>
              <a:rPr lang="en-US" sz="2400" b="1" dirty="0" smtClean="0">
                <a:solidFill>
                  <a:srgbClr val="FF0000"/>
                </a:solidFill>
              </a:rPr>
              <a:t>contradiction</a:t>
            </a:r>
          </a:p>
        </p:txBody>
      </p:sp>
      <p:sp>
        <p:nvSpPr>
          <p:cNvPr id="9" name="Footer Placeholder 8"/>
          <p:cNvSpPr>
            <a:spLocks noGrp="1"/>
          </p:cNvSpPr>
          <p:nvPr>
            <p:ph type="ftr" sz="quarter" idx="11"/>
          </p:nvPr>
        </p:nvSpPr>
        <p:spPr/>
        <p:txBody>
          <a:bodyPr/>
          <a:lstStyle/>
          <a:p>
            <a:pPr>
              <a:defRPr/>
            </a:pPr>
            <a:r>
              <a:rPr lang="en-US" smtClean="0"/>
              <a:t>Mikko Lipasti-University of Wisconsin</a:t>
            </a:r>
            <a:endParaRPr lang="en-US" dirty="0"/>
          </a:p>
        </p:txBody>
      </p:sp>
      <p:sp>
        <p:nvSpPr>
          <p:cNvPr id="8" name="Slide Number Placeholder 7"/>
          <p:cNvSpPr>
            <a:spLocks noGrp="1"/>
          </p:cNvSpPr>
          <p:nvPr>
            <p:ph type="sldNum" sz="quarter" idx="12"/>
          </p:nvPr>
        </p:nvSpPr>
        <p:spPr/>
        <p:txBody>
          <a:bodyPr/>
          <a:lstStyle/>
          <a:p>
            <a:pPr lvl="1">
              <a:defRPr/>
            </a:pPr>
            <a:fld id="{B7D98EED-01DC-4F7A-81CC-0C2386137B23}" type="slidenum">
              <a:rPr lang="en-US" smtClean="0"/>
              <a:pPr lvl="1">
                <a:defRPr/>
              </a:pPr>
              <a:t>22</a:t>
            </a:fld>
            <a:endParaRPr lang="en-US" dirty="0"/>
          </a:p>
        </p:txBody>
      </p:sp>
    </p:spTree>
    <p:extLst>
      <p:ext uri="{BB962C8B-B14F-4D97-AF65-F5344CB8AC3E}">
        <p14:creationId xmlns:p14="http://schemas.microsoft.com/office/powerpoint/2010/main" val="587525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n-US" sz="3600" smtClean="0"/>
              <a:t>Constraint graph example - SC</a:t>
            </a:r>
          </a:p>
        </p:txBody>
      </p:sp>
      <p:sp>
        <p:nvSpPr>
          <p:cNvPr id="30" name="Footer Placeholder 29"/>
          <p:cNvSpPr>
            <a:spLocks noGrp="1"/>
          </p:cNvSpPr>
          <p:nvPr>
            <p:ph type="ftr" sz="quarter" idx="11"/>
          </p:nvPr>
        </p:nvSpPr>
        <p:spPr/>
        <p:txBody>
          <a:bodyPr/>
          <a:lstStyle/>
          <a:p>
            <a:pPr>
              <a:defRPr/>
            </a:pPr>
            <a:r>
              <a:rPr lang="en-US" smtClean="0"/>
              <a:t>Mikko Lipasti-University of Wisconsin</a:t>
            </a:r>
            <a:endParaRPr lang="en-US" dirty="0"/>
          </a:p>
        </p:txBody>
      </p:sp>
      <p:sp>
        <p:nvSpPr>
          <p:cNvPr id="29" name="Slide Number Placeholder 28"/>
          <p:cNvSpPr>
            <a:spLocks noGrp="1"/>
          </p:cNvSpPr>
          <p:nvPr>
            <p:ph type="sldNum" sz="quarter" idx="12"/>
          </p:nvPr>
        </p:nvSpPr>
        <p:spPr/>
        <p:txBody>
          <a:bodyPr/>
          <a:lstStyle/>
          <a:p>
            <a:pPr lvl="1">
              <a:defRPr/>
            </a:pPr>
            <a:fld id="{B7D98EED-01DC-4F7A-81CC-0C2386137B23}" type="slidenum">
              <a:rPr lang="en-US" smtClean="0"/>
              <a:pPr lvl="1">
                <a:defRPr/>
              </a:pPr>
              <a:t>23</a:t>
            </a:fld>
            <a:endParaRPr lang="en-US" dirty="0"/>
          </a:p>
        </p:txBody>
      </p:sp>
      <p:sp>
        <p:nvSpPr>
          <p:cNvPr id="25605" name="Text Box 3"/>
          <p:cNvSpPr txBox="1">
            <a:spLocks noChangeArrowheads="1"/>
          </p:cNvSpPr>
          <p:nvPr/>
        </p:nvSpPr>
        <p:spPr bwMode="auto">
          <a:xfrm>
            <a:off x="2071688" y="1804988"/>
            <a:ext cx="1309687" cy="1800225"/>
          </a:xfrm>
          <a:prstGeom prst="rect">
            <a:avLst/>
          </a:prstGeom>
          <a:noFill/>
          <a:ln w="28575">
            <a:noFill/>
            <a:miter lim="800000"/>
            <a:headEnd/>
            <a:tailEnd/>
          </a:ln>
        </p:spPr>
        <p:txBody>
          <a:bodyPr>
            <a:spAutoFit/>
          </a:bodyPr>
          <a:lstStyle/>
          <a:p>
            <a:pPr algn="ctr"/>
            <a:r>
              <a:rPr lang="en-US" sz="2800">
                <a:latin typeface="Tahoma" pitchFamily="34" charset="0"/>
              </a:rPr>
              <a:t>Proc 1</a:t>
            </a:r>
          </a:p>
          <a:p>
            <a:pPr algn="ctr"/>
            <a:endParaRPr lang="en-US" sz="2800">
              <a:latin typeface="Tahoma" pitchFamily="34" charset="0"/>
            </a:endParaRPr>
          </a:p>
          <a:p>
            <a:pPr algn="ctr"/>
            <a:endParaRPr lang="en-US" sz="2800">
              <a:latin typeface="Tahoma" pitchFamily="34" charset="0"/>
            </a:endParaRPr>
          </a:p>
          <a:p>
            <a:pPr algn="ctr"/>
            <a:r>
              <a:rPr lang="en-US" sz="2800">
                <a:latin typeface="Tahoma" pitchFamily="34" charset="0"/>
              </a:rPr>
              <a:t>ST A</a:t>
            </a:r>
          </a:p>
        </p:txBody>
      </p:sp>
      <p:sp>
        <p:nvSpPr>
          <p:cNvPr id="25606" name="Text Box 4"/>
          <p:cNvSpPr txBox="1">
            <a:spLocks noChangeArrowheads="1"/>
          </p:cNvSpPr>
          <p:nvPr/>
        </p:nvSpPr>
        <p:spPr bwMode="auto">
          <a:xfrm>
            <a:off x="5724525" y="1806575"/>
            <a:ext cx="1309688" cy="519113"/>
          </a:xfrm>
          <a:prstGeom prst="rect">
            <a:avLst/>
          </a:prstGeom>
          <a:noFill/>
          <a:ln w="28575">
            <a:noFill/>
            <a:miter lim="800000"/>
            <a:headEnd/>
            <a:tailEnd/>
          </a:ln>
        </p:spPr>
        <p:txBody>
          <a:bodyPr wrap="none">
            <a:spAutoFit/>
          </a:bodyPr>
          <a:lstStyle/>
          <a:p>
            <a:pPr algn="ctr"/>
            <a:r>
              <a:rPr lang="en-US" sz="2800">
                <a:latin typeface="Tahoma" pitchFamily="34" charset="0"/>
              </a:rPr>
              <a:t>Proc 2</a:t>
            </a:r>
          </a:p>
        </p:txBody>
      </p:sp>
      <p:sp>
        <p:nvSpPr>
          <p:cNvPr id="1382405" name="Oval 5"/>
          <p:cNvSpPr>
            <a:spLocks noChangeArrowheads="1"/>
          </p:cNvSpPr>
          <p:nvPr/>
        </p:nvSpPr>
        <p:spPr bwMode="auto">
          <a:xfrm>
            <a:off x="2238375" y="2890838"/>
            <a:ext cx="990600" cy="914400"/>
          </a:xfrm>
          <a:prstGeom prst="ellipse">
            <a:avLst/>
          </a:prstGeom>
          <a:noFill/>
          <a:ln w="28575">
            <a:solidFill>
              <a:schemeClr val="tx2"/>
            </a:solidFill>
            <a:round/>
            <a:headEnd/>
            <a:tailEnd/>
          </a:ln>
        </p:spPr>
        <p:txBody>
          <a:bodyPr wrap="none" anchor="ctr"/>
          <a:lstStyle/>
          <a:p>
            <a:pPr algn="ctr"/>
            <a:endParaRPr lang="en-US">
              <a:latin typeface="Tahoma" pitchFamily="34" charset="0"/>
            </a:endParaRPr>
          </a:p>
        </p:txBody>
      </p:sp>
      <p:sp>
        <p:nvSpPr>
          <p:cNvPr id="1382406" name="Oval 6"/>
          <p:cNvSpPr>
            <a:spLocks noChangeArrowheads="1"/>
          </p:cNvSpPr>
          <p:nvPr/>
        </p:nvSpPr>
        <p:spPr bwMode="auto">
          <a:xfrm>
            <a:off x="2238375" y="3938588"/>
            <a:ext cx="990600" cy="914400"/>
          </a:xfrm>
          <a:prstGeom prst="ellipse">
            <a:avLst/>
          </a:prstGeom>
          <a:noFill/>
          <a:ln w="28575">
            <a:solidFill>
              <a:schemeClr val="tx2"/>
            </a:solidFill>
            <a:round/>
            <a:headEnd/>
            <a:tailEnd/>
          </a:ln>
        </p:spPr>
        <p:txBody>
          <a:bodyPr wrap="none" anchor="ctr"/>
          <a:lstStyle/>
          <a:p>
            <a:pPr algn="ctr"/>
            <a:endParaRPr lang="en-US">
              <a:latin typeface="Tahoma" pitchFamily="34" charset="0"/>
            </a:endParaRPr>
          </a:p>
        </p:txBody>
      </p:sp>
      <p:sp>
        <p:nvSpPr>
          <p:cNvPr id="25609" name="Text Box 7"/>
          <p:cNvSpPr txBox="1">
            <a:spLocks noChangeArrowheads="1"/>
          </p:cNvSpPr>
          <p:nvPr/>
        </p:nvSpPr>
        <p:spPr bwMode="auto">
          <a:xfrm>
            <a:off x="5876925" y="4541838"/>
            <a:ext cx="1004888" cy="519112"/>
          </a:xfrm>
          <a:prstGeom prst="rect">
            <a:avLst/>
          </a:prstGeom>
          <a:noFill/>
          <a:ln w="28575">
            <a:noFill/>
            <a:miter lim="800000"/>
            <a:headEnd/>
            <a:tailEnd/>
          </a:ln>
        </p:spPr>
        <p:txBody>
          <a:bodyPr wrap="none">
            <a:spAutoFit/>
          </a:bodyPr>
          <a:lstStyle/>
          <a:p>
            <a:pPr algn="ctr"/>
            <a:r>
              <a:rPr lang="en-US" sz="2800">
                <a:latin typeface="Tahoma" pitchFamily="34" charset="0"/>
              </a:rPr>
              <a:t>LD A</a:t>
            </a:r>
          </a:p>
        </p:txBody>
      </p:sp>
      <p:sp>
        <p:nvSpPr>
          <p:cNvPr id="1382408" name="Oval 8"/>
          <p:cNvSpPr>
            <a:spLocks noChangeArrowheads="1"/>
          </p:cNvSpPr>
          <p:nvPr/>
        </p:nvSpPr>
        <p:spPr bwMode="auto">
          <a:xfrm>
            <a:off x="5886450" y="3327400"/>
            <a:ext cx="990600" cy="914400"/>
          </a:xfrm>
          <a:prstGeom prst="ellipse">
            <a:avLst/>
          </a:prstGeom>
          <a:noFill/>
          <a:ln w="28575">
            <a:solidFill>
              <a:schemeClr val="tx2"/>
            </a:solidFill>
            <a:round/>
            <a:headEnd/>
            <a:tailEnd/>
          </a:ln>
        </p:spPr>
        <p:txBody>
          <a:bodyPr wrap="none" anchor="ctr"/>
          <a:lstStyle/>
          <a:p>
            <a:pPr algn="ctr"/>
            <a:endParaRPr lang="en-US">
              <a:latin typeface="Tahoma" pitchFamily="34" charset="0"/>
            </a:endParaRPr>
          </a:p>
        </p:txBody>
      </p:sp>
      <p:sp>
        <p:nvSpPr>
          <p:cNvPr id="1382409" name="Oval 9"/>
          <p:cNvSpPr>
            <a:spLocks noChangeArrowheads="1"/>
          </p:cNvSpPr>
          <p:nvPr/>
        </p:nvSpPr>
        <p:spPr bwMode="auto">
          <a:xfrm>
            <a:off x="5891213" y="4398963"/>
            <a:ext cx="990600" cy="914400"/>
          </a:xfrm>
          <a:prstGeom prst="ellipse">
            <a:avLst/>
          </a:prstGeom>
          <a:noFill/>
          <a:ln w="28575">
            <a:solidFill>
              <a:schemeClr val="tx2"/>
            </a:solidFill>
            <a:round/>
            <a:headEnd/>
            <a:tailEnd/>
          </a:ln>
        </p:spPr>
        <p:txBody>
          <a:bodyPr wrap="none" anchor="ctr"/>
          <a:lstStyle/>
          <a:p>
            <a:pPr algn="ctr"/>
            <a:endParaRPr lang="en-US">
              <a:latin typeface="Tahoma" pitchFamily="34" charset="0"/>
            </a:endParaRPr>
          </a:p>
        </p:txBody>
      </p:sp>
      <p:sp>
        <p:nvSpPr>
          <p:cNvPr id="25612" name="Text Box 10"/>
          <p:cNvSpPr txBox="1">
            <a:spLocks noChangeArrowheads="1"/>
          </p:cNvSpPr>
          <p:nvPr/>
        </p:nvSpPr>
        <p:spPr bwMode="auto">
          <a:xfrm>
            <a:off x="2238375" y="4143375"/>
            <a:ext cx="976313" cy="519113"/>
          </a:xfrm>
          <a:prstGeom prst="rect">
            <a:avLst/>
          </a:prstGeom>
          <a:noFill/>
          <a:ln w="28575">
            <a:noFill/>
            <a:miter lim="800000"/>
            <a:headEnd/>
            <a:tailEnd/>
          </a:ln>
        </p:spPr>
        <p:txBody>
          <a:bodyPr wrap="none">
            <a:spAutoFit/>
          </a:bodyPr>
          <a:lstStyle/>
          <a:p>
            <a:pPr algn="ctr"/>
            <a:r>
              <a:rPr lang="en-US" sz="2800">
                <a:latin typeface="Tahoma" pitchFamily="34" charset="0"/>
              </a:rPr>
              <a:t>ST B</a:t>
            </a:r>
          </a:p>
        </p:txBody>
      </p:sp>
      <p:sp>
        <p:nvSpPr>
          <p:cNvPr id="25613" name="Text Box 11"/>
          <p:cNvSpPr txBox="1">
            <a:spLocks noChangeArrowheads="1"/>
          </p:cNvSpPr>
          <p:nvPr/>
        </p:nvSpPr>
        <p:spPr bwMode="auto">
          <a:xfrm>
            <a:off x="5884863" y="3522663"/>
            <a:ext cx="1006475" cy="519112"/>
          </a:xfrm>
          <a:prstGeom prst="rect">
            <a:avLst/>
          </a:prstGeom>
          <a:noFill/>
          <a:ln w="28575">
            <a:noFill/>
            <a:miter lim="800000"/>
            <a:headEnd/>
            <a:tailEnd/>
          </a:ln>
        </p:spPr>
        <p:txBody>
          <a:bodyPr wrap="none">
            <a:spAutoFit/>
          </a:bodyPr>
          <a:lstStyle/>
          <a:p>
            <a:pPr algn="ctr"/>
            <a:r>
              <a:rPr lang="en-US" sz="2800">
                <a:latin typeface="Tahoma" pitchFamily="34" charset="0"/>
              </a:rPr>
              <a:t>LD B</a:t>
            </a:r>
          </a:p>
        </p:txBody>
      </p:sp>
      <p:cxnSp>
        <p:nvCxnSpPr>
          <p:cNvPr id="1382412" name="AutoShape 12"/>
          <p:cNvCxnSpPr>
            <a:cxnSpLocks noChangeShapeType="1"/>
            <a:stCxn id="1382405" idx="2"/>
            <a:endCxn id="25612" idx="1"/>
          </p:cNvCxnSpPr>
          <p:nvPr/>
        </p:nvCxnSpPr>
        <p:spPr bwMode="auto">
          <a:xfrm rot="10800000" flipH="1" flipV="1">
            <a:off x="2224088" y="3348038"/>
            <a:ext cx="14287" cy="1055687"/>
          </a:xfrm>
          <a:prstGeom prst="curvedConnector3">
            <a:avLst>
              <a:gd name="adj1" fmla="val -4444444"/>
            </a:avLst>
          </a:prstGeom>
          <a:noFill/>
          <a:ln w="28575">
            <a:solidFill>
              <a:schemeClr val="hlink"/>
            </a:solidFill>
            <a:round/>
            <a:headEnd/>
            <a:tailEnd type="triangle" w="lg" len="lg"/>
          </a:ln>
        </p:spPr>
      </p:cxnSp>
      <p:cxnSp>
        <p:nvCxnSpPr>
          <p:cNvPr id="1382413" name="AutoShape 13"/>
          <p:cNvCxnSpPr>
            <a:cxnSpLocks noChangeShapeType="1"/>
            <a:stCxn id="25613" idx="3"/>
            <a:endCxn id="1382409" idx="6"/>
          </p:cNvCxnSpPr>
          <p:nvPr/>
        </p:nvCxnSpPr>
        <p:spPr bwMode="auto">
          <a:xfrm>
            <a:off x="6891338" y="3783013"/>
            <a:ext cx="4762" cy="1073150"/>
          </a:xfrm>
          <a:prstGeom prst="curvedConnector3">
            <a:avLst>
              <a:gd name="adj1" fmla="val 12433333"/>
            </a:avLst>
          </a:prstGeom>
          <a:noFill/>
          <a:ln w="28575">
            <a:solidFill>
              <a:schemeClr val="hlink"/>
            </a:solidFill>
            <a:round/>
            <a:headEnd/>
            <a:tailEnd type="triangle" w="lg" len="lg"/>
          </a:ln>
        </p:spPr>
      </p:cxnSp>
      <p:cxnSp>
        <p:nvCxnSpPr>
          <p:cNvPr id="1382414" name="AutoShape 14"/>
          <p:cNvCxnSpPr>
            <a:cxnSpLocks noChangeShapeType="1"/>
            <a:stCxn id="25609" idx="1"/>
            <a:endCxn id="1382405" idx="6"/>
          </p:cNvCxnSpPr>
          <p:nvPr/>
        </p:nvCxnSpPr>
        <p:spPr bwMode="auto">
          <a:xfrm rot="10800000">
            <a:off x="3243263" y="3348038"/>
            <a:ext cx="2633662" cy="1454150"/>
          </a:xfrm>
          <a:prstGeom prst="curvedConnector3">
            <a:avLst>
              <a:gd name="adj1" fmla="val 50208"/>
            </a:avLst>
          </a:prstGeom>
          <a:noFill/>
          <a:ln w="28575">
            <a:solidFill>
              <a:srgbClr val="FF0000"/>
            </a:solidFill>
            <a:round/>
            <a:headEnd/>
            <a:tailEnd type="triangle" w="lg" len="lg"/>
          </a:ln>
        </p:spPr>
      </p:cxnSp>
      <p:cxnSp>
        <p:nvCxnSpPr>
          <p:cNvPr id="1382415" name="AutoShape 15"/>
          <p:cNvCxnSpPr>
            <a:cxnSpLocks noChangeShapeType="1"/>
            <a:stCxn id="25612" idx="3"/>
            <a:endCxn id="25613" idx="1"/>
          </p:cNvCxnSpPr>
          <p:nvPr/>
        </p:nvCxnSpPr>
        <p:spPr bwMode="auto">
          <a:xfrm flipV="1">
            <a:off x="3214688" y="3783013"/>
            <a:ext cx="2670175" cy="620712"/>
          </a:xfrm>
          <a:prstGeom prst="curvedConnector3">
            <a:avLst>
              <a:gd name="adj1" fmla="val 64565"/>
            </a:avLst>
          </a:prstGeom>
          <a:noFill/>
          <a:ln w="28575">
            <a:solidFill>
              <a:srgbClr val="FF0000"/>
            </a:solidFill>
            <a:round/>
            <a:headEnd/>
            <a:tailEnd type="triangle" w="lg" len="lg"/>
          </a:ln>
        </p:spPr>
      </p:cxnSp>
      <p:sp>
        <p:nvSpPr>
          <p:cNvPr id="1382416" name="Text Box 16"/>
          <p:cNvSpPr txBox="1">
            <a:spLocks noChangeArrowheads="1"/>
          </p:cNvSpPr>
          <p:nvPr/>
        </p:nvSpPr>
        <p:spPr bwMode="auto">
          <a:xfrm>
            <a:off x="454025" y="3597275"/>
            <a:ext cx="1065213" cy="581025"/>
          </a:xfrm>
          <a:prstGeom prst="rect">
            <a:avLst/>
          </a:prstGeom>
          <a:noFill/>
          <a:ln w="28575">
            <a:noFill/>
            <a:miter lim="800000"/>
            <a:headEnd/>
            <a:tailEnd/>
          </a:ln>
        </p:spPr>
        <p:txBody>
          <a:bodyPr wrap="none">
            <a:spAutoFit/>
          </a:bodyPr>
          <a:lstStyle/>
          <a:p>
            <a:pPr algn="ctr"/>
            <a:r>
              <a:rPr lang="en-US" sz="1600">
                <a:solidFill>
                  <a:schemeClr val="hlink"/>
                </a:solidFill>
                <a:latin typeface="Tahoma" pitchFamily="34" charset="0"/>
              </a:rPr>
              <a:t>Program</a:t>
            </a:r>
          </a:p>
          <a:p>
            <a:pPr algn="ctr"/>
            <a:r>
              <a:rPr lang="en-US" sz="1600">
                <a:solidFill>
                  <a:schemeClr val="hlink"/>
                </a:solidFill>
                <a:latin typeface="Tahoma" pitchFamily="34" charset="0"/>
              </a:rPr>
              <a:t>order</a:t>
            </a:r>
          </a:p>
        </p:txBody>
      </p:sp>
      <p:sp>
        <p:nvSpPr>
          <p:cNvPr id="1382417" name="Text Box 17"/>
          <p:cNvSpPr txBox="1">
            <a:spLocks noChangeArrowheads="1"/>
          </p:cNvSpPr>
          <p:nvPr/>
        </p:nvSpPr>
        <p:spPr bwMode="auto">
          <a:xfrm>
            <a:off x="7450138" y="4067175"/>
            <a:ext cx="1065212" cy="581025"/>
          </a:xfrm>
          <a:prstGeom prst="rect">
            <a:avLst/>
          </a:prstGeom>
          <a:noFill/>
          <a:ln w="28575">
            <a:noFill/>
            <a:miter lim="800000"/>
            <a:headEnd/>
            <a:tailEnd/>
          </a:ln>
        </p:spPr>
        <p:txBody>
          <a:bodyPr wrap="none">
            <a:spAutoFit/>
          </a:bodyPr>
          <a:lstStyle/>
          <a:p>
            <a:pPr algn="ctr"/>
            <a:r>
              <a:rPr lang="en-US" sz="1600">
                <a:solidFill>
                  <a:schemeClr val="hlink"/>
                </a:solidFill>
                <a:latin typeface="Tahoma" pitchFamily="34" charset="0"/>
              </a:rPr>
              <a:t>Program</a:t>
            </a:r>
          </a:p>
          <a:p>
            <a:pPr algn="ctr"/>
            <a:r>
              <a:rPr lang="en-US" sz="1600">
                <a:solidFill>
                  <a:schemeClr val="hlink"/>
                </a:solidFill>
                <a:latin typeface="Tahoma" pitchFamily="34" charset="0"/>
              </a:rPr>
              <a:t>order</a:t>
            </a:r>
          </a:p>
        </p:txBody>
      </p:sp>
      <p:sp>
        <p:nvSpPr>
          <p:cNvPr id="1382418" name="Text Box 18"/>
          <p:cNvSpPr txBox="1">
            <a:spLocks noChangeArrowheads="1"/>
          </p:cNvSpPr>
          <p:nvPr/>
        </p:nvSpPr>
        <p:spPr bwMode="auto">
          <a:xfrm>
            <a:off x="4098925" y="2695575"/>
            <a:ext cx="681038" cy="336550"/>
          </a:xfrm>
          <a:prstGeom prst="rect">
            <a:avLst/>
          </a:prstGeom>
          <a:noFill/>
          <a:ln w="28575">
            <a:noFill/>
            <a:miter lim="800000"/>
            <a:headEnd/>
            <a:tailEnd/>
          </a:ln>
        </p:spPr>
        <p:txBody>
          <a:bodyPr wrap="none">
            <a:spAutoFit/>
          </a:bodyPr>
          <a:lstStyle/>
          <a:p>
            <a:pPr algn="ctr"/>
            <a:r>
              <a:rPr lang="en-US" sz="1600">
                <a:solidFill>
                  <a:schemeClr val="hlink"/>
                </a:solidFill>
                <a:latin typeface="Tahoma" pitchFamily="34" charset="0"/>
              </a:rPr>
              <a:t>WAR</a:t>
            </a:r>
          </a:p>
        </p:txBody>
      </p:sp>
      <p:sp>
        <p:nvSpPr>
          <p:cNvPr id="1382419" name="Text Box 19"/>
          <p:cNvSpPr txBox="1">
            <a:spLocks noChangeArrowheads="1"/>
          </p:cNvSpPr>
          <p:nvPr/>
        </p:nvSpPr>
        <p:spPr bwMode="auto">
          <a:xfrm>
            <a:off x="3581400" y="4572000"/>
            <a:ext cx="681038" cy="336550"/>
          </a:xfrm>
          <a:prstGeom prst="rect">
            <a:avLst/>
          </a:prstGeom>
          <a:noFill/>
          <a:ln w="28575">
            <a:noFill/>
            <a:miter lim="800000"/>
            <a:headEnd/>
            <a:tailEnd/>
          </a:ln>
        </p:spPr>
        <p:txBody>
          <a:bodyPr wrap="none">
            <a:spAutoFit/>
          </a:bodyPr>
          <a:lstStyle/>
          <a:p>
            <a:pPr algn="ctr"/>
            <a:r>
              <a:rPr lang="en-US" sz="1600">
                <a:solidFill>
                  <a:schemeClr val="hlink"/>
                </a:solidFill>
                <a:latin typeface="Tahoma" pitchFamily="34" charset="0"/>
              </a:rPr>
              <a:t>RAW</a:t>
            </a:r>
          </a:p>
        </p:txBody>
      </p:sp>
      <p:sp>
        <p:nvSpPr>
          <p:cNvPr id="1382420" name="Text Box 20"/>
          <p:cNvSpPr txBox="1">
            <a:spLocks noChangeArrowheads="1"/>
          </p:cNvSpPr>
          <p:nvPr/>
        </p:nvSpPr>
        <p:spPr bwMode="auto">
          <a:xfrm>
            <a:off x="123825" y="5308600"/>
            <a:ext cx="3860800" cy="822325"/>
          </a:xfrm>
          <a:prstGeom prst="rect">
            <a:avLst/>
          </a:prstGeom>
          <a:noFill/>
          <a:ln w="28575">
            <a:noFill/>
            <a:miter lim="800000"/>
            <a:headEnd/>
            <a:tailEnd/>
          </a:ln>
        </p:spPr>
        <p:txBody>
          <a:bodyPr>
            <a:spAutoFit/>
          </a:bodyPr>
          <a:lstStyle/>
          <a:p>
            <a:pPr algn="ctr">
              <a:spcBef>
                <a:spcPct val="50000"/>
              </a:spcBef>
            </a:pPr>
            <a:r>
              <a:rPr lang="en-US">
                <a:latin typeface="Tahoma" pitchFamily="34" charset="0"/>
              </a:rPr>
              <a:t>Cycle indicates that execution is incorrect</a:t>
            </a:r>
          </a:p>
        </p:txBody>
      </p:sp>
      <p:sp>
        <p:nvSpPr>
          <p:cNvPr id="1382421" name="Text Box 21"/>
          <p:cNvSpPr txBox="1">
            <a:spLocks noChangeArrowheads="1"/>
          </p:cNvSpPr>
          <p:nvPr/>
        </p:nvSpPr>
        <p:spPr bwMode="auto">
          <a:xfrm>
            <a:off x="7010400" y="4937125"/>
            <a:ext cx="395288" cy="396875"/>
          </a:xfrm>
          <a:prstGeom prst="rect">
            <a:avLst/>
          </a:prstGeom>
          <a:solidFill>
            <a:schemeClr val="accent1"/>
          </a:solidFill>
          <a:ln w="12700" algn="ctr">
            <a:noFill/>
            <a:miter lim="800000"/>
            <a:headEnd/>
            <a:tailEnd/>
          </a:ln>
        </p:spPr>
        <p:txBody>
          <a:bodyPr wrap="none">
            <a:spAutoFit/>
          </a:bodyPr>
          <a:lstStyle/>
          <a:p>
            <a:pPr algn="ctr" eaLnBrk="0" hangingPunct="0"/>
            <a:r>
              <a:rPr lang="en-US" sz="2000">
                <a:latin typeface="Arial" charset="0"/>
              </a:rPr>
              <a:t>1.</a:t>
            </a:r>
          </a:p>
        </p:txBody>
      </p:sp>
      <p:sp>
        <p:nvSpPr>
          <p:cNvPr id="1382422" name="Text Box 22"/>
          <p:cNvSpPr txBox="1">
            <a:spLocks noChangeArrowheads="1"/>
          </p:cNvSpPr>
          <p:nvPr/>
        </p:nvSpPr>
        <p:spPr bwMode="auto">
          <a:xfrm>
            <a:off x="1662113" y="2971800"/>
            <a:ext cx="395287" cy="396875"/>
          </a:xfrm>
          <a:prstGeom prst="rect">
            <a:avLst/>
          </a:prstGeom>
          <a:solidFill>
            <a:schemeClr val="accent1"/>
          </a:solidFill>
          <a:ln w="12700" algn="ctr">
            <a:noFill/>
            <a:miter lim="800000"/>
            <a:headEnd/>
            <a:tailEnd/>
          </a:ln>
        </p:spPr>
        <p:txBody>
          <a:bodyPr wrap="none">
            <a:spAutoFit/>
          </a:bodyPr>
          <a:lstStyle/>
          <a:p>
            <a:pPr algn="ctr" eaLnBrk="0" hangingPunct="0"/>
            <a:r>
              <a:rPr lang="en-US" sz="2000">
                <a:latin typeface="Arial" charset="0"/>
              </a:rPr>
              <a:t>2.</a:t>
            </a:r>
          </a:p>
        </p:txBody>
      </p:sp>
      <p:sp>
        <p:nvSpPr>
          <p:cNvPr id="1382423" name="Text Box 23"/>
          <p:cNvSpPr txBox="1">
            <a:spLocks noChangeArrowheads="1"/>
          </p:cNvSpPr>
          <p:nvPr/>
        </p:nvSpPr>
        <p:spPr bwMode="auto">
          <a:xfrm>
            <a:off x="1662113" y="4556125"/>
            <a:ext cx="395287" cy="396875"/>
          </a:xfrm>
          <a:prstGeom prst="rect">
            <a:avLst/>
          </a:prstGeom>
          <a:solidFill>
            <a:schemeClr val="accent1"/>
          </a:solidFill>
          <a:ln w="12700" algn="ctr">
            <a:noFill/>
            <a:miter lim="800000"/>
            <a:headEnd/>
            <a:tailEnd/>
          </a:ln>
        </p:spPr>
        <p:txBody>
          <a:bodyPr wrap="none">
            <a:spAutoFit/>
          </a:bodyPr>
          <a:lstStyle/>
          <a:p>
            <a:pPr algn="ctr" eaLnBrk="0" hangingPunct="0"/>
            <a:r>
              <a:rPr lang="en-US" sz="2000">
                <a:latin typeface="Arial" charset="0"/>
              </a:rPr>
              <a:t>3.</a:t>
            </a:r>
          </a:p>
        </p:txBody>
      </p:sp>
      <p:sp>
        <p:nvSpPr>
          <p:cNvPr id="1382424" name="Text Box 24"/>
          <p:cNvSpPr txBox="1">
            <a:spLocks noChangeArrowheads="1"/>
          </p:cNvSpPr>
          <p:nvPr/>
        </p:nvSpPr>
        <p:spPr bwMode="auto">
          <a:xfrm>
            <a:off x="7010400" y="3336925"/>
            <a:ext cx="395288" cy="396875"/>
          </a:xfrm>
          <a:prstGeom prst="rect">
            <a:avLst/>
          </a:prstGeom>
          <a:solidFill>
            <a:schemeClr val="accent1"/>
          </a:solidFill>
          <a:ln w="12700" algn="ctr">
            <a:noFill/>
            <a:miter lim="800000"/>
            <a:headEnd/>
            <a:tailEnd/>
          </a:ln>
        </p:spPr>
        <p:txBody>
          <a:bodyPr wrap="none">
            <a:spAutoFit/>
          </a:bodyPr>
          <a:lstStyle/>
          <a:p>
            <a:pPr algn="ctr" eaLnBrk="0" hangingPunct="0"/>
            <a:r>
              <a:rPr lang="en-US" sz="2000">
                <a:latin typeface="Arial" charset="0"/>
              </a:rPr>
              <a:t>4.</a:t>
            </a:r>
          </a:p>
        </p:txBody>
      </p:sp>
    </p:spTree>
    <p:extLst>
      <p:ext uri="{BB962C8B-B14F-4D97-AF65-F5344CB8AC3E}">
        <p14:creationId xmlns:p14="http://schemas.microsoft.com/office/powerpoint/2010/main" val="42668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24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24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24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824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824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24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824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24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824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824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824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824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82419"/>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38241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3824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824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824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82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05" grpId="0" animBg="1"/>
      <p:bldP spid="1382406" grpId="0" animBg="1"/>
      <p:bldP spid="1382408" grpId="0" animBg="1"/>
      <p:bldP spid="1382409" grpId="0" animBg="1"/>
      <p:bldP spid="1382416" grpId="0"/>
      <p:bldP spid="1382417" grpId="0"/>
      <p:bldP spid="1382418" grpId="0"/>
      <p:bldP spid="1382418" grpId="1"/>
      <p:bldP spid="1382419" grpId="0"/>
      <p:bldP spid="1382419" grpId="1"/>
      <p:bldP spid="1382420" grpId="0"/>
      <p:bldP spid="1382421" grpId="0" animBg="1"/>
      <p:bldP spid="1382422" grpId="0" animBg="1"/>
      <p:bldP spid="1382423" grpId="0" animBg="1"/>
      <p:bldP spid="13824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US" smtClean="0"/>
              <a:t>Anatomy of a cycle</a:t>
            </a:r>
          </a:p>
        </p:txBody>
      </p:sp>
      <p:sp>
        <p:nvSpPr>
          <p:cNvPr id="27" name="Footer Placeholder 26"/>
          <p:cNvSpPr>
            <a:spLocks noGrp="1"/>
          </p:cNvSpPr>
          <p:nvPr>
            <p:ph type="ftr" sz="quarter" idx="11"/>
          </p:nvPr>
        </p:nvSpPr>
        <p:spPr/>
        <p:txBody>
          <a:bodyPr/>
          <a:lstStyle/>
          <a:p>
            <a:pPr>
              <a:defRPr/>
            </a:pPr>
            <a:r>
              <a:rPr lang="en-US" smtClean="0"/>
              <a:t>Mikko Lipasti-University of Wisconsin</a:t>
            </a:r>
            <a:endParaRPr lang="en-US" dirty="0"/>
          </a:p>
        </p:txBody>
      </p:sp>
      <p:sp>
        <p:nvSpPr>
          <p:cNvPr id="26" name="Slide Number Placeholder 25"/>
          <p:cNvSpPr>
            <a:spLocks noGrp="1"/>
          </p:cNvSpPr>
          <p:nvPr>
            <p:ph type="sldNum" sz="quarter" idx="12"/>
          </p:nvPr>
        </p:nvSpPr>
        <p:spPr/>
        <p:txBody>
          <a:bodyPr/>
          <a:lstStyle/>
          <a:p>
            <a:pPr lvl="1">
              <a:defRPr/>
            </a:pPr>
            <a:fld id="{B7D98EED-01DC-4F7A-81CC-0C2386137B23}" type="slidenum">
              <a:rPr lang="en-US" smtClean="0"/>
              <a:pPr lvl="1">
                <a:defRPr/>
              </a:pPr>
              <a:t>24</a:t>
            </a:fld>
            <a:endParaRPr lang="en-US" dirty="0"/>
          </a:p>
        </p:txBody>
      </p:sp>
      <p:sp>
        <p:nvSpPr>
          <p:cNvPr id="1384451" name="Text Box 3"/>
          <p:cNvSpPr txBox="1">
            <a:spLocks noChangeArrowheads="1"/>
          </p:cNvSpPr>
          <p:nvPr/>
        </p:nvSpPr>
        <p:spPr bwMode="auto">
          <a:xfrm>
            <a:off x="2071688" y="1804988"/>
            <a:ext cx="1309687" cy="1800225"/>
          </a:xfrm>
          <a:prstGeom prst="rect">
            <a:avLst/>
          </a:prstGeom>
          <a:noFill/>
          <a:ln w="28575">
            <a:noFill/>
            <a:miter lim="800000"/>
            <a:headEnd/>
            <a:tailEnd/>
          </a:ln>
        </p:spPr>
        <p:txBody>
          <a:bodyPr>
            <a:spAutoFit/>
          </a:bodyPr>
          <a:lstStyle/>
          <a:p>
            <a:pPr algn="ctr"/>
            <a:r>
              <a:rPr lang="en-US" sz="2800">
                <a:latin typeface="Tahoma" pitchFamily="34" charset="0"/>
              </a:rPr>
              <a:t>Proc 1</a:t>
            </a:r>
          </a:p>
          <a:p>
            <a:pPr algn="ctr"/>
            <a:endParaRPr lang="en-US" sz="2800">
              <a:latin typeface="Tahoma" pitchFamily="34" charset="0"/>
            </a:endParaRPr>
          </a:p>
          <a:p>
            <a:pPr algn="ctr"/>
            <a:endParaRPr lang="en-US" sz="2800">
              <a:latin typeface="Tahoma" pitchFamily="34" charset="0"/>
            </a:endParaRPr>
          </a:p>
          <a:p>
            <a:pPr algn="ctr"/>
            <a:r>
              <a:rPr lang="en-US" sz="2800">
                <a:latin typeface="Tahoma" pitchFamily="34" charset="0"/>
              </a:rPr>
              <a:t>ST A</a:t>
            </a:r>
          </a:p>
        </p:txBody>
      </p:sp>
      <p:sp>
        <p:nvSpPr>
          <p:cNvPr id="26630" name="Text Box 4"/>
          <p:cNvSpPr txBox="1">
            <a:spLocks noChangeArrowheads="1"/>
          </p:cNvSpPr>
          <p:nvPr/>
        </p:nvSpPr>
        <p:spPr bwMode="auto">
          <a:xfrm>
            <a:off x="5724525" y="1806575"/>
            <a:ext cx="1309688" cy="519113"/>
          </a:xfrm>
          <a:prstGeom prst="rect">
            <a:avLst/>
          </a:prstGeom>
          <a:noFill/>
          <a:ln w="28575">
            <a:noFill/>
            <a:miter lim="800000"/>
            <a:headEnd/>
            <a:tailEnd/>
          </a:ln>
        </p:spPr>
        <p:txBody>
          <a:bodyPr wrap="none">
            <a:spAutoFit/>
          </a:bodyPr>
          <a:lstStyle/>
          <a:p>
            <a:pPr algn="ctr"/>
            <a:r>
              <a:rPr lang="en-US" sz="2800">
                <a:latin typeface="Tahoma" pitchFamily="34" charset="0"/>
              </a:rPr>
              <a:t>Proc 2</a:t>
            </a:r>
          </a:p>
        </p:txBody>
      </p:sp>
      <p:sp>
        <p:nvSpPr>
          <p:cNvPr id="1384453" name="Oval 5"/>
          <p:cNvSpPr>
            <a:spLocks noChangeArrowheads="1"/>
          </p:cNvSpPr>
          <p:nvPr/>
        </p:nvSpPr>
        <p:spPr bwMode="auto">
          <a:xfrm>
            <a:off x="2238375" y="2890838"/>
            <a:ext cx="990600" cy="914400"/>
          </a:xfrm>
          <a:prstGeom prst="ellipse">
            <a:avLst/>
          </a:prstGeom>
          <a:noFill/>
          <a:ln w="28575">
            <a:solidFill>
              <a:schemeClr val="tx2"/>
            </a:solidFill>
            <a:round/>
            <a:headEnd/>
            <a:tailEnd/>
          </a:ln>
        </p:spPr>
        <p:txBody>
          <a:bodyPr wrap="none" anchor="ctr"/>
          <a:lstStyle/>
          <a:p>
            <a:pPr algn="ctr"/>
            <a:endParaRPr lang="en-US">
              <a:latin typeface="Tahoma" pitchFamily="34" charset="0"/>
            </a:endParaRPr>
          </a:p>
        </p:txBody>
      </p:sp>
      <p:sp>
        <p:nvSpPr>
          <p:cNvPr id="1384454" name="Oval 6"/>
          <p:cNvSpPr>
            <a:spLocks noChangeArrowheads="1"/>
          </p:cNvSpPr>
          <p:nvPr/>
        </p:nvSpPr>
        <p:spPr bwMode="auto">
          <a:xfrm>
            <a:off x="2238375" y="3938588"/>
            <a:ext cx="990600" cy="914400"/>
          </a:xfrm>
          <a:prstGeom prst="ellipse">
            <a:avLst/>
          </a:prstGeom>
          <a:noFill/>
          <a:ln w="28575">
            <a:solidFill>
              <a:schemeClr val="tx2"/>
            </a:solidFill>
            <a:round/>
            <a:headEnd/>
            <a:tailEnd/>
          </a:ln>
        </p:spPr>
        <p:txBody>
          <a:bodyPr wrap="none" anchor="ctr"/>
          <a:lstStyle/>
          <a:p>
            <a:pPr algn="ctr"/>
            <a:endParaRPr lang="en-US">
              <a:latin typeface="Tahoma" pitchFamily="34" charset="0"/>
            </a:endParaRPr>
          </a:p>
        </p:txBody>
      </p:sp>
      <p:sp>
        <p:nvSpPr>
          <p:cNvPr id="26633" name="Text Box 7"/>
          <p:cNvSpPr txBox="1">
            <a:spLocks noChangeArrowheads="1"/>
          </p:cNvSpPr>
          <p:nvPr/>
        </p:nvSpPr>
        <p:spPr bwMode="auto">
          <a:xfrm>
            <a:off x="5876925" y="4541838"/>
            <a:ext cx="1004888" cy="519112"/>
          </a:xfrm>
          <a:prstGeom prst="rect">
            <a:avLst/>
          </a:prstGeom>
          <a:noFill/>
          <a:ln w="28575">
            <a:noFill/>
            <a:miter lim="800000"/>
            <a:headEnd/>
            <a:tailEnd/>
          </a:ln>
        </p:spPr>
        <p:txBody>
          <a:bodyPr wrap="none">
            <a:spAutoFit/>
          </a:bodyPr>
          <a:lstStyle/>
          <a:p>
            <a:pPr algn="ctr"/>
            <a:r>
              <a:rPr lang="en-US" sz="2800">
                <a:latin typeface="Tahoma" pitchFamily="34" charset="0"/>
              </a:rPr>
              <a:t>LD A</a:t>
            </a:r>
          </a:p>
        </p:txBody>
      </p:sp>
      <p:sp>
        <p:nvSpPr>
          <p:cNvPr id="26634" name="Oval 8"/>
          <p:cNvSpPr>
            <a:spLocks noChangeArrowheads="1"/>
          </p:cNvSpPr>
          <p:nvPr/>
        </p:nvSpPr>
        <p:spPr bwMode="auto">
          <a:xfrm>
            <a:off x="5886450" y="3327400"/>
            <a:ext cx="990600" cy="914400"/>
          </a:xfrm>
          <a:prstGeom prst="ellipse">
            <a:avLst/>
          </a:prstGeom>
          <a:noFill/>
          <a:ln w="28575">
            <a:solidFill>
              <a:schemeClr val="tx2"/>
            </a:solidFill>
            <a:round/>
            <a:headEnd/>
            <a:tailEnd/>
          </a:ln>
        </p:spPr>
        <p:txBody>
          <a:bodyPr wrap="none" anchor="ctr"/>
          <a:lstStyle/>
          <a:p>
            <a:pPr algn="ctr"/>
            <a:endParaRPr lang="en-US">
              <a:latin typeface="Tahoma" pitchFamily="34" charset="0"/>
            </a:endParaRPr>
          </a:p>
        </p:txBody>
      </p:sp>
      <p:sp>
        <p:nvSpPr>
          <p:cNvPr id="26635" name="Oval 9"/>
          <p:cNvSpPr>
            <a:spLocks noChangeArrowheads="1"/>
          </p:cNvSpPr>
          <p:nvPr/>
        </p:nvSpPr>
        <p:spPr bwMode="auto">
          <a:xfrm>
            <a:off x="5891213" y="4398963"/>
            <a:ext cx="990600" cy="914400"/>
          </a:xfrm>
          <a:prstGeom prst="ellipse">
            <a:avLst/>
          </a:prstGeom>
          <a:noFill/>
          <a:ln w="28575">
            <a:solidFill>
              <a:schemeClr val="tx2"/>
            </a:solidFill>
            <a:round/>
            <a:headEnd/>
            <a:tailEnd/>
          </a:ln>
        </p:spPr>
        <p:txBody>
          <a:bodyPr wrap="none" anchor="ctr"/>
          <a:lstStyle/>
          <a:p>
            <a:pPr algn="ctr"/>
            <a:endParaRPr lang="en-US">
              <a:latin typeface="Tahoma" pitchFamily="34" charset="0"/>
            </a:endParaRPr>
          </a:p>
        </p:txBody>
      </p:sp>
      <p:sp>
        <p:nvSpPr>
          <p:cNvPr id="1384458" name="Text Box 10"/>
          <p:cNvSpPr txBox="1">
            <a:spLocks noChangeArrowheads="1"/>
          </p:cNvSpPr>
          <p:nvPr/>
        </p:nvSpPr>
        <p:spPr bwMode="auto">
          <a:xfrm>
            <a:off x="2238375" y="4143375"/>
            <a:ext cx="976313" cy="519113"/>
          </a:xfrm>
          <a:prstGeom prst="rect">
            <a:avLst/>
          </a:prstGeom>
          <a:noFill/>
          <a:ln w="28575">
            <a:noFill/>
            <a:miter lim="800000"/>
            <a:headEnd/>
            <a:tailEnd/>
          </a:ln>
        </p:spPr>
        <p:txBody>
          <a:bodyPr wrap="none">
            <a:spAutoFit/>
          </a:bodyPr>
          <a:lstStyle/>
          <a:p>
            <a:pPr algn="ctr"/>
            <a:r>
              <a:rPr lang="en-US" sz="2800">
                <a:latin typeface="Tahoma" pitchFamily="34" charset="0"/>
              </a:rPr>
              <a:t>ST B</a:t>
            </a:r>
          </a:p>
        </p:txBody>
      </p:sp>
      <p:sp>
        <p:nvSpPr>
          <p:cNvPr id="26637" name="Text Box 11"/>
          <p:cNvSpPr txBox="1">
            <a:spLocks noChangeArrowheads="1"/>
          </p:cNvSpPr>
          <p:nvPr/>
        </p:nvSpPr>
        <p:spPr bwMode="auto">
          <a:xfrm>
            <a:off x="5884863" y="3522663"/>
            <a:ext cx="1006475" cy="519112"/>
          </a:xfrm>
          <a:prstGeom prst="rect">
            <a:avLst/>
          </a:prstGeom>
          <a:noFill/>
          <a:ln w="28575">
            <a:noFill/>
            <a:miter lim="800000"/>
            <a:headEnd/>
            <a:tailEnd/>
          </a:ln>
        </p:spPr>
        <p:txBody>
          <a:bodyPr wrap="none">
            <a:spAutoFit/>
          </a:bodyPr>
          <a:lstStyle/>
          <a:p>
            <a:pPr algn="ctr"/>
            <a:r>
              <a:rPr lang="en-US" sz="2800">
                <a:latin typeface="Tahoma" pitchFamily="34" charset="0"/>
              </a:rPr>
              <a:t>LD B</a:t>
            </a:r>
          </a:p>
        </p:txBody>
      </p:sp>
      <p:cxnSp>
        <p:nvCxnSpPr>
          <p:cNvPr id="1384460" name="AutoShape 12"/>
          <p:cNvCxnSpPr>
            <a:cxnSpLocks noChangeShapeType="1"/>
            <a:stCxn id="1384453" idx="2"/>
            <a:endCxn id="1384458" idx="1"/>
          </p:cNvCxnSpPr>
          <p:nvPr/>
        </p:nvCxnSpPr>
        <p:spPr bwMode="auto">
          <a:xfrm rot="10800000" flipH="1" flipV="1">
            <a:off x="2224088" y="3348038"/>
            <a:ext cx="14287" cy="1055687"/>
          </a:xfrm>
          <a:prstGeom prst="curvedConnector3">
            <a:avLst>
              <a:gd name="adj1" fmla="val -4444444"/>
            </a:avLst>
          </a:prstGeom>
          <a:noFill/>
          <a:ln w="28575">
            <a:solidFill>
              <a:schemeClr val="hlink"/>
            </a:solidFill>
            <a:round/>
            <a:headEnd/>
            <a:tailEnd type="triangle" w="lg" len="lg"/>
          </a:ln>
        </p:spPr>
      </p:cxnSp>
      <p:cxnSp>
        <p:nvCxnSpPr>
          <p:cNvPr id="26639" name="AutoShape 13"/>
          <p:cNvCxnSpPr>
            <a:cxnSpLocks noChangeShapeType="1"/>
            <a:stCxn id="26637" idx="3"/>
            <a:endCxn id="26635" idx="6"/>
          </p:cNvCxnSpPr>
          <p:nvPr/>
        </p:nvCxnSpPr>
        <p:spPr bwMode="auto">
          <a:xfrm>
            <a:off x="6891338" y="3783013"/>
            <a:ext cx="4762" cy="1073150"/>
          </a:xfrm>
          <a:prstGeom prst="curvedConnector3">
            <a:avLst>
              <a:gd name="adj1" fmla="val 12433333"/>
            </a:avLst>
          </a:prstGeom>
          <a:noFill/>
          <a:ln w="28575">
            <a:solidFill>
              <a:schemeClr val="hlink"/>
            </a:solidFill>
            <a:round/>
            <a:headEnd/>
            <a:tailEnd type="triangle" w="lg" len="lg"/>
          </a:ln>
        </p:spPr>
      </p:cxnSp>
      <p:cxnSp>
        <p:nvCxnSpPr>
          <p:cNvPr id="26640" name="AutoShape 14"/>
          <p:cNvCxnSpPr>
            <a:cxnSpLocks noChangeShapeType="1"/>
            <a:stCxn id="26633" idx="1"/>
            <a:endCxn id="1384453" idx="6"/>
          </p:cNvCxnSpPr>
          <p:nvPr/>
        </p:nvCxnSpPr>
        <p:spPr bwMode="auto">
          <a:xfrm rot="10800000">
            <a:off x="3243263" y="3348038"/>
            <a:ext cx="2633662" cy="1454150"/>
          </a:xfrm>
          <a:prstGeom prst="curvedConnector3">
            <a:avLst>
              <a:gd name="adj1" fmla="val 50208"/>
            </a:avLst>
          </a:prstGeom>
          <a:noFill/>
          <a:ln w="28575">
            <a:solidFill>
              <a:srgbClr val="FF0000"/>
            </a:solidFill>
            <a:round/>
            <a:headEnd/>
            <a:tailEnd type="triangle" w="lg" len="lg"/>
          </a:ln>
        </p:spPr>
      </p:cxnSp>
      <p:cxnSp>
        <p:nvCxnSpPr>
          <p:cNvPr id="26641" name="AutoShape 15"/>
          <p:cNvCxnSpPr>
            <a:cxnSpLocks noChangeShapeType="1"/>
            <a:stCxn id="1384458" idx="3"/>
            <a:endCxn id="26637" idx="1"/>
          </p:cNvCxnSpPr>
          <p:nvPr/>
        </p:nvCxnSpPr>
        <p:spPr bwMode="auto">
          <a:xfrm flipV="1">
            <a:off x="3214688" y="3783013"/>
            <a:ext cx="2670175" cy="620712"/>
          </a:xfrm>
          <a:prstGeom prst="curvedConnector3">
            <a:avLst>
              <a:gd name="adj1" fmla="val 64565"/>
            </a:avLst>
          </a:prstGeom>
          <a:noFill/>
          <a:ln w="28575">
            <a:solidFill>
              <a:srgbClr val="FF0000"/>
            </a:solidFill>
            <a:round/>
            <a:headEnd/>
            <a:tailEnd type="triangle" w="lg" len="lg"/>
          </a:ln>
        </p:spPr>
      </p:cxnSp>
      <p:sp>
        <p:nvSpPr>
          <p:cNvPr id="1384464" name="Text Box 16"/>
          <p:cNvSpPr txBox="1">
            <a:spLocks noChangeArrowheads="1"/>
          </p:cNvSpPr>
          <p:nvPr/>
        </p:nvSpPr>
        <p:spPr bwMode="auto">
          <a:xfrm>
            <a:off x="454025" y="3597275"/>
            <a:ext cx="1065213" cy="581025"/>
          </a:xfrm>
          <a:prstGeom prst="rect">
            <a:avLst/>
          </a:prstGeom>
          <a:noFill/>
          <a:ln w="28575">
            <a:noFill/>
            <a:miter lim="800000"/>
            <a:headEnd/>
            <a:tailEnd/>
          </a:ln>
        </p:spPr>
        <p:txBody>
          <a:bodyPr wrap="none">
            <a:spAutoFit/>
          </a:bodyPr>
          <a:lstStyle/>
          <a:p>
            <a:pPr algn="ctr"/>
            <a:r>
              <a:rPr lang="en-US" sz="1600">
                <a:solidFill>
                  <a:schemeClr val="hlink"/>
                </a:solidFill>
                <a:latin typeface="Tahoma" pitchFamily="34" charset="0"/>
              </a:rPr>
              <a:t>Program</a:t>
            </a:r>
          </a:p>
          <a:p>
            <a:pPr algn="ctr"/>
            <a:r>
              <a:rPr lang="en-US" sz="1600">
                <a:solidFill>
                  <a:schemeClr val="hlink"/>
                </a:solidFill>
                <a:latin typeface="Tahoma" pitchFamily="34" charset="0"/>
              </a:rPr>
              <a:t>order</a:t>
            </a:r>
          </a:p>
        </p:txBody>
      </p:sp>
      <p:sp>
        <p:nvSpPr>
          <p:cNvPr id="26643" name="Text Box 17"/>
          <p:cNvSpPr txBox="1">
            <a:spLocks noChangeArrowheads="1"/>
          </p:cNvSpPr>
          <p:nvPr/>
        </p:nvSpPr>
        <p:spPr bwMode="auto">
          <a:xfrm>
            <a:off x="7450138" y="4067175"/>
            <a:ext cx="1065212" cy="581025"/>
          </a:xfrm>
          <a:prstGeom prst="rect">
            <a:avLst/>
          </a:prstGeom>
          <a:noFill/>
          <a:ln w="28575">
            <a:noFill/>
            <a:miter lim="800000"/>
            <a:headEnd/>
            <a:tailEnd/>
          </a:ln>
        </p:spPr>
        <p:txBody>
          <a:bodyPr wrap="none">
            <a:spAutoFit/>
          </a:bodyPr>
          <a:lstStyle/>
          <a:p>
            <a:pPr algn="ctr"/>
            <a:r>
              <a:rPr lang="en-US" sz="1600">
                <a:solidFill>
                  <a:schemeClr val="hlink"/>
                </a:solidFill>
                <a:latin typeface="Tahoma" pitchFamily="34" charset="0"/>
              </a:rPr>
              <a:t>Program</a:t>
            </a:r>
          </a:p>
          <a:p>
            <a:pPr algn="ctr"/>
            <a:r>
              <a:rPr lang="en-US" sz="1600">
                <a:solidFill>
                  <a:schemeClr val="hlink"/>
                </a:solidFill>
                <a:latin typeface="Tahoma" pitchFamily="34" charset="0"/>
              </a:rPr>
              <a:t>order</a:t>
            </a:r>
          </a:p>
        </p:txBody>
      </p:sp>
      <p:sp>
        <p:nvSpPr>
          <p:cNvPr id="26644" name="Text Box 18"/>
          <p:cNvSpPr txBox="1">
            <a:spLocks noChangeArrowheads="1"/>
          </p:cNvSpPr>
          <p:nvPr/>
        </p:nvSpPr>
        <p:spPr bwMode="auto">
          <a:xfrm>
            <a:off x="3810000" y="3092450"/>
            <a:ext cx="681038" cy="336550"/>
          </a:xfrm>
          <a:prstGeom prst="rect">
            <a:avLst/>
          </a:prstGeom>
          <a:noFill/>
          <a:ln w="28575">
            <a:noFill/>
            <a:miter lim="800000"/>
            <a:headEnd/>
            <a:tailEnd/>
          </a:ln>
        </p:spPr>
        <p:txBody>
          <a:bodyPr wrap="none">
            <a:spAutoFit/>
          </a:bodyPr>
          <a:lstStyle/>
          <a:p>
            <a:pPr algn="ctr"/>
            <a:r>
              <a:rPr lang="en-US" sz="1600">
                <a:solidFill>
                  <a:schemeClr val="hlink"/>
                </a:solidFill>
                <a:latin typeface="Tahoma" pitchFamily="34" charset="0"/>
              </a:rPr>
              <a:t>WAR</a:t>
            </a:r>
          </a:p>
        </p:txBody>
      </p:sp>
      <p:sp>
        <p:nvSpPr>
          <p:cNvPr id="26645" name="Text Box 19"/>
          <p:cNvSpPr txBox="1">
            <a:spLocks noChangeArrowheads="1"/>
          </p:cNvSpPr>
          <p:nvPr/>
        </p:nvSpPr>
        <p:spPr bwMode="auto">
          <a:xfrm>
            <a:off x="3581400" y="4464050"/>
            <a:ext cx="681038" cy="336550"/>
          </a:xfrm>
          <a:prstGeom prst="rect">
            <a:avLst/>
          </a:prstGeom>
          <a:noFill/>
          <a:ln w="28575">
            <a:noFill/>
            <a:miter lim="800000"/>
            <a:headEnd/>
            <a:tailEnd/>
          </a:ln>
        </p:spPr>
        <p:txBody>
          <a:bodyPr wrap="none">
            <a:spAutoFit/>
          </a:bodyPr>
          <a:lstStyle/>
          <a:p>
            <a:pPr algn="ctr"/>
            <a:r>
              <a:rPr lang="en-US" sz="1600">
                <a:solidFill>
                  <a:schemeClr val="hlink"/>
                </a:solidFill>
                <a:latin typeface="Tahoma" pitchFamily="34" charset="0"/>
              </a:rPr>
              <a:t>RAW</a:t>
            </a:r>
          </a:p>
        </p:txBody>
      </p:sp>
      <p:sp>
        <p:nvSpPr>
          <p:cNvPr id="1384468" name="Text Box 20"/>
          <p:cNvSpPr txBox="1">
            <a:spLocks noChangeArrowheads="1"/>
          </p:cNvSpPr>
          <p:nvPr/>
        </p:nvSpPr>
        <p:spPr bwMode="auto">
          <a:xfrm>
            <a:off x="327025" y="3048000"/>
            <a:ext cx="2797175" cy="457200"/>
          </a:xfrm>
          <a:prstGeom prst="rect">
            <a:avLst/>
          </a:prstGeom>
          <a:noFill/>
          <a:ln w="12700" algn="ctr">
            <a:noFill/>
            <a:miter lim="800000"/>
            <a:headEnd/>
            <a:tailEnd/>
          </a:ln>
        </p:spPr>
        <p:txBody>
          <a:bodyPr wrap="none">
            <a:spAutoFit/>
          </a:bodyPr>
          <a:lstStyle/>
          <a:p>
            <a:pPr algn="ctr" eaLnBrk="0" hangingPunct="0"/>
            <a:r>
              <a:rPr lang="en-US">
                <a:latin typeface="Arial" charset="0"/>
              </a:rPr>
              <a:t>Incoming invalidate</a:t>
            </a:r>
          </a:p>
        </p:txBody>
      </p:sp>
      <p:sp>
        <p:nvSpPr>
          <p:cNvPr id="1384469" name="Text Box 21"/>
          <p:cNvSpPr txBox="1">
            <a:spLocks noChangeArrowheads="1"/>
          </p:cNvSpPr>
          <p:nvPr/>
        </p:nvSpPr>
        <p:spPr bwMode="auto">
          <a:xfrm>
            <a:off x="355600" y="4114800"/>
            <a:ext cx="1778000" cy="457200"/>
          </a:xfrm>
          <a:prstGeom prst="rect">
            <a:avLst/>
          </a:prstGeom>
          <a:noFill/>
          <a:ln w="12700" algn="ctr">
            <a:noFill/>
            <a:miter lim="800000"/>
            <a:headEnd/>
            <a:tailEnd/>
          </a:ln>
        </p:spPr>
        <p:txBody>
          <a:bodyPr wrap="none">
            <a:spAutoFit/>
          </a:bodyPr>
          <a:lstStyle/>
          <a:p>
            <a:pPr algn="ctr" eaLnBrk="0" hangingPunct="0"/>
            <a:r>
              <a:rPr lang="en-US">
                <a:latin typeface="Arial" charset="0"/>
              </a:rPr>
              <a:t>Cache miss</a:t>
            </a:r>
          </a:p>
        </p:txBody>
      </p:sp>
      <p:sp>
        <p:nvSpPr>
          <p:cNvPr id="2" name="Line Callout 2 (Accent Bar) 1"/>
          <p:cNvSpPr/>
          <p:nvPr/>
        </p:nvSpPr>
        <p:spPr>
          <a:xfrm>
            <a:off x="7262308" y="5313363"/>
            <a:ext cx="1676400" cy="958850"/>
          </a:xfrm>
          <a:prstGeom prst="accentCallout2">
            <a:avLst>
              <a:gd name="adj1" fmla="val 18750"/>
              <a:gd name="adj2" fmla="val -8333"/>
              <a:gd name="adj3" fmla="val 18750"/>
              <a:gd name="adj4" fmla="val -16667"/>
              <a:gd name="adj5" fmla="val -7547"/>
              <a:gd name="adj6" fmla="val -29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Track all OOO loads</a:t>
            </a:r>
            <a:endParaRPr lang="en-US" dirty="0"/>
          </a:p>
        </p:txBody>
      </p:sp>
      <p:sp>
        <p:nvSpPr>
          <p:cNvPr id="25" name="Line Callout 2 (Accent Bar) 24"/>
          <p:cNvSpPr/>
          <p:nvPr/>
        </p:nvSpPr>
        <p:spPr>
          <a:xfrm>
            <a:off x="2514600" y="5286264"/>
            <a:ext cx="2133600" cy="958850"/>
          </a:xfrm>
          <a:prstGeom prst="accentCallout2">
            <a:avLst>
              <a:gd name="adj1" fmla="val 14262"/>
              <a:gd name="adj2" fmla="val 109742"/>
              <a:gd name="adj3" fmla="val 14262"/>
              <a:gd name="adj4" fmla="val 120659"/>
              <a:gd name="adj5" fmla="val -45692"/>
              <a:gd name="adj6" fmla="val 139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Check for remote writes</a:t>
            </a:r>
            <a:endParaRPr lang="en-US" dirty="0"/>
          </a:p>
        </p:txBody>
      </p:sp>
    </p:spTree>
    <p:extLst>
      <p:ext uri="{BB962C8B-B14F-4D97-AF65-F5344CB8AC3E}">
        <p14:creationId xmlns:p14="http://schemas.microsoft.com/office/powerpoint/2010/main" val="24752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84458"/>
                                        </p:tgtEl>
                                      </p:cBhvr>
                                    </p:animEffect>
                                    <p:set>
                                      <p:cBhvr>
                                        <p:cTn id="7" dur="1" fill="hold">
                                          <p:stCondLst>
                                            <p:cond delay="1999"/>
                                          </p:stCondLst>
                                        </p:cTn>
                                        <p:tgtEl>
                                          <p:spTgt spid="138445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384464"/>
                                        </p:tgtEl>
                                      </p:cBhvr>
                                    </p:animEffect>
                                    <p:set>
                                      <p:cBhvr>
                                        <p:cTn id="10" dur="1" fill="hold">
                                          <p:stCondLst>
                                            <p:cond delay="1999"/>
                                          </p:stCondLst>
                                        </p:cTn>
                                        <p:tgtEl>
                                          <p:spTgt spid="138446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384451"/>
                                        </p:tgtEl>
                                      </p:cBhvr>
                                    </p:animEffect>
                                    <p:set>
                                      <p:cBhvr>
                                        <p:cTn id="13" dur="1" fill="hold">
                                          <p:stCondLst>
                                            <p:cond delay="1999"/>
                                          </p:stCondLst>
                                        </p:cTn>
                                        <p:tgtEl>
                                          <p:spTgt spid="138445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384460"/>
                                        </p:tgtEl>
                                      </p:cBhvr>
                                    </p:animEffect>
                                    <p:set>
                                      <p:cBhvr>
                                        <p:cTn id="16" dur="1" fill="hold">
                                          <p:stCondLst>
                                            <p:cond delay="1999"/>
                                          </p:stCondLst>
                                        </p:cTn>
                                        <p:tgtEl>
                                          <p:spTgt spid="138446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384454"/>
                                        </p:tgtEl>
                                      </p:cBhvr>
                                    </p:animEffect>
                                    <p:set>
                                      <p:cBhvr>
                                        <p:cTn id="19" dur="1" fill="hold">
                                          <p:stCondLst>
                                            <p:cond delay="1999"/>
                                          </p:stCondLst>
                                        </p:cTn>
                                        <p:tgtEl>
                                          <p:spTgt spid="138445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1384453"/>
                                        </p:tgtEl>
                                      </p:cBhvr>
                                    </p:animEffect>
                                    <p:set>
                                      <p:cBhvr>
                                        <p:cTn id="22" dur="1" fill="hold">
                                          <p:stCondLst>
                                            <p:cond delay="1999"/>
                                          </p:stCondLst>
                                        </p:cTn>
                                        <p:tgtEl>
                                          <p:spTgt spid="138445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844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844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51" grpId="0"/>
      <p:bldP spid="1384453" grpId="0" animBg="1"/>
      <p:bldP spid="1384454" grpId="0" animBg="1"/>
      <p:bldP spid="1384458" grpId="0"/>
      <p:bldP spid="1384464" grpId="0"/>
      <p:bldP spid="1384468" grpId="0"/>
      <p:bldP spid="1384469" grpId="0"/>
      <p:bldP spid="2"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682625" y="609600"/>
            <a:ext cx="8080375" cy="390525"/>
          </a:xfrm>
        </p:spPr>
        <p:txBody>
          <a:bodyPr/>
          <a:lstStyle/>
          <a:p>
            <a:r>
              <a:rPr lang="en-US" sz="2800" smtClean="0"/>
              <a:t>High-Performance Sequential Consistency</a:t>
            </a:r>
          </a:p>
        </p:txBody>
      </p:sp>
      <p:sp>
        <p:nvSpPr>
          <p:cNvPr id="27653" name="Rectangle 3"/>
          <p:cNvSpPr>
            <a:spLocks noGrp="1" noChangeArrowheads="1"/>
          </p:cNvSpPr>
          <p:nvPr>
            <p:ph idx="1"/>
          </p:nvPr>
        </p:nvSpPr>
        <p:spPr>
          <a:xfrm>
            <a:off x="381000" y="4343400"/>
            <a:ext cx="7772400" cy="1905000"/>
          </a:xfrm>
        </p:spPr>
        <p:txBody>
          <a:bodyPr/>
          <a:lstStyle/>
          <a:p>
            <a:pPr marL="533400" indent="-533400">
              <a:lnSpc>
                <a:spcPct val="70000"/>
              </a:lnSpc>
            </a:pPr>
            <a:r>
              <a:rPr lang="en-US" sz="2000" smtClean="0"/>
              <a:t>Load queue records all speculative loads</a:t>
            </a:r>
          </a:p>
          <a:p>
            <a:pPr marL="533400" indent="-533400">
              <a:lnSpc>
                <a:spcPct val="70000"/>
              </a:lnSpc>
            </a:pPr>
            <a:r>
              <a:rPr lang="en-US" sz="2000" smtClean="0"/>
              <a:t>Bus writes/upgrades are checked against LQ</a:t>
            </a:r>
          </a:p>
          <a:p>
            <a:pPr marL="533400" indent="-533400">
              <a:lnSpc>
                <a:spcPct val="70000"/>
              </a:lnSpc>
            </a:pPr>
            <a:r>
              <a:rPr lang="en-US" sz="2000" smtClean="0"/>
              <a:t>Any matching load gets marked for replay</a:t>
            </a:r>
          </a:p>
          <a:p>
            <a:pPr marL="533400" indent="-533400">
              <a:lnSpc>
                <a:spcPct val="70000"/>
              </a:lnSpc>
            </a:pPr>
            <a:r>
              <a:rPr lang="en-US" sz="2000" smtClean="0"/>
              <a:t>At commit, loads are checked and replayed if necessary</a:t>
            </a:r>
          </a:p>
          <a:p>
            <a:pPr marL="914400" lvl="1" indent="-457200">
              <a:lnSpc>
                <a:spcPct val="80000"/>
              </a:lnSpc>
            </a:pPr>
            <a:r>
              <a:rPr lang="en-US" sz="1800" smtClean="0"/>
              <a:t>Results in machine flush, since load-dependent ops must also replay</a:t>
            </a:r>
          </a:p>
          <a:p>
            <a:pPr marL="533400" indent="-533400">
              <a:lnSpc>
                <a:spcPct val="70000"/>
              </a:lnSpc>
            </a:pPr>
            <a:r>
              <a:rPr lang="en-US" sz="2000" smtClean="0"/>
              <a:t>Practically, conflicts are rare, so expensive flush is OK</a:t>
            </a:r>
          </a:p>
        </p:txBody>
      </p:sp>
      <p:sp>
        <p:nvSpPr>
          <p:cNvPr id="10" name="Footer Placeholder 9"/>
          <p:cNvSpPr>
            <a:spLocks noGrp="1"/>
          </p:cNvSpPr>
          <p:nvPr>
            <p:ph type="ftr" sz="quarter" idx="11"/>
          </p:nvPr>
        </p:nvSpPr>
        <p:spPr/>
        <p:txBody>
          <a:bodyPr/>
          <a:lstStyle/>
          <a:p>
            <a:pPr>
              <a:defRPr/>
            </a:pPr>
            <a:r>
              <a:rPr lang="en-US" smtClean="0"/>
              <a:t>Mikko Lipasti-University of Wisconsin</a:t>
            </a:r>
            <a:endParaRPr lang="en-US" dirty="0"/>
          </a:p>
        </p:txBody>
      </p:sp>
      <p:sp>
        <p:nvSpPr>
          <p:cNvPr id="9" name="Slide Number Placeholder 8"/>
          <p:cNvSpPr>
            <a:spLocks noGrp="1"/>
          </p:cNvSpPr>
          <p:nvPr>
            <p:ph type="sldNum" sz="quarter" idx="12"/>
          </p:nvPr>
        </p:nvSpPr>
        <p:spPr/>
        <p:txBody>
          <a:bodyPr/>
          <a:lstStyle/>
          <a:p>
            <a:pPr lvl="1">
              <a:defRPr/>
            </a:pPr>
            <a:fld id="{B7D98EED-01DC-4F7A-81CC-0C2386137B23}" type="slidenum">
              <a:rPr lang="en-US" smtClean="0"/>
              <a:pPr lvl="1">
                <a:defRPr/>
              </a:pPr>
              <a:t>25</a:t>
            </a:fld>
            <a:endParaRPr lang="en-US" dirty="0"/>
          </a:p>
        </p:txBody>
      </p:sp>
      <p:pic>
        <p:nvPicPr>
          <p:cNvPr id="27654" name="Picture 4" descr="she70647_0909"/>
          <p:cNvPicPr>
            <a:picLocks noChangeAspect="1" noChangeArrowheads="1"/>
          </p:cNvPicPr>
          <p:nvPr/>
        </p:nvPicPr>
        <p:blipFill>
          <a:blip r:embed="rId3" cstate="print"/>
          <a:srcRect/>
          <a:stretch>
            <a:fillRect/>
          </a:stretch>
        </p:blipFill>
        <p:spPr bwMode="auto">
          <a:xfrm>
            <a:off x="2133600" y="1219200"/>
            <a:ext cx="4953000" cy="2743200"/>
          </a:xfrm>
          <a:prstGeom prst="rect">
            <a:avLst/>
          </a:prstGeom>
          <a:noFill/>
          <a:ln w="9525">
            <a:noFill/>
            <a:miter lim="800000"/>
            <a:headEnd/>
            <a:tailEnd/>
          </a:ln>
        </p:spPr>
      </p:pic>
      <p:sp>
        <p:nvSpPr>
          <p:cNvPr id="7" name="Line Callout 2 (Accent Bar) 6"/>
          <p:cNvSpPr/>
          <p:nvPr/>
        </p:nvSpPr>
        <p:spPr>
          <a:xfrm>
            <a:off x="228600" y="1066800"/>
            <a:ext cx="1676400" cy="958850"/>
          </a:xfrm>
          <a:prstGeom prst="accentCallout2">
            <a:avLst>
              <a:gd name="adj1" fmla="val 8653"/>
              <a:gd name="adj2" fmla="val 107175"/>
              <a:gd name="adj3" fmla="val 9775"/>
              <a:gd name="adj4" fmla="val 191247"/>
              <a:gd name="adj5" fmla="val 63134"/>
              <a:gd name="adj6" fmla="val 1965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Track all OOO loads</a:t>
            </a:r>
            <a:endParaRPr lang="en-US" dirty="0"/>
          </a:p>
        </p:txBody>
      </p:sp>
      <p:sp>
        <p:nvSpPr>
          <p:cNvPr id="8" name="Line Callout 2 (Accent Bar) 7"/>
          <p:cNvSpPr/>
          <p:nvPr/>
        </p:nvSpPr>
        <p:spPr>
          <a:xfrm>
            <a:off x="5715000" y="3482975"/>
            <a:ext cx="2133600" cy="958850"/>
          </a:xfrm>
          <a:prstGeom prst="accentCallout2">
            <a:avLst>
              <a:gd name="adj1" fmla="val 12018"/>
              <a:gd name="adj2" fmla="val -4208"/>
              <a:gd name="adj3" fmla="val 10896"/>
              <a:gd name="adj4" fmla="val -13963"/>
              <a:gd name="adj5" fmla="val -71497"/>
              <a:gd name="adj6" fmla="val -23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Check for remote writes</a:t>
            </a:r>
            <a:endParaRPr lang="en-US" dirty="0"/>
          </a:p>
        </p:txBody>
      </p:sp>
    </p:spTree>
    <p:extLst>
      <p:ext uri="{BB962C8B-B14F-4D97-AF65-F5344CB8AC3E}">
        <p14:creationId xmlns:p14="http://schemas.microsoft.com/office/powerpoint/2010/main" val="30035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t>Recapping</a:t>
            </a:r>
          </a:p>
        </p:txBody>
      </p:sp>
      <p:sp>
        <p:nvSpPr>
          <p:cNvPr id="20483" name="Rectangle 3"/>
          <p:cNvSpPr>
            <a:spLocks noGrp="1" noChangeArrowheads="1"/>
          </p:cNvSpPr>
          <p:nvPr>
            <p:ph idx="1"/>
          </p:nvPr>
        </p:nvSpPr>
        <p:spPr>
          <a:xfrm>
            <a:off x="682625" y="1371600"/>
            <a:ext cx="7772400" cy="4724400"/>
          </a:xfrm>
        </p:spPr>
        <p:txBody>
          <a:bodyPr/>
          <a:lstStyle/>
          <a:p>
            <a:pPr eaLnBrk="1" hangingPunct="1">
              <a:lnSpc>
                <a:spcPct val="80000"/>
              </a:lnSpc>
            </a:pPr>
            <a:r>
              <a:rPr lang="en-US" altLang="en-US" sz="2800" dirty="0" smtClean="0"/>
              <a:t>Multicore processors need shared memory</a:t>
            </a:r>
          </a:p>
          <a:p>
            <a:pPr eaLnBrk="1" hangingPunct="1">
              <a:lnSpc>
                <a:spcPct val="80000"/>
              </a:lnSpc>
            </a:pPr>
            <a:endParaRPr lang="en-US" altLang="en-US" sz="2800" dirty="0" smtClean="0"/>
          </a:p>
          <a:p>
            <a:pPr eaLnBrk="1" hangingPunct="1">
              <a:lnSpc>
                <a:spcPct val="80000"/>
              </a:lnSpc>
            </a:pPr>
            <a:r>
              <a:rPr lang="en-US" altLang="en-US" sz="2800" dirty="0" smtClean="0"/>
              <a:t>Must use caches to provide latency/bandwidth</a:t>
            </a:r>
          </a:p>
          <a:p>
            <a:pPr eaLnBrk="1" hangingPunct="1">
              <a:lnSpc>
                <a:spcPct val="80000"/>
              </a:lnSpc>
            </a:pPr>
            <a:endParaRPr lang="en-US" altLang="en-US" sz="2800" dirty="0" smtClean="0"/>
          </a:p>
          <a:p>
            <a:pPr eaLnBrk="1" hangingPunct="1">
              <a:lnSpc>
                <a:spcPct val="80000"/>
              </a:lnSpc>
            </a:pPr>
            <a:r>
              <a:rPr lang="en-US" altLang="en-US" sz="2800" dirty="0" smtClean="0"/>
              <a:t>Cache memories must:</a:t>
            </a:r>
          </a:p>
          <a:p>
            <a:pPr lvl="1">
              <a:lnSpc>
                <a:spcPct val="80000"/>
              </a:lnSpc>
            </a:pPr>
            <a:r>
              <a:rPr lang="en-US" altLang="en-US" sz="2400" dirty="0" smtClean="0"/>
              <a:t>Provide coherent view of memory</a:t>
            </a:r>
          </a:p>
          <a:p>
            <a:pPr marL="457200" lvl="1" indent="0">
              <a:lnSpc>
                <a:spcPct val="80000"/>
              </a:lnSpc>
              <a:buNone/>
            </a:pPr>
            <a:r>
              <a:rPr lang="en-US" altLang="en-US" sz="2400" b="1" dirty="0" smtClean="0">
                <a:sym typeface="Symbol" pitchFamily="18" charset="2"/>
              </a:rPr>
              <a:t>must solve cache coherence problem</a:t>
            </a:r>
            <a:endParaRPr lang="en-US" altLang="en-US" sz="2400" b="1" dirty="0" smtClean="0"/>
          </a:p>
          <a:p>
            <a:pPr lvl="1">
              <a:lnSpc>
                <a:spcPct val="80000"/>
              </a:lnSpc>
            </a:pPr>
            <a:endParaRPr lang="en-US" altLang="en-US" sz="2400" dirty="0" smtClean="0"/>
          </a:p>
          <a:p>
            <a:pPr>
              <a:lnSpc>
                <a:spcPct val="80000"/>
              </a:lnSpc>
            </a:pPr>
            <a:r>
              <a:rPr lang="en-US" altLang="en-US" sz="2800" dirty="0" smtClean="0"/>
              <a:t>Cores and caches must:</a:t>
            </a:r>
          </a:p>
          <a:p>
            <a:pPr lvl="1">
              <a:lnSpc>
                <a:spcPct val="80000"/>
              </a:lnSpc>
            </a:pPr>
            <a:r>
              <a:rPr lang="en-US" altLang="en-US" sz="2400" dirty="0" smtClean="0"/>
              <a:t>Properly order interleaved memory references</a:t>
            </a:r>
          </a:p>
          <a:p>
            <a:pPr marL="457200" lvl="1" indent="0">
              <a:lnSpc>
                <a:spcPct val="80000"/>
              </a:lnSpc>
              <a:buNone/>
            </a:pPr>
            <a:r>
              <a:rPr lang="en-US" altLang="en-US" sz="2400" b="1" dirty="0" smtClean="0">
                <a:sym typeface="Symbol" pitchFamily="18" charset="2"/>
              </a:rPr>
              <a:t> must implement memory consistency correctly</a:t>
            </a:r>
            <a:endParaRPr lang="en-US" altLang="en-US" sz="2400" b="1" dirty="0" smtClean="0"/>
          </a:p>
          <a:p>
            <a:pPr marL="457200" lvl="1" indent="0">
              <a:lnSpc>
                <a:spcPct val="80000"/>
              </a:lnSpc>
              <a:buNone/>
            </a:pPr>
            <a:endParaRPr lang="en-US" altLang="en-US" sz="2400" dirty="0"/>
          </a:p>
        </p:txBody>
      </p:sp>
      <p:sp>
        <p:nvSpPr>
          <p:cNvPr id="204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ct val="0"/>
              </a:spcBef>
              <a:buFontTx/>
              <a:buNone/>
            </a:pPr>
            <a:fld id="{6FD04884-B38A-46FB-AD28-A23C73DA43D6}" type="slidenum">
              <a:rPr lang="en-US" altLang="en-US" sz="1400" smtClean="0"/>
              <a:pPr lvl="1" eaLnBrk="1" hangingPunct="1">
                <a:spcBef>
                  <a:spcPct val="0"/>
                </a:spcBef>
                <a:buFontTx/>
                <a:buNone/>
              </a:pPr>
              <a:t>26</a:t>
            </a:fld>
            <a:endParaRPr lang="en-US" altLang="en-US" sz="1400" smtClean="0">
              <a:latin typeface="Times New Roman" pitchFamily="18" charset="0"/>
            </a:endParaRPr>
          </a:p>
        </p:txBody>
      </p:sp>
      <p:sp>
        <p:nvSpPr>
          <p:cNvPr id="2" name="Footer Placeholder 1"/>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2743827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381000"/>
            <a:ext cx="8080375" cy="457200"/>
          </a:xfrm>
        </p:spPr>
        <p:txBody>
          <a:bodyPr/>
          <a:lstStyle/>
          <a:p>
            <a:r>
              <a:rPr lang="en-US" altLang="en-US" sz="3200" smtClean="0"/>
              <a:t>Coherent Memory Interface</a:t>
            </a:r>
          </a:p>
        </p:txBody>
      </p:sp>
      <p:pic>
        <p:nvPicPr>
          <p:cNvPr id="32771" name="Picture 5" descr="she70647_09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70866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381000"/>
            <a:ext cx="8080375" cy="457200"/>
          </a:xfrm>
        </p:spPr>
        <p:txBody>
          <a:bodyPr/>
          <a:lstStyle/>
          <a:p>
            <a:r>
              <a:rPr lang="en-US" altLang="en-US" sz="3200" smtClean="0"/>
              <a:t>Split Transaction Bus</a:t>
            </a:r>
          </a:p>
        </p:txBody>
      </p:sp>
      <p:sp>
        <p:nvSpPr>
          <p:cNvPr id="33796" name="Rectangle 5"/>
          <p:cNvSpPr>
            <a:spLocks noGrp="1" noChangeArrowheads="1"/>
          </p:cNvSpPr>
          <p:nvPr>
            <p:ph idx="1"/>
          </p:nvPr>
        </p:nvSpPr>
        <p:spPr>
          <a:xfrm>
            <a:off x="381000" y="4800600"/>
            <a:ext cx="7772400" cy="1447800"/>
          </a:xfrm>
          <a:noFill/>
        </p:spPr>
        <p:txBody>
          <a:bodyPr/>
          <a:lstStyle/>
          <a:p>
            <a:pPr marL="533400" indent="-533400">
              <a:lnSpc>
                <a:spcPct val="70000"/>
              </a:lnSpc>
            </a:pPr>
            <a:r>
              <a:rPr lang="en-US" altLang="en-US" sz="2000" smtClean="0"/>
              <a:t>“Packet switched” vs. “circuit switched”</a:t>
            </a:r>
          </a:p>
          <a:p>
            <a:pPr marL="533400" indent="-533400">
              <a:lnSpc>
                <a:spcPct val="70000"/>
              </a:lnSpc>
            </a:pPr>
            <a:r>
              <a:rPr lang="en-US" altLang="en-US" sz="2000" smtClean="0"/>
              <a:t>Release bus after request issued</a:t>
            </a:r>
          </a:p>
          <a:p>
            <a:pPr marL="533400" indent="-533400">
              <a:lnSpc>
                <a:spcPct val="70000"/>
              </a:lnSpc>
            </a:pPr>
            <a:r>
              <a:rPr lang="en-US" altLang="en-US" sz="2000" smtClean="0"/>
              <a:t>Allow multiple concurrent requests to overlap memory latency</a:t>
            </a:r>
          </a:p>
          <a:p>
            <a:pPr marL="533400" indent="-533400">
              <a:lnSpc>
                <a:spcPct val="70000"/>
              </a:lnSpc>
            </a:pPr>
            <a:r>
              <a:rPr lang="en-US" altLang="en-US" sz="2000" smtClean="0"/>
              <a:t>Complicates control, arbitration, and coherence protocol</a:t>
            </a:r>
          </a:p>
          <a:p>
            <a:pPr marL="933450" lvl="1" indent="-533400">
              <a:lnSpc>
                <a:spcPct val="70000"/>
              </a:lnSpc>
            </a:pPr>
            <a:r>
              <a:rPr lang="en-US" altLang="en-US" sz="1600" i="1" smtClean="0"/>
              <a:t>Transient</a:t>
            </a:r>
            <a:r>
              <a:rPr lang="en-US" altLang="en-US" sz="1600" smtClean="0"/>
              <a:t> states for pending blocks (e.g. “req. issued but not completed”)</a:t>
            </a:r>
          </a:p>
        </p:txBody>
      </p:sp>
      <p:pic>
        <p:nvPicPr>
          <p:cNvPr id="33795" name="Picture 4" descr="she70647_0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3" y="982663"/>
            <a:ext cx="680243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p:txBody>
          <a:bodyPr/>
          <a:lstStyle/>
          <a:p>
            <a:r>
              <a:rPr lang="en-US" altLang="en-US" smtClean="0"/>
              <a:t>Example: MSI </a:t>
            </a:r>
            <a:r>
              <a:rPr lang="en-US" altLang="en-US" sz="1800" smtClean="0"/>
              <a:t>(SGI-Origin-like, directory, invalidate)</a:t>
            </a:r>
            <a:endParaRPr lang="en-US" altLang="en-US" smtClean="0"/>
          </a:p>
        </p:txBody>
      </p:sp>
      <p:sp>
        <p:nvSpPr>
          <p:cNvPr id="34820" name="TextBox 4"/>
          <p:cNvSpPr txBox="1">
            <a:spLocks noChangeArrowheads="1"/>
          </p:cNvSpPr>
          <p:nvPr/>
        </p:nvSpPr>
        <p:spPr bwMode="auto">
          <a:xfrm>
            <a:off x="287338" y="1774825"/>
            <a:ext cx="3028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2800"/>
              <a:t>High Level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2625" y="609600"/>
            <a:ext cx="8080375" cy="762000"/>
          </a:xfrm>
        </p:spPr>
        <p:txBody>
          <a:bodyPr/>
          <a:lstStyle/>
          <a:p>
            <a:r>
              <a:rPr lang="en-US" altLang="en-US" sz="3200" smtClean="0"/>
              <a:t>Thread-level Parallelism</a:t>
            </a:r>
          </a:p>
        </p:txBody>
      </p:sp>
      <p:sp>
        <p:nvSpPr>
          <p:cNvPr id="6147" name="Rectangle 3"/>
          <p:cNvSpPr>
            <a:spLocks noGrp="1" noChangeArrowheads="1"/>
          </p:cNvSpPr>
          <p:nvPr>
            <p:ph idx="1"/>
          </p:nvPr>
        </p:nvSpPr>
        <p:spPr>
          <a:xfrm>
            <a:off x="682625" y="1524000"/>
            <a:ext cx="7772400" cy="4572000"/>
          </a:xfrm>
        </p:spPr>
        <p:txBody>
          <a:bodyPr/>
          <a:lstStyle/>
          <a:p>
            <a:pPr>
              <a:lnSpc>
                <a:spcPct val="80000"/>
              </a:lnSpc>
            </a:pPr>
            <a:r>
              <a:rPr lang="en-US" altLang="en-US" sz="2400" smtClean="0"/>
              <a:t>Instruction-level parallelism</a:t>
            </a:r>
          </a:p>
          <a:p>
            <a:pPr lvl="1">
              <a:lnSpc>
                <a:spcPct val="80000"/>
              </a:lnSpc>
            </a:pPr>
            <a:r>
              <a:rPr lang="en-US" altLang="en-US" sz="2000" smtClean="0"/>
              <a:t>Reaps performance by finding independent work in a single thread</a:t>
            </a:r>
          </a:p>
          <a:p>
            <a:pPr>
              <a:lnSpc>
                <a:spcPct val="80000"/>
              </a:lnSpc>
            </a:pPr>
            <a:r>
              <a:rPr lang="en-US" altLang="en-US" sz="2400" smtClean="0"/>
              <a:t>Thread-level parallelism</a:t>
            </a:r>
          </a:p>
          <a:p>
            <a:pPr lvl="1">
              <a:lnSpc>
                <a:spcPct val="80000"/>
              </a:lnSpc>
            </a:pPr>
            <a:r>
              <a:rPr lang="en-US" altLang="en-US" sz="2000" smtClean="0"/>
              <a:t>Reaps performance by finding independent work across multiple threads</a:t>
            </a:r>
          </a:p>
          <a:p>
            <a:pPr>
              <a:lnSpc>
                <a:spcPct val="80000"/>
              </a:lnSpc>
            </a:pPr>
            <a:r>
              <a:rPr lang="en-US" altLang="en-US" sz="2400" smtClean="0"/>
              <a:t>Historically, requires explicitly parallel workloads</a:t>
            </a:r>
          </a:p>
          <a:p>
            <a:pPr lvl="1">
              <a:lnSpc>
                <a:spcPct val="80000"/>
              </a:lnSpc>
            </a:pPr>
            <a:r>
              <a:rPr lang="en-US" altLang="en-US" sz="2000" smtClean="0"/>
              <a:t>Originate from mainframe time-sharing workloads</a:t>
            </a:r>
          </a:p>
          <a:p>
            <a:pPr lvl="1">
              <a:lnSpc>
                <a:spcPct val="80000"/>
              </a:lnSpc>
            </a:pPr>
            <a:r>
              <a:rPr lang="en-US" altLang="en-US" sz="2000" smtClean="0"/>
              <a:t>Even then, CPU speed &gt;&gt; I/O speed</a:t>
            </a:r>
          </a:p>
          <a:p>
            <a:pPr lvl="1">
              <a:lnSpc>
                <a:spcPct val="80000"/>
              </a:lnSpc>
            </a:pPr>
            <a:r>
              <a:rPr lang="en-US" altLang="en-US" sz="2000" smtClean="0"/>
              <a:t>Had to overlap I/O latency with “something else” for the CPU to do</a:t>
            </a:r>
          </a:p>
          <a:p>
            <a:pPr lvl="1">
              <a:lnSpc>
                <a:spcPct val="80000"/>
              </a:lnSpc>
            </a:pPr>
            <a:r>
              <a:rPr lang="en-US" altLang="en-US" sz="2000" smtClean="0"/>
              <a:t>Hence, operating system would schedule other tasks/processes/threads that were “time-sharing” the CPU</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3" y="982663"/>
            <a:ext cx="680243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3" y="955675"/>
            <a:ext cx="6802437"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itle 1"/>
          <p:cNvSpPr>
            <a:spLocks noGrp="1"/>
          </p:cNvSpPr>
          <p:nvPr>
            <p:ph type="title"/>
          </p:nvPr>
        </p:nvSpPr>
        <p:spPr/>
        <p:txBody>
          <a:bodyPr/>
          <a:lstStyle/>
          <a:p>
            <a:r>
              <a:rPr lang="en-US" altLang="en-US" smtClean="0"/>
              <a:t>Example: MSI </a:t>
            </a:r>
            <a:r>
              <a:rPr lang="en-US" altLang="en-US" sz="1800" smtClean="0"/>
              <a:t>(SGI-Origin-like, directory, invalidate)</a:t>
            </a:r>
          </a:p>
        </p:txBody>
      </p:sp>
      <p:sp>
        <p:nvSpPr>
          <p:cNvPr id="10" name="TextBox 9"/>
          <p:cNvSpPr txBox="1">
            <a:spLocks noChangeArrowheads="1"/>
          </p:cNvSpPr>
          <p:nvPr/>
        </p:nvSpPr>
        <p:spPr bwMode="auto">
          <a:xfrm>
            <a:off x="287338" y="1774825"/>
            <a:ext cx="3028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2800"/>
              <a:t>High Level</a:t>
            </a:r>
          </a:p>
          <a:p>
            <a:endParaRPr lang="en-US" altLang="en-US" sz="2800"/>
          </a:p>
          <a:p>
            <a:r>
              <a:rPr lang="en-US" altLang="en-US" sz="2800"/>
              <a:t>Busy States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2000"/>
                                        <p:tgtEl>
                                          <p:spTgt spid="10">
                                            <p:txEl>
                                              <p:pRg st="2" end="2"/>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3" y="969963"/>
            <a:ext cx="6802437"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3" y="982663"/>
            <a:ext cx="680243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969963"/>
            <a:ext cx="6805612"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itle 1"/>
          <p:cNvSpPr>
            <a:spLocks noGrp="1"/>
          </p:cNvSpPr>
          <p:nvPr>
            <p:ph type="title"/>
          </p:nvPr>
        </p:nvSpPr>
        <p:spPr/>
        <p:txBody>
          <a:bodyPr/>
          <a:lstStyle/>
          <a:p>
            <a:r>
              <a:rPr lang="en-US" altLang="en-US" smtClean="0"/>
              <a:t>Example: MSI </a:t>
            </a:r>
            <a:r>
              <a:rPr lang="en-US" altLang="en-US" sz="1800" smtClean="0"/>
              <a:t>(SGI-Origin-like, directory, invalidate)</a:t>
            </a:r>
          </a:p>
        </p:txBody>
      </p:sp>
      <p:sp>
        <p:nvSpPr>
          <p:cNvPr id="6" name="TextBox 5"/>
          <p:cNvSpPr txBox="1">
            <a:spLocks noChangeArrowheads="1"/>
          </p:cNvSpPr>
          <p:nvPr/>
        </p:nvSpPr>
        <p:spPr bwMode="auto">
          <a:xfrm>
            <a:off x="287338" y="1774825"/>
            <a:ext cx="30289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2800"/>
              <a:t>High Level</a:t>
            </a:r>
          </a:p>
          <a:p>
            <a:endParaRPr lang="en-US" altLang="en-US" sz="2800"/>
          </a:p>
          <a:p>
            <a:r>
              <a:rPr lang="en-US" altLang="en-US" sz="2800"/>
              <a:t>Busy States</a:t>
            </a:r>
          </a:p>
          <a:p>
            <a:endParaRPr lang="en-US" altLang="en-US" sz="2800"/>
          </a:p>
          <a:p>
            <a:r>
              <a:rPr lang="en-US" altLang="en-US" sz="2800"/>
              <a:t>Races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2000"/>
                                        <p:tgtEl>
                                          <p:spTgt spid="6">
                                            <p:txEl>
                                              <p:pRg st="4" end="4"/>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2000"/>
                                        <p:tgtEl>
                                          <p:spTgt spid="4098"/>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Multithreaded Cores</a:t>
            </a:r>
          </a:p>
        </p:txBody>
      </p:sp>
      <p:sp>
        <p:nvSpPr>
          <p:cNvPr id="37891" name="Rectangle 3"/>
          <p:cNvSpPr>
            <a:spLocks noGrp="1" noChangeArrowheads="1"/>
          </p:cNvSpPr>
          <p:nvPr>
            <p:ph idx="1"/>
          </p:nvPr>
        </p:nvSpPr>
        <p:spPr>
          <a:xfrm>
            <a:off x="682625" y="1600200"/>
            <a:ext cx="7772400" cy="4724400"/>
          </a:xfrm>
        </p:spPr>
        <p:txBody>
          <a:bodyPr/>
          <a:lstStyle/>
          <a:p>
            <a:pPr>
              <a:lnSpc>
                <a:spcPct val="70000"/>
              </a:lnSpc>
            </a:pPr>
            <a:r>
              <a:rPr lang="en-US" altLang="en-US" sz="2800" dirty="0" smtClean="0"/>
              <a:t>Basic idea: </a:t>
            </a:r>
          </a:p>
          <a:p>
            <a:pPr lvl="1">
              <a:lnSpc>
                <a:spcPct val="70000"/>
              </a:lnSpc>
            </a:pPr>
            <a:r>
              <a:rPr lang="en-US" altLang="en-US" sz="2400" dirty="0" smtClean="0"/>
              <a:t>CPU resources are expensive and should not be idle</a:t>
            </a:r>
          </a:p>
          <a:p>
            <a:pPr>
              <a:lnSpc>
                <a:spcPct val="70000"/>
              </a:lnSpc>
            </a:pPr>
            <a:endParaRPr lang="en-US" altLang="en-US" sz="2800" dirty="0" smtClean="0"/>
          </a:p>
          <a:p>
            <a:pPr>
              <a:lnSpc>
                <a:spcPct val="70000"/>
              </a:lnSpc>
            </a:pPr>
            <a:r>
              <a:rPr lang="en-US" altLang="en-US" sz="2800" dirty="0" smtClean="0"/>
              <a:t>1960’s: Virtual memory and multiprogramming</a:t>
            </a:r>
          </a:p>
          <a:p>
            <a:pPr lvl="1">
              <a:lnSpc>
                <a:spcPct val="80000"/>
              </a:lnSpc>
            </a:pPr>
            <a:r>
              <a:rPr lang="en-US" altLang="en-US" sz="2400" dirty="0" smtClean="0"/>
              <a:t>Virtual memory/multiprogramming invented  to tolerate latency to secondary storage (disk/tape/etc.)</a:t>
            </a:r>
          </a:p>
          <a:p>
            <a:pPr lvl="1">
              <a:lnSpc>
                <a:spcPct val="80000"/>
              </a:lnSpc>
            </a:pPr>
            <a:r>
              <a:rPr lang="en-US" altLang="en-US" sz="2400" dirty="0" smtClean="0"/>
              <a:t>Processor-disk speed mismatch: </a:t>
            </a:r>
          </a:p>
          <a:p>
            <a:pPr lvl="2">
              <a:lnSpc>
                <a:spcPct val="80000"/>
              </a:lnSpc>
            </a:pPr>
            <a:r>
              <a:rPr lang="en-US" altLang="en-US" sz="2000" dirty="0" smtClean="0"/>
              <a:t>microseconds to tens of  milliseconds (1:10000 or more)</a:t>
            </a:r>
          </a:p>
          <a:p>
            <a:pPr lvl="1">
              <a:lnSpc>
                <a:spcPct val="80000"/>
              </a:lnSpc>
            </a:pPr>
            <a:r>
              <a:rPr lang="en-US" altLang="en-US" sz="2400" dirty="0" smtClean="0"/>
              <a:t>OS context switch used to bring in other useful work while waiting for page fault or explicit read/write</a:t>
            </a:r>
          </a:p>
          <a:p>
            <a:pPr lvl="1">
              <a:lnSpc>
                <a:spcPct val="80000"/>
              </a:lnSpc>
            </a:pPr>
            <a:r>
              <a:rPr lang="en-US" altLang="en-US" sz="2400" dirty="0" smtClean="0"/>
              <a:t>Cost of context switch must be much less than I/O latency (easy)</a:t>
            </a:r>
          </a:p>
        </p:txBody>
      </p:sp>
      <p:sp>
        <p:nvSpPr>
          <p:cNvPr id="37892" name="Slide Number Placeholder 3"/>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lvl="1"/>
            <a:fld id="{3C46A2DA-965E-4489-9178-6D31971ACA26}" type="slidenum">
              <a:rPr lang="en-US" altLang="en-US"/>
              <a:pPr lvl="1"/>
              <a:t>32</a:t>
            </a:fld>
            <a:endParaRPr lang="en-US" alt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Multithreaded Cores</a:t>
            </a:r>
          </a:p>
        </p:txBody>
      </p:sp>
      <p:sp>
        <p:nvSpPr>
          <p:cNvPr id="38915" name="Rectangle 3"/>
          <p:cNvSpPr>
            <a:spLocks noGrp="1" noChangeArrowheads="1"/>
          </p:cNvSpPr>
          <p:nvPr>
            <p:ph idx="1"/>
          </p:nvPr>
        </p:nvSpPr>
        <p:spPr>
          <a:xfrm>
            <a:off x="682625" y="1676400"/>
            <a:ext cx="7772400" cy="4648200"/>
          </a:xfrm>
        </p:spPr>
        <p:txBody>
          <a:bodyPr/>
          <a:lstStyle/>
          <a:p>
            <a:pPr>
              <a:lnSpc>
                <a:spcPct val="70000"/>
              </a:lnSpc>
            </a:pPr>
            <a:r>
              <a:rPr lang="en-US" altLang="en-US" dirty="0" smtClean="0"/>
              <a:t>1990’s: Memory wall and multithreading </a:t>
            </a:r>
          </a:p>
          <a:p>
            <a:pPr lvl="1">
              <a:lnSpc>
                <a:spcPct val="80000"/>
              </a:lnSpc>
            </a:pPr>
            <a:r>
              <a:rPr lang="en-US" altLang="en-US" dirty="0" smtClean="0"/>
              <a:t>Processor-DRAM speed mismatch:</a:t>
            </a:r>
          </a:p>
          <a:p>
            <a:pPr lvl="2">
              <a:lnSpc>
                <a:spcPct val="80000"/>
              </a:lnSpc>
            </a:pPr>
            <a:r>
              <a:rPr lang="en-US" altLang="en-US" dirty="0" smtClean="0"/>
              <a:t>nanosecond to fractions of a microsecond (1:500)</a:t>
            </a:r>
          </a:p>
          <a:p>
            <a:pPr lvl="1">
              <a:lnSpc>
                <a:spcPct val="80000"/>
              </a:lnSpc>
            </a:pPr>
            <a:r>
              <a:rPr lang="en-US" altLang="en-US" dirty="0" smtClean="0"/>
              <a:t>H/W task switch used to bring in other useful work while waiting for cache miss</a:t>
            </a:r>
          </a:p>
          <a:p>
            <a:pPr lvl="1">
              <a:lnSpc>
                <a:spcPct val="80000"/>
              </a:lnSpc>
            </a:pPr>
            <a:r>
              <a:rPr lang="en-US" altLang="en-US" dirty="0" smtClean="0"/>
              <a:t>Cost of context switch must be much less than cache miss latency</a:t>
            </a:r>
          </a:p>
          <a:p>
            <a:pPr>
              <a:lnSpc>
                <a:spcPct val="70000"/>
              </a:lnSpc>
            </a:pPr>
            <a:endParaRPr lang="en-US" altLang="en-US" dirty="0" smtClean="0"/>
          </a:p>
          <a:p>
            <a:pPr>
              <a:lnSpc>
                <a:spcPct val="70000"/>
              </a:lnSpc>
            </a:pPr>
            <a:r>
              <a:rPr lang="en-US" altLang="en-US" dirty="0" smtClean="0"/>
              <a:t>Very attractive for applications with abundant thread-level parallelism</a:t>
            </a:r>
          </a:p>
          <a:p>
            <a:pPr lvl="1">
              <a:lnSpc>
                <a:spcPct val="80000"/>
              </a:lnSpc>
            </a:pPr>
            <a:r>
              <a:rPr lang="en-US" altLang="en-US" dirty="0" smtClean="0"/>
              <a:t>Commercial multi-user workloads</a:t>
            </a:r>
          </a:p>
        </p:txBody>
      </p:sp>
      <p:sp>
        <p:nvSpPr>
          <p:cNvPr id="38916" name="Slide Number Placeholder 3"/>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lvl="1"/>
            <a:fld id="{2EFE35A1-1C20-42AE-B228-FCBE3F0DB799}" type="slidenum">
              <a:rPr lang="en-US" altLang="en-US"/>
              <a:pPr lvl="1"/>
              <a:t>33</a:t>
            </a:fld>
            <a:endParaRPr lang="en-US" altLang="en-U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Approaches to Multithreading</a:t>
            </a:r>
          </a:p>
        </p:txBody>
      </p:sp>
      <p:sp>
        <p:nvSpPr>
          <p:cNvPr id="39939" name="Rectangle 3"/>
          <p:cNvSpPr>
            <a:spLocks noGrp="1" noChangeArrowheads="1"/>
          </p:cNvSpPr>
          <p:nvPr>
            <p:ph idx="1"/>
          </p:nvPr>
        </p:nvSpPr>
        <p:spPr/>
        <p:txBody>
          <a:bodyPr/>
          <a:lstStyle/>
          <a:p>
            <a:pPr>
              <a:lnSpc>
                <a:spcPct val="80000"/>
              </a:lnSpc>
            </a:pPr>
            <a:r>
              <a:rPr lang="en-US" altLang="en-US" sz="2800" smtClean="0"/>
              <a:t>Fine-grain multithreading</a:t>
            </a:r>
          </a:p>
          <a:p>
            <a:pPr lvl="1">
              <a:lnSpc>
                <a:spcPct val="90000"/>
              </a:lnSpc>
            </a:pPr>
            <a:r>
              <a:rPr lang="en-US" altLang="en-US" sz="2400" smtClean="0"/>
              <a:t>Switch contexts at fixed fine-grain interval (e.g. every cycle)</a:t>
            </a:r>
          </a:p>
          <a:p>
            <a:pPr lvl="1">
              <a:lnSpc>
                <a:spcPct val="90000"/>
              </a:lnSpc>
            </a:pPr>
            <a:r>
              <a:rPr lang="en-US" altLang="en-US" sz="2400" smtClean="0"/>
              <a:t>Need enough thread contexts to cover stalls</a:t>
            </a:r>
          </a:p>
          <a:p>
            <a:pPr lvl="1">
              <a:lnSpc>
                <a:spcPct val="90000"/>
              </a:lnSpc>
            </a:pPr>
            <a:r>
              <a:rPr lang="en-US" altLang="en-US" sz="2400" smtClean="0"/>
              <a:t>Example: Tera MTA, 128 contexts, no data caches</a:t>
            </a:r>
          </a:p>
          <a:p>
            <a:pPr>
              <a:lnSpc>
                <a:spcPct val="80000"/>
              </a:lnSpc>
            </a:pPr>
            <a:r>
              <a:rPr lang="en-US" altLang="en-US" sz="2800" smtClean="0"/>
              <a:t>Benefits: </a:t>
            </a:r>
          </a:p>
          <a:p>
            <a:pPr lvl="1">
              <a:lnSpc>
                <a:spcPct val="90000"/>
              </a:lnSpc>
            </a:pPr>
            <a:r>
              <a:rPr lang="en-US" altLang="en-US" sz="2400" smtClean="0"/>
              <a:t>Conceptually simple, high throughput, deterministic behavior</a:t>
            </a:r>
          </a:p>
          <a:p>
            <a:pPr>
              <a:lnSpc>
                <a:spcPct val="80000"/>
              </a:lnSpc>
            </a:pPr>
            <a:r>
              <a:rPr lang="en-US" altLang="en-US" sz="2800" smtClean="0"/>
              <a:t>Drawback: </a:t>
            </a:r>
          </a:p>
          <a:p>
            <a:pPr lvl="1">
              <a:lnSpc>
                <a:spcPct val="90000"/>
              </a:lnSpc>
            </a:pPr>
            <a:r>
              <a:rPr lang="en-US" altLang="en-US" sz="2400" smtClean="0"/>
              <a:t>Very poor single-thread performance</a:t>
            </a:r>
          </a:p>
        </p:txBody>
      </p:sp>
      <p:sp>
        <p:nvSpPr>
          <p:cNvPr id="39940" name="Slide Number Placeholder 3"/>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lvl="1"/>
            <a:fld id="{C065FFAE-1634-4755-AF42-D28E8F526959}" type="slidenum">
              <a:rPr lang="en-US" altLang="en-US"/>
              <a:pPr lvl="1"/>
              <a:t>34</a:t>
            </a:fld>
            <a:endParaRPr lang="en-US" altLang="en-US"/>
          </a:p>
        </p:txBody>
      </p:sp>
      <p:sp>
        <p:nvSpPr>
          <p:cNvPr id="6" name="Rectangle 5"/>
          <p:cNvSpPr/>
          <p:nvPr/>
        </p:nvSpPr>
        <p:spPr>
          <a:xfrm>
            <a:off x="8001000" y="144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6"/>
          <p:cNvSpPr/>
          <p:nvPr/>
        </p:nvSpPr>
        <p:spPr>
          <a:xfrm>
            <a:off x="8153400" y="144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8305800" y="144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8458200" y="144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Rectangle 9"/>
          <p:cNvSpPr/>
          <p:nvPr/>
        </p:nvSpPr>
        <p:spPr>
          <a:xfrm>
            <a:off x="8001000" y="1600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Rectangle 10"/>
          <p:cNvSpPr/>
          <p:nvPr/>
        </p:nvSpPr>
        <p:spPr>
          <a:xfrm>
            <a:off x="8153400" y="1600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Rectangle 11"/>
          <p:cNvSpPr/>
          <p:nvPr/>
        </p:nvSpPr>
        <p:spPr>
          <a:xfrm>
            <a:off x="8305800" y="1600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Rectangle 12"/>
          <p:cNvSpPr/>
          <p:nvPr/>
        </p:nvSpPr>
        <p:spPr>
          <a:xfrm>
            <a:off x="8458200" y="1600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4" name="Rectangle 13"/>
          <p:cNvSpPr/>
          <p:nvPr/>
        </p:nvSpPr>
        <p:spPr>
          <a:xfrm>
            <a:off x="8001000" y="17526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Rectangle 14"/>
          <p:cNvSpPr/>
          <p:nvPr/>
        </p:nvSpPr>
        <p:spPr>
          <a:xfrm>
            <a:off x="8153400" y="17526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 name="Rectangle 15"/>
          <p:cNvSpPr/>
          <p:nvPr/>
        </p:nvSpPr>
        <p:spPr>
          <a:xfrm>
            <a:off x="8305800" y="17526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 name="Rectangle 16"/>
          <p:cNvSpPr/>
          <p:nvPr/>
        </p:nvSpPr>
        <p:spPr>
          <a:xfrm>
            <a:off x="8458200" y="17526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Rectangle 17"/>
          <p:cNvSpPr/>
          <p:nvPr/>
        </p:nvSpPr>
        <p:spPr>
          <a:xfrm>
            <a:off x="8001000" y="19050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 name="Rectangle 18"/>
          <p:cNvSpPr/>
          <p:nvPr/>
        </p:nvSpPr>
        <p:spPr>
          <a:xfrm>
            <a:off x="8153400" y="19050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 name="Rectangle 19"/>
          <p:cNvSpPr/>
          <p:nvPr/>
        </p:nvSpPr>
        <p:spPr>
          <a:xfrm>
            <a:off x="8305800" y="19050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Rectangle 20"/>
          <p:cNvSpPr/>
          <p:nvPr/>
        </p:nvSpPr>
        <p:spPr>
          <a:xfrm>
            <a:off x="8458200" y="19050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Rectangle 21"/>
          <p:cNvSpPr/>
          <p:nvPr/>
        </p:nvSpPr>
        <p:spPr>
          <a:xfrm>
            <a:off x="80010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3" name="Rectangle 22"/>
          <p:cNvSpPr/>
          <p:nvPr/>
        </p:nvSpPr>
        <p:spPr>
          <a:xfrm>
            <a:off x="81534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4" name="Rectangle 23"/>
          <p:cNvSpPr/>
          <p:nvPr/>
        </p:nvSpPr>
        <p:spPr>
          <a:xfrm>
            <a:off x="83058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5" name="Rectangle 24"/>
          <p:cNvSpPr/>
          <p:nvPr/>
        </p:nvSpPr>
        <p:spPr>
          <a:xfrm>
            <a:off x="84582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6" name="Rectangle 25"/>
          <p:cNvSpPr/>
          <p:nvPr/>
        </p:nvSpPr>
        <p:spPr>
          <a:xfrm>
            <a:off x="8001000" y="2209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7" name="Rectangle 26"/>
          <p:cNvSpPr/>
          <p:nvPr/>
        </p:nvSpPr>
        <p:spPr>
          <a:xfrm>
            <a:off x="8153400" y="2209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8" name="Rectangle 27"/>
          <p:cNvSpPr/>
          <p:nvPr/>
        </p:nvSpPr>
        <p:spPr>
          <a:xfrm>
            <a:off x="8305800" y="2209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9" name="Rectangle 28"/>
          <p:cNvSpPr/>
          <p:nvPr/>
        </p:nvSpPr>
        <p:spPr>
          <a:xfrm>
            <a:off x="8458200" y="2209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0" name="Rectangle 29"/>
          <p:cNvSpPr/>
          <p:nvPr/>
        </p:nvSpPr>
        <p:spPr>
          <a:xfrm>
            <a:off x="8001000" y="23622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1" name="Rectangle 30"/>
          <p:cNvSpPr/>
          <p:nvPr/>
        </p:nvSpPr>
        <p:spPr>
          <a:xfrm>
            <a:off x="8153400" y="23622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2" name="Rectangle 31"/>
          <p:cNvSpPr/>
          <p:nvPr/>
        </p:nvSpPr>
        <p:spPr>
          <a:xfrm>
            <a:off x="8305800" y="23622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3" name="Rectangle 32"/>
          <p:cNvSpPr/>
          <p:nvPr/>
        </p:nvSpPr>
        <p:spPr>
          <a:xfrm>
            <a:off x="8458200" y="23622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 name="Rectangle 33"/>
          <p:cNvSpPr/>
          <p:nvPr/>
        </p:nvSpPr>
        <p:spPr>
          <a:xfrm>
            <a:off x="8001000" y="25146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5" name="Rectangle 34"/>
          <p:cNvSpPr/>
          <p:nvPr/>
        </p:nvSpPr>
        <p:spPr>
          <a:xfrm>
            <a:off x="8153400" y="25146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6" name="Rectangle 35"/>
          <p:cNvSpPr/>
          <p:nvPr/>
        </p:nvSpPr>
        <p:spPr>
          <a:xfrm>
            <a:off x="8305800" y="25146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7" name="Rectangle 36"/>
          <p:cNvSpPr/>
          <p:nvPr/>
        </p:nvSpPr>
        <p:spPr>
          <a:xfrm>
            <a:off x="8458200" y="25146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868362"/>
          </a:xfrm>
        </p:spPr>
        <p:txBody>
          <a:bodyPr/>
          <a:lstStyle/>
          <a:p>
            <a:r>
              <a:rPr lang="en-US" altLang="en-US" smtClean="0"/>
              <a:t>Approaches to Multithreading</a:t>
            </a:r>
          </a:p>
        </p:txBody>
      </p:sp>
      <p:sp>
        <p:nvSpPr>
          <p:cNvPr id="40963" name="Rectangle 3"/>
          <p:cNvSpPr>
            <a:spLocks noGrp="1" noChangeArrowheads="1"/>
          </p:cNvSpPr>
          <p:nvPr>
            <p:ph idx="1"/>
          </p:nvPr>
        </p:nvSpPr>
        <p:spPr>
          <a:xfrm>
            <a:off x="457200" y="1219200"/>
            <a:ext cx="7391400" cy="4906963"/>
          </a:xfrm>
        </p:spPr>
        <p:txBody>
          <a:bodyPr/>
          <a:lstStyle/>
          <a:p>
            <a:r>
              <a:rPr lang="en-US" altLang="en-US" sz="2800" smtClean="0"/>
              <a:t>Coarse-grain multithreading</a:t>
            </a:r>
          </a:p>
          <a:p>
            <a:pPr lvl="1"/>
            <a:r>
              <a:rPr lang="en-US" altLang="en-US" sz="2400" smtClean="0"/>
              <a:t>Switch contexts on long-latency events (e.g. cache misses)</a:t>
            </a:r>
          </a:p>
          <a:p>
            <a:pPr lvl="1"/>
            <a:r>
              <a:rPr lang="en-US" altLang="en-US" sz="2400" smtClean="0"/>
              <a:t>Need a handful of contexts (2-4) for most benefit</a:t>
            </a:r>
          </a:p>
          <a:p>
            <a:r>
              <a:rPr lang="en-US" altLang="en-US" sz="2800" smtClean="0"/>
              <a:t>Example: IBM RS64-IV (Northstar), 2 contexts</a:t>
            </a:r>
          </a:p>
          <a:p>
            <a:r>
              <a:rPr lang="en-US" altLang="en-US" sz="2800" smtClean="0"/>
              <a:t>Benefits: </a:t>
            </a:r>
          </a:p>
          <a:p>
            <a:pPr lvl="1"/>
            <a:r>
              <a:rPr lang="en-US" altLang="en-US" sz="2400" smtClean="0"/>
              <a:t>Simple, improved throughput (~30%), low cost</a:t>
            </a:r>
          </a:p>
          <a:p>
            <a:pPr lvl="1"/>
            <a:r>
              <a:rPr lang="en-US" altLang="en-US" sz="2400" smtClean="0"/>
              <a:t>Thread priorities mostly avoid single-thread slowdown</a:t>
            </a:r>
          </a:p>
          <a:p>
            <a:r>
              <a:rPr lang="en-US" altLang="en-US" sz="2800" smtClean="0"/>
              <a:t>Drawback: </a:t>
            </a:r>
          </a:p>
          <a:p>
            <a:pPr lvl="1"/>
            <a:r>
              <a:rPr lang="en-US" altLang="en-US" sz="2400" smtClean="0"/>
              <a:t>Nondeterministic, conflicts in shared caches</a:t>
            </a:r>
          </a:p>
        </p:txBody>
      </p:sp>
      <p:sp>
        <p:nvSpPr>
          <p:cNvPr id="40964" name="Slide Number Placeholder 3"/>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lvl="1"/>
            <a:fld id="{6D34609D-AABE-41B7-8414-40E45147E4B9}" type="slidenum">
              <a:rPr lang="en-US" altLang="en-US"/>
              <a:pPr lvl="1"/>
              <a:t>35</a:t>
            </a:fld>
            <a:endParaRPr lang="en-US" altLang="en-US"/>
          </a:p>
        </p:txBody>
      </p:sp>
      <p:sp>
        <p:nvSpPr>
          <p:cNvPr id="6" name="Rectangle 5"/>
          <p:cNvSpPr/>
          <p:nvPr/>
        </p:nvSpPr>
        <p:spPr>
          <a:xfrm>
            <a:off x="7924800" y="1295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6"/>
          <p:cNvSpPr/>
          <p:nvPr/>
        </p:nvSpPr>
        <p:spPr>
          <a:xfrm>
            <a:off x="8077200" y="1295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8229600" y="1295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8382000" y="1295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Rectangle 9"/>
          <p:cNvSpPr/>
          <p:nvPr/>
        </p:nvSpPr>
        <p:spPr>
          <a:xfrm>
            <a:off x="7924800" y="17526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Rectangle 10"/>
          <p:cNvSpPr/>
          <p:nvPr/>
        </p:nvSpPr>
        <p:spPr>
          <a:xfrm>
            <a:off x="8077200" y="17526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Rectangle 11"/>
          <p:cNvSpPr/>
          <p:nvPr/>
        </p:nvSpPr>
        <p:spPr>
          <a:xfrm>
            <a:off x="8229600" y="17526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Rectangle 12"/>
          <p:cNvSpPr/>
          <p:nvPr/>
        </p:nvSpPr>
        <p:spPr>
          <a:xfrm>
            <a:off x="8382000" y="17526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Rectangle 21"/>
          <p:cNvSpPr/>
          <p:nvPr/>
        </p:nvSpPr>
        <p:spPr>
          <a:xfrm>
            <a:off x="7924800" y="144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3" name="Rectangle 22"/>
          <p:cNvSpPr/>
          <p:nvPr/>
        </p:nvSpPr>
        <p:spPr>
          <a:xfrm>
            <a:off x="8077200" y="144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4" name="Rectangle 23"/>
          <p:cNvSpPr/>
          <p:nvPr/>
        </p:nvSpPr>
        <p:spPr>
          <a:xfrm>
            <a:off x="8229600" y="144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5" name="Rectangle 24"/>
          <p:cNvSpPr/>
          <p:nvPr/>
        </p:nvSpPr>
        <p:spPr>
          <a:xfrm>
            <a:off x="8382000" y="144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6" name="Rectangle 25"/>
          <p:cNvSpPr/>
          <p:nvPr/>
        </p:nvSpPr>
        <p:spPr>
          <a:xfrm>
            <a:off x="79248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7" name="Rectangle 26"/>
          <p:cNvSpPr/>
          <p:nvPr/>
        </p:nvSpPr>
        <p:spPr>
          <a:xfrm>
            <a:off x="80772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8" name="Rectangle 27"/>
          <p:cNvSpPr/>
          <p:nvPr/>
        </p:nvSpPr>
        <p:spPr>
          <a:xfrm>
            <a:off x="82296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9" name="Rectangle 28"/>
          <p:cNvSpPr/>
          <p:nvPr/>
        </p:nvSpPr>
        <p:spPr>
          <a:xfrm>
            <a:off x="8382000" y="1600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0" name="Rectangle 29"/>
          <p:cNvSpPr/>
          <p:nvPr/>
        </p:nvSpPr>
        <p:spPr>
          <a:xfrm>
            <a:off x="7924800" y="19050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1" name="Rectangle 30"/>
          <p:cNvSpPr/>
          <p:nvPr/>
        </p:nvSpPr>
        <p:spPr>
          <a:xfrm>
            <a:off x="8077200" y="19050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2" name="Rectangle 31"/>
          <p:cNvSpPr/>
          <p:nvPr/>
        </p:nvSpPr>
        <p:spPr>
          <a:xfrm>
            <a:off x="8229600" y="19050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3" name="Rectangle 32"/>
          <p:cNvSpPr/>
          <p:nvPr/>
        </p:nvSpPr>
        <p:spPr>
          <a:xfrm>
            <a:off x="8382000" y="19050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 name="Rectangle 33"/>
          <p:cNvSpPr/>
          <p:nvPr/>
        </p:nvSpPr>
        <p:spPr>
          <a:xfrm>
            <a:off x="7924800" y="20574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5" name="Rectangle 34"/>
          <p:cNvSpPr/>
          <p:nvPr/>
        </p:nvSpPr>
        <p:spPr>
          <a:xfrm>
            <a:off x="8077200" y="20574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6" name="Rectangle 35"/>
          <p:cNvSpPr/>
          <p:nvPr/>
        </p:nvSpPr>
        <p:spPr>
          <a:xfrm>
            <a:off x="8229600" y="20574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7" name="Rectangle 36"/>
          <p:cNvSpPr/>
          <p:nvPr/>
        </p:nvSpPr>
        <p:spPr>
          <a:xfrm>
            <a:off x="8382000" y="20574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8" name="Rectangle 37"/>
          <p:cNvSpPr/>
          <p:nvPr/>
        </p:nvSpPr>
        <p:spPr>
          <a:xfrm>
            <a:off x="7924800" y="2209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9" name="Rectangle 38"/>
          <p:cNvSpPr/>
          <p:nvPr/>
        </p:nvSpPr>
        <p:spPr>
          <a:xfrm>
            <a:off x="8077200" y="2209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0" name="Rectangle 39"/>
          <p:cNvSpPr/>
          <p:nvPr/>
        </p:nvSpPr>
        <p:spPr>
          <a:xfrm>
            <a:off x="8229600" y="2209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1" name="Rectangle 40"/>
          <p:cNvSpPr/>
          <p:nvPr/>
        </p:nvSpPr>
        <p:spPr>
          <a:xfrm>
            <a:off x="8382000" y="2209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2" name="Rectangle 41"/>
          <p:cNvSpPr/>
          <p:nvPr/>
        </p:nvSpPr>
        <p:spPr>
          <a:xfrm>
            <a:off x="7924800" y="2362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3" name="Rectangle 42"/>
          <p:cNvSpPr/>
          <p:nvPr/>
        </p:nvSpPr>
        <p:spPr>
          <a:xfrm>
            <a:off x="8077200" y="2362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4" name="Rectangle 43"/>
          <p:cNvSpPr/>
          <p:nvPr/>
        </p:nvSpPr>
        <p:spPr>
          <a:xfrm>
            <a:off x="8229600" y="2362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5" name="Rectangle 44"/>
          <p:cNvSpPr/>
          <p:nvPr/>
        </p:nvSpPr>
        <p:spPr>
          <a:xfrm>
            <a:off x="8382000" y="2362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6" name="Rectangle 45"/>
          <p:cNvSpPr/>
          <p:nvPr/>
        </p:nvSpPr>
        <p:spPr>
          <a:xfrm>
            <a:off x="7924800" y="25146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7" name="Rectangle 46"/>
          <p:cNvSpPr/>
          <p:nvPr/>
        </p:nvSpPr>
        <p:spPr>
          <a:xfrm>
            <a:off x="8077200" y="25146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8" name="Rectangle 47"/>
          <p:cNvSpPr/>
          <p:nvPr/>
        </p:nvSpPr>
        <p:spPr>
          <a:xfrm>
            <a:off x="8229600" y="25146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9" name="Rectangle 48"/>
          <p:cNvSpPr/>
          <p:nvPr/>
        </p:nvSpPr>
        <p:spPr>
          <a:xfrm>
            <a:off x="8382000" y="25146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0" name="Rectangle 49"/>
          <p:cNvSpPr/>
          <p:nvPr/>
        </p:nvSpPr>
        <p:spPr>
          <a:xfrm>
            <a:off x="7924800" y="26670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1" name="Rectangle 50"/>
          <p:cNvSpPr/>
          <p:nvPr/>
        </p:nvSpPr>
        <p:spPr>
          <a:xfrm>
            <a:off x="8077200" y="26670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2" name="Rectangle 51"/>
          <p:cNvSpPr/>
          <p:nvPr/>
        </p:nvSpPr>
        <p:spPr>
          <a:xfrm>
            <a:off x="8229600" y="26670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3" name="Rectangle 52"/>
          <p:cNvSpPr/>
          <p:nvPr/>
        </p:nvSpPr>
        <p:spPr>
          <a:xfrm>
            <a:off x="8382000" y="26670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4" name="Rectangle 53"/>
          <p:cNvSpPr/>
          <p:nvPr/>
        </p:nvSpPr>
        <p:spPr>
          <a:xfrm>
            <a:off x="7924800" y="28194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5" name="Rectangle 54"/>
          <p:cNvSpPr/>
          <p:nvPr/>
        </p:nvSpPr>
        <p:spPr>
          <a:xfrm>
            <a:off x="8077200" y="28194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6" name="Rectangle 55"/>
          <p:cNvSpPr/>
          <p:nvPr/>
        </p:nvSpPr>
        <p:spPr>
          <a:xfrm>
            <a:off x="8229600" y="28194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7" name="Rectangle 56"/>
          <p:cNvSpPr/>
          <p:nvPr/>
        </p:nvSpPr>
        <p:spPr>
          <a:xfrm>
            <a:off x="8382000" y="28194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8" name="Rectangle 57"/>
          <p:cNvSpPr/>
          <p:nvPr/>
        </p:nvSpPr>
        <p:spPr>
          <a:xfrm>
            <a:off x="7924800" y="2971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9" name="Rectangle 58"/>
          <p:cNvSpPr/>
          <p:nvPr/>
        </p:nvSpPr>
        <p:spPr>
          <a:xfrm>
            <a:off x="8077200" y="2971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0" name="Rectangle 59"/>
          <p:cNvSpPr/>
          <p:nvPr/>
        </p:nvSpPr>
        <p:spPr>
          <a:xfrm>
            <a:off x="8229600" y="2971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1" name="Rectangle 60"/>
          <p:cNvSpPr/>
          <p:nvPr/>
        </p:nvSpPr>
        <p:spPr>
          <a:xfrm>
            <a:off x="8382000" y="2971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6" name="Rectangle 65"/>
          <p:cNvSpPr/>
          <p:nvPr/>
        </p:nvSpPr>
        <p:spPr>
          <a:xfrm>
            <a:off x="7924800" y="3124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7" name="Rectangle 66"/>
          <p:cNvSpPr/>
          <p:nvPr/>
        </p:nvSpPr>
        <p:spPr>
          <a:xfrm>
            <a:off x="8077200" y="3124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8" name="Rectangle 67"/>
          <p:cNvSpPr/>
          <p:nvPr/>
        </p:nvSpPr>
        <p:spPr>
          <a:xfrm>
            <a:off x="8229600" y="3124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9" name="Rectangle 68"/>
          <p:cNvSpPr/>
          <p:nvPr/>
        </p:nvSpPr>
        <p:spPr>
          <a:xfrm>
            <a:off x="8382000" y="3124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0" name="Rectangle 69"/>
          <p:cNvSpPr/>
          <p:nvPr/>
        </p:nvSpPr>
        <p:spPr>
          <a:xfrm>
            <a:off x="7924800" y="3276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1" name="Rectangle 70"/>
          <p:cNvSpPr/>
          <p:nvPr/>
        </p:nvSpPr>
        <p:spPr>
          <a:xfrm>
            <a:off x="8077200" y="3276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2" name="Rectangle 71"/>
          <p:cNvSpPr/>
          <p:nvPr/>
        </p:nvSpPr>
        <p:spPr>
          <a:xfrm>
            <a:off x="8229600" y="3276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3" name="Rectangle 72"/>
          <p:cNvSpPr/>
          <p:nvPr/>
        </p:nvSpPr>
        <p:spPr>
          <a:xfrm>
            <a:off x="8382000" y="3276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4" name="Rectangle 73"/>
          <p:cNvSpPr/>
          <p:nvPr/>
        </p:nvSpPr>
        <p:spPr>
          <a:xfrm>
            <a:off x="7924800" y="3429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5" name="Rectangle 74"/>
          <p:cNvSpPr/>
          <p:nvPr/>
        </p:nvSpPr>
        <p:spPr>
          <a:xfrm>
            <a:off x="8077200" y="3429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6" name="Rectangle 75"/>
          <p:cNvSpPr/>
          <p:nvPr/>
        </p:nvSpPr>
        <p:spPr>
          <a:xfrm>
            <a:off x="8229600" y="3429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7" name="Rectangle 76"/>
          <p:cNvSpPr/>
          <p:nvPr/>
        </p:nvSpPr>
        <p:spPr>
          <a:xfrm>
            <a:off x="8382000" y="3429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Approaches to Multithreading</a:t>
            </a:r>
          </a:p>
        </p:txBody>
      </p:sp>
      <p:sp>
        <p:nvSpPr>
          <p:cNvPr id="41987" name="Rectangle 3"/>
          <p:cNvSpPr>
            <a:spLocks noGrp="1" noChangeArrowheads="1"/>
          </p:cNvSpPr>
          <p:nvPr>
            <p:ph idx="1"/>
          </p:nvPr>
        </p:nvSpPr>
        <p:spPr>
          <a:xfrm>
            <a:off x="457200" y="1371600"/>
            <a:ext cx="7391400" cy="4754563"/>
          </a:xfrm>
        </p:spPr>
        <p:txBody>
          <a:bodyPr/>
          <a:lstStyle/>
          <a:p>
            <a:pPr>
              <a:lnSpc>
                <a:spcPct val="80000"/>
              </a:lnSpc>
            </a:pPr>
            <a:r>
              <a:rPr lang="en-US" altLang="en-US" sz="2400" smtClean="0"/>
              <a:t>Simultaneous multithreading</a:t>
            </a:r>
          </a:p>
          <a:p>
            <a:pPr lvl="1">
              <a:lnSpc>
                <a:spcPct val="90000"/>
              </a:lnSpc>
            </a:pPr>
            <a:r>
              <a:rPr lang="en-US" altLang="en-US" sz="2000" smtClean="0"/>
              <a:t>Multiple concurrent active threads (no notion of thread switching)</a:t>
            </a:r>
          </a:p>
          <a:p>
            <a:pPr lvl="1">
              <a:lnSpc>
                <a:spcPct val="90000"/>
              </a:lnSpc>
            </a:pPr>
            <a:r>
              <a:rPr lang="en-US" altLang="en-US" sz="2000" smtClean="0"/>
              <a:t>Need a handful of contexts for most benefit (2-8)</a:t>
            </a:r>
          </a:p>
          <a:p>
            <a:pPr>
              <a:lnSpc>
                <a:spcPct val="80000"/>
              </a:lnSpc>
            </a:pPr>
            <a:r>
              <a:rPr lang="en-US" altLang="en-US" sz="2400" smtClean="0"/>
              <a:t>Example: Intel Pentium 4/Nehalem/Sandybridge, IBM Power 5/6/7, Alpha EV8/21464</a:t>
            </a:r>
          </a:p>
          <a:p>
            <a:pPr>
              <a:lnSpc>
                <a:spcPct val="80000"/>
              </a:lnSpc>
            </a:pPr>
            <a:r>
              <a:rPr lang="en-US" altLang="en-US" sz="2400" smtClean="0"/>
              <a:t>Benefits: </a:t>
            </a:r>
          </a:p>
          <a:p>
            <a:pPr lvl="1">
              <a:lnSpc>
                <a:spcPct val="90000"/>
              </a:lnSpc>
            </a:pPr>
            <a:r>
              <a:rPr lang="en-US" altLang="en-US" sz="2000" smtClean="0"/>
              <a:t>Natural fit for OOO superscalar</a:t>
            </a:r>
          </a:p>
          <a:p>
            <a:pPr lvl="1">
              <a:lnSpc>
                <a:spcPct val="90000"/>
              </a:lnSpc>
            </a:pPr>
            <a:r>
              <a:rPr lang="en-US" altLang="en-US" sz="2000" smtClean="0"/>
              <a:t>Improved throughput</a:t>
            </a:r>
          </a:p>
          <a:p>
            <a:pPr lvl="1">
              <a:lnSpc>
                <a:spcPct val="90000"/>
              </a:lnSpc>
            </a:pPr>
            <a:r>
              <a:rPr lang="en-US" altLang="en-US" sz="2000" smtClean="0"/>
              <a:t>Low incremental cost</a:t>
            </a:r>
          </a:p>
          <a:p>
            <a:pPr>
              <a:lnSpc>
                <a:spcPct val="80000"/>
              </a:lnSpc>
            </a:pPr>
            <a:r>
              <a:rPr lang="en-US" altLang="en-US" sz="2400" smtClean="0"/>
              <a:t>Drawbacks: </a:t>
            </a:r>
          </a:p>
          <a:p>
            <a:pPr lvl="1">
              <a:lnSpc>
                <a:spcPct val="90000"/>
              </a:lnSpc>
            </a:pPr>
            <a:r>
              <a:rPr lang="en-US" altLang="en-US" sz="2000" smtClean="0"/>
              <a:t>Additional complexity over OOO superscalar</a:t>
            </a:r>
          </a:p>
          <a:p>
            <a:pPr lvl="1">
              <a:lnSpc>
                <a:spcPct val="90000"/>
              </a:lnSpc>
            </a:pPr>
            <a:r>
              <a:rPr lang="en-US" altLang="en-US" sz="2000" smtClean="0"/>
              <a:t>Cache conflicts</a:t>
            </a:r>
          </a:p>
        </p:txBody>
      </p:sp>
      <p:sp>
        <p:nvSpPr>
          <p:cNvPr id="41988" name="Slide Number Placeholder 3"/>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lvl="1"/>
            <a:fld id="{97602C98-F23C-4F37-9C9A-840D1152EB03}" type="slidenum">
              <a:rPr lang="en-US" altLang="en-US"/>
              <a:pPr lvl="1"/>
              <a:t>36</a:t>
            </a:fld>
            <a:endParaRPr lang="en-US" altLang="en-US"/>
          </a:p>
        </p:txBody>
      </p:sp>
      <p:sp>
        <p:nvSpPr>
          <p:cNvPr id="6" name="Rectangle 5"/>
          <p:cNvSpPr/>
          <p:nvPr/>
        </p:nvSpPr>
        <p:spPr>
          <a:xfrm>
            <a:off x="8001000" y="144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6"/>
          <p:cNvSpPr/>
          <p:nvPr/>
        </p:nvSpPr>
        <p:spPr>
          <a:xfrm>
            <a:off x="8153400" y="1447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8305800" y="14478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8458200" y="14478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Rectangle 9"/>
          <p:cNvSpPr/>
          <p:nvPr/>
        </p:nvSpPr>
        <p:spPr>
          <a:xfrm>
            <a:off x="8001000" y="1600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Rectangle 10"/>
          <p:cNvSpPr/>
          <p:nvPr/>
        </p:nvSpPr>
        <p:spPr>
          <a:xfrm>
            <a:off x="8153400" y="1600200"/>
            <a:ext cx="152400" cy="152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Rectangle 11"/>
          <p:cNvSpPr/>
          <p:nvPr/>
        </p:nvSpPr>
        <p:spPr>
          <a:xfrm>
            <a:off x="8305800" y="1600200"/>
            <a:ext cx="152400" cy="152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Rectangle 12"/>
          <p:cNvSpPr/>
          <p:nvPr/>
        </p:nvSpPr>
        <p:spPr>
          <a:xfrm>
            <a:off x="8458200" y="1600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4" name="Rectangle 13"/>
          <p:cNvSpPr/>
          <p:nvPr/>
        </p:nvSpPr>
        <p:spPr>
          <a:xfrm>
            <a:off x="8001000" y="17526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Rectangle 14"/>
          <p:cNvSpPr/>
          <p:nvPr/>
        </p:nvSpPr>
        <p:spPr>
          <a:xfrm>
            <a:off x="8153400" y="17526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 name="Rectangle 15"/>
          <p:cNvSpPr/>
          <p:nvPr/>
        </p:nvSpPr>
        <p:spPr>
          <a:xfrm>
            <a:off x="8305800" y="17526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 name="Rectangle 16"/>
          <p:cNvSpPr/>
          <p:nvPr/>
        </p:nvSpPr>
        <p:spPr>
          <a:xfrm>
            <a:off x="8458200" y="17526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Rectangle 17"/>
          <p:cNvSpPr/>
          <p:nvPr/>
        </p:nvSpPr>
        <p:spPr>
          <a:xfrm>
            <a:off x="8001000" y="19050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 name="Rectangle 18"/>
          <p:cNvSpPr/>
          <p:nvPr/>
        </p:nvSpPr>
        <p:spPr>
          <a:xfrm>
            <a:off x="8153400" y="1905000"/>
            <a:ext cx="152400" cy="152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 name="Rectangle 19"/>
          <p:cNvSpPr/>
          <p:nvPr/>
        </p:nvSpPr>
        <p:spPr>
          <a:xfrm>
            <a:off x="8305800" y="19050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Rectangle 20"/>
          <p:cNvSpPr/>
          <p:nvPr/>
        </p:nvSpPr>
        <p:spPr>
          <a:xfrm>
            <a:off x="8458200" y="19050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Rectangle 21"/>
          <p:cNvSpPr/>
          <p:nvPr/>
        </p:nvSpPr>
        <p:spPr>
          <a:xfrm>
            <a:off x="80010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3" name="Rectangle 22"/>
          <p:cNvSpPr/>
          <p:nvPr/>
        </p:nvSpPr>
        <p:spPr>
          <a:xfrm>
            <a:off x="8153400" y="20574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4" name="Rectangle 23"/>
          <p:cNvSpPr/>
          <p:nvPr/>
        </p:nvSpPr>
        <p:spPr>
          <a:xfrm>
            <a:off x="83058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5" name="Rectangle 24"/>
          <p:cNvSpPr/>
          <p:nvPr/>
        </p:nvSpPr>
        <p:spPr>
          <a:xfrm>
            <a:off x="84582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6" name="Rectangle 25"/>
          <p:cNvSpPr/>
          <p:nvPr/>
        </p:nvSpPr>
        <p:spPr>
          <a:xfrm>
            <a:off x="8001000" y="2209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7" name="Rectangle 26"/>
          <p:cNvSpPr/>
          <p:nvPr/>
        </p:nvSpPr>
        <p:spPr>
          <a:xfrm>
            <a:off x="8153400" y="22098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8" name="Rectangle 27"/>
          <p:cNvSpPr/>
          <p:nvPr/>
        </p:nvSpPr>
        <p:spPr>
          <a:xfrm>
            <a:off x="8305800" y="2209800"/>
            <a:ext cx="152400" cy="152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9" name="Rectangle 28"/>
          <p:cNvSpPr/>
          <p:nvPr/>
        </p:nvSpPr>
        <p:spPr>
          <a:xfrm>
            <a:off x="8458200" y="22098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0" name="Rectangle 29"/>
          <p:cNvSpPr/>
          <p:nvPr/>
        </p:nvSpPr>
        <p:spPr>
          <a:xfrm>
            <a:off x="8001000" y="23622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1" name="Rectangle 30"/>
          <p:cNvSpPr/>
          <p:nvPr/>
        </p:nvSpPr>
        <p:spPr>
          <a:xfrm>
            <a:off x="8153400" y="23622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2" name="Rectangle 31"/>
          <p:cNvSpPr/>
          <p:nvPr/>
        </p:nvSpPr>
        <p:spPr>
          <a:xfrm>
            <a:off x="8305800" y="2362200"/>
            <a:ext cx="1524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3" name="Rectangle 32"/>
          <p:cNvSpPr/>
          <p:nvPr/>
        </p:nvSpPr>
        <p:spPr>
          <a:xfrm>
            <a:off x="8458200" y="2362200"/>
            <a:ext cx="1524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 name="Rectangle 33"/>
          <p:cNvSpPr/>
          <p:nvPr/>
        </p:nvSpPr>
        <p:spPr>
          <a:xfrm>
            <a:off x="8001000" y="25146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5" name="Rectangle 34"/>
          <p:cNvSpPr/>
          <p:nvPr/>
        </p:nvSpPr>
        <p:spPr>
          <a:xfrm>
            <a:off x="8153400" y="2514600"/>
            <a:ext cx="152400" cy="152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6" name="Rectangle 35"/>
          <p:cNvSpPr/>
          <p:nvPr/>
        </p:nvSpPr>
        <p:spPr>
          <a:xfrm>
            <a:off x="8305800" y="25146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7" name="Rectangle 36"/>
          <p:cNvSpPr/>
          <p:nvPr/>
        </p:nvSpPr>
        <p:spPr>
          <a:xfrm>
            <a:off x="8458200" y="2514600"/>
            <a:ext cx="1524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2625" y="609600"/>
            <a:ext cx="8080375" cy="685800"/>
          </a:xfrm>
        </p:spPr>
        <p:txBody>
          <a:bodyPr/>
          <a:lstStyle/>
          <a:p>
            <a:r>
              <a:rPr lang="en-US" altLang="en-US" smtClean="0"/>
              <a:t>Approaches to Multithreading</a:t>
            </a:r>
          </a:p>
        </p:txBody>
      </p:sp>
      <p:sp>
        <p:nvSpPr>
          <p:cNvPr id="43011" name="Rectangle 3"/>
          <p:cNvSpPr>
            <a:spLocks noGrp="1" noChangeArrowheads="1"/>
          </p:cNvSpPr>
          <p:nvPr>
            <p:ph type="body" sz="half" idx="1"/>
          </p:nvPr>
        </p:nvSpPr>
        <p:spPr>
          <a:xfrm>
            <a:off x="685800" y="1295400"/>
            <a:ext cx="7470775" cy="1046163"/>
          </a:xfrm>
        </p:spPr>
        <p:txBody>
          <a:bodyPr/>
          <a:lstStyle/>
          <a:p>
            <a:r>
              <a:rPr lang="en-US" altLang="en-US" sz="2800" dirty="0" smtClean="0"/>
              <a:t>Chip Multiprocessors (CMP)</a:t>
            </a:r>
          </a:p>
          <a:p>
            <a:r>
              <a:rPr lang="en-US" altLang="en-US" sz="2800" dirty="0" smtClean="0"/>
              <a:t>Very popular these days</a:t>
            </a:r>
          </a:p>
        </p:txBody>
      </p:sp>
      <p:graphicFrame>
        <p:nvGraphicFramePr>
          <p:cNvPr id="548868" name="Group 4"/>
          <p:cNvGraphicFramePr>
            <a:graphicFrameLocks noGrp="1"/>
          </p:cNvGraphicFramePr>
          <p:nvPr>
            <p:ph sz="half" idx="2"/>
            <p:extLst>
              <p:ext uri="{D42A27DB-BD31-4B8C-83A1-F6EECF244321}">
                <p14:modId xmlns:p14="http://schemas.microsoft.com/office/powerpoint/2010/main" val="3368036560"/>
              </p:ext>
            </p:extLst>
          </p:nvPr>
        </p:nvGraphicFramePr>
        <p:xfrm>
          <a:off x="762000" y="2362200"/>
          <a:ext cx="7948613" cy="4157671"/>
        </p:xfrm>
        <a:graphic>
          <a:graphicData uri="http://schemas.openxmlformats.org/drawingml/2006/table">
            <a:tbl>
              <a:tblPr/>
              <a:tblGrid>
                <a:gridCol w="2259013"/>
                <a:gridCol w="1246187"/>
                <a:gridCol w="1219200"/>
                <a:gridCol w="3224213"/>
              </a:tblGrid>
              <a:tr h="70104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Processor</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Cores/</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chip</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Multi-threaded?</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Resources shared</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3389">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IBM Power 4</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No</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L2/L3, system interface</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0076">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IBM Power 7</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Yes (4T)</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Core, </a:t>
                      </a:r>
                      <a:r>
                        <a:rPr kumimoji="0" lang="en-US" sz="1600" b="0" i="0" u="none" strike="noStrike" cap="none" normalizeH="0" baseline="0" dirty="0" smtClean="0">
                          <a:ln>
                            <a:noFill/>
                          </a:ln>
                          <a:solidFill>
                            <a:schemeClr val="tx1"/>
                          </a:solidFill>
                          <a:effectLst/>
                          <a:latin typeface="Times New Roman" pitchFamily="18" charset="0"/>
                        </a:rPr>
                        <a:t>L2/L3</a:t>
                      </a:r>
                      <a:r>
                        <a:rPr kumimoji="0" lang="en-US" sz="2000" b="0" i="0" u="none" strike="noStrike" cap="none" normalizeH="0" baseline="0" dirty="0" smtClean="0">
                          <a:ln>
                            <a:noFill/>
                          </a:ln>
                          <a:solidFill>
                            <a:schemeClr val="tx1"/>
                          </a:solidFill>
                          <a:effectLst/>
                          <a:latin typeface="Times New Roman" pitchFamily="18" charset="0"/>
                        </a:rPr>
                        <a:t>, DRAM, system interface</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4976">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Sun Ultrasparc</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No</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System interface</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656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Sun Niagara</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8</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Yes (4T)</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Everything</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656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Intel Pentium D</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2</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Yes (2T)</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Core, nothing else</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4976">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Intel Core i7</a:t>
                      </a: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4</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Yes</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L3, </a:t>
                      </a:r>
                      <a:r>
                        <a:rPr kumimoji="0" lang="en-US" sz="2000" b="0" i="0" u="none" strike="noStrike" cap="none" normalizeH="0" baseline="0" smtClean="0">
                          <a:ln>
                            <a:noFill/>
                          </a:ln>
                          <a:solidFill>
                            <a:schemeClr val="tx1"/>
                          </a:solidFill>
                          <a:effectLst/>
                          <a:latin typeface="Times New Roman" pitchFamily="18" charset="0"/>
                        </a:rPr>
                        <a:t>DRAM, system </a:t>
                      </a:r>
                      <a:r>
                        <a:rPr kumimoji="0" lang="en-US" sz="2000" b="0" i="0" u="none" strike="noStrike" cap="none" normalizeH="0" baseline="0" dirty="0" smtClean="0">
                          <a:ln>
                            <a:noFill/>
                          </a:ln>
                          <a:solidFill>
                            <a:schemeClr val="tx1"/>
                          </a:solidFill>
                          <a:effectLst/>
                          <a:latin typeface="Times New Roman" pitchFamily="18" charset="0"/>
                        </a:rPr>
                        <a:t>interface</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008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AMD </a:t>
                      </a:r>
                      <a:r>
                        <a:rPr kumimoji="0" lang="en-US" sz="2000" b="0" i="0" u="none" strike="noStrike" cap="none" normalizeH="0" baseline="0" dirty="0" err="1" smtClean="0">
                          <a:ln>
                            <a:noFill/>
                          </a:ln>
                          <a:solidFill>
                            <a:schemeClr val="tx1"/>
                          </a:solidFill>
                          <a:effectLst/>
                          <a:latin typeface="Times New Roman" pitchFamily="18" charset="0"/>
                        </a:rPr>
                        <a:t>Opteron</a:t>
                      </a:r>
                      <a:endParaRPr kumimoji="0" lang="en-US" sz="2000" b="0" i="0" u="none" strike="noStrike" cap="none" normalizeH="0" baseline="0" dirty="0" smtClean="0">
                        <a:ln>
                          <a:noFill/>
                        </a:ln>
                        <a:solidFill>
                          <a:schemeClr val="tx1"/>
                        </a:solidFill>
                        <a:effectLst/>
                        <a:latin typeface="Times New Roman" pitchFamily="18" charset="0"/>
                      </a:endParaRPr>
                    </a:p>
                  </a:txBody>
                  <a:tcPr marT="45721" marB="4572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2, 4, 6, 12</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No</a:t>
                      </a:r>
                    </a:p>
                  </a:txBody>
                  <a:tcPr marT="45721" marB="4572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System interface (socket), L3</a:t>
                      </a:r>
                    </a:p>
                  </a:txBody>
                  <a:tcPr marT="45721" marB="4572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Approaches to Multithreading</a:t>
            </a:r>
          </a:p>
        </p:txBody>
      </p:sp>
      <p:sp>
        <p:nvSpPr>
          <p:cNvPr id="44035" name="Rectangle 3"/>
          <p:cNvSpPr>
            <a:spLocks noGrp="1" noChangeArrowheads="1"/>
          </p:cNvSpPr>
          <p:nvPr>
            <p:ph idx="1"/>
          </p:nvPr>
        </p:nvSpPr>
        <p:spPr/>
        <p:txBody>
          <a:bodyPr/>
          <a:lstStyle/>
          <a:p>
            <a:pPr>
              <a:lnSpc>
                <a:spcPct val="80000"/>
              </a:lnSpc>
            </a:pPr>
            <a:r>
              <a:rPr lang="en-US" altLang="en-US" sz="2400" smtClean="0"/>
              <a:t>Chip Multithreading (CMT)</a:t>
            </a:r>
          </a:p>
          <a:p>
            <a:pPr lvl="1">
              <a:lnSpc>
                <a:spcPct val="90000"/>
              </a:lnSpc>
            </a:pPr>
            <a:r>
              <a:rPr lang="en-US" altLang="en-US" sz="2000" smtClean="0"/>
              <a:t>Similar to CMP</a:t>
            </a:r>
          </a:p>
          <a:p>
            <a:pPr>
              <a:lnSpc>
                <a:spcPct val="80000"/>
              </a:lnSpc>
            </a:pPr>
            <a:r>
              <a:rPr lang="en-US" altLang="en-US" sz="2400" smtClean="0"/>
              <a:t>Share something in the core: </a:t>
            </a:r>
          </a:p>
          <a:p>
            <a:pPr lvl="1">
              <a:lnSpc>
                <a:spcPct val="90000"/>
              </a:lnSpc>
            </a:pPr>
            <a:r>
              <a:rPr lang="en-US" altLang="en-US" sz="2000" smtClean="0"/>
              <a:t>Expensive resource, e.g. floating-point unit (FPU)</a:t>
            </a:r>
          </a:p>
          <a:p>
            <a:pPr lvl="1">
              <a:lnSpc>
                <a:spcPct val="90000"/>
              </a:lnSpc>
            </a:pPr>
            <a:r>
              <a:rPr lang="en-US" altLang="en-US" sz="2000" smtClean="0"/>
              <a:t>Also share L2, system interconnect (memory and I/O bus)</a:t>
            </a:r>
          </a:p>
          <a:p>
            <a:pPr>
              <a:lnSpc>
                <a:spcPct val="80000"/>
              </a:lnSpc>
            </a:pPr>
            <a:r>
              <a:rPr lang="en-US" altLang="en-US" sz="2400" smtClean="0"/>
              <a:t>Examples:</a:t>
            </a:r>
          </a:p>
          <a:p>
            <a:pPr lvl="1">
              <a:lnSpc>
                <a:spcPct val="80000"/>
              </a:lnSpc>
            </a:pPr>
            <a:r>
              <a:rPr lang="en-US" altLang="en-US" sz="2000" smtClean="0"/>
              <a:t> Sun Niagara, 8 cores per die, one FPU</a:t>
            </a:r>
          </a:p>
          <a:p>
            <a:pPr lvl="1">
              <a:lnSpc>
                <a:spcPct val="80000"/>
              </a:lnSpc>
            </a:pPr>
            <a:r>
              <a:rPr lang="en-US" altLang="en-US" sz="2000" smtClean="0"/>
              <a:t>AMD Bulldozer: one FP cluster for every two INT clusters</a:t>
            </a:r>
          </a:p>
          <a:p>
            <a:pPr>
              <a:lnSpc>
                <a:spcPct val="80000"/>
              </a:lnSpc>
            </a:pPr>
            <a:r>
              <a:rPr lang="en-US" altLang="en-US" sz="2400" smtClean="0"/>
              <a:t>Benefits: </a:t>
            </a:r>
          </a:p>
          <a:p>
            <a:pPr lvl="1">
              <a:lnSpc>
                <a:spcPct val="90000"/>
              </a:lnSpc>
            </a:pPr>
            <a:r>
              <a:rPr lang="en-US" altLang="en-US" sz="2000" smtClean="0"/>
              <a:t>Same as CMP</a:t>
            </a:r>
          </a:p>
          <a:p>
            <a:pPr lvl="1">
              <a:lnSpc>
                <a:spcPct val="90000"/>
              </a:lnSpc>
            </a:pPr>
            <a:r>
              <a:rPr lang="en-US" altLang="en-US" sz="2000" smtClean="0"/>
              <a:t>Further: amortize cost of expensive resource over multiple cores</a:t>
            </a:r>
          </a:p>
          <a:p>
            <a:pPr>
              <a:lnSpc>
                <a:spcPct val="80000"/>
              </a:lnSpc>
            </a:pPr>
            <a:r>
              <a:rPr lang="en-US" altLang="en-US" sz="2400" smtClean="0"/>
              <a:t>Drawbacks: </a:t>
            </a:r>
          </a:p>
          <a:p>
            <a:pPr lvl="1">
              <a:lnSpc>
                <a:spcPct val="90000"/>
              </a:lnSpc>
            </a:pPr>
            <a:r>
              <a:rPr lang="en-US" altLang="en-US" sz="2000" smtClean="0"/>
              <a:t>Shared resource may become bottleneck</a:t>
            </a:r>
          </a:p>
          <a:p>
            <a:pPr lvl="1">
              <a:lnSpc>
                <a:spcPct val="90000"/>
              </a:lnSpc>
            </a:pPr>
            <a:r>
              <a:rPr lang="en-US" altLang="en-US" sz="2000" smtClean="0"/>
              <a:t>2</a:t>
            </a:r>
            <a:r>
              <a:rPr lang="en-US" altLang="en-US" sz="2000" baseline="30000" smtClean="0"/>
              <a:t>nd</a:t>
            </a:r>
            <a:r>
              <a:rPr lang="en-US" altLang="en-US" sz="2000" smtClean="0"/>
              <a:t> generation (Niagara 2) does </a:t>
            </a:r>
            <a:r>
              <a:rPr lang="en-US" altLang="en-US" sz="2000" b="1" smtClean="0"/>
              <a:t>not</a:t>
            </a:r>
            <a:r>
              <a:rPr lang="en-US" altLang="en-US" sz="2000" smtClean="0"/>
              <a:t> share FPU</a:t>
            </a:r>
          </a:p>
        </p:txBody>
      </p:sp>
      <p:sp>
        <p:nvSpPr>
          <p:cNvPr id="44036" name="Slide Number Placeholder 3"/>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lvl="1"/>
            <a:fld id="{08828A5C-E8B2-474D-B87E-972FABDF8F7A}" type="slidenum">
              <a:rPr lang="en-US" altLang="en-US"/>
              <a:pPr lvl="1"/>
              <a:t>38</a:t>
            </a:fld>
            <a:endParaRPr lang="en-US" altLang="en-US"/>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381000"/>
            <a:ext cx="8080375" cy="457200"/>
          </a:xfrm>
        </p:spPr>
        <p:txBody>
          <a:bodyPr/>
          <a:lstStyle/>
          <a:p>
            <a:r>
              <a:rPr lang="en-US" altLang="en-US" sz="3200" dirty="0" smtClean="0"/>
              <a:t>Multithreaded/Multicore Processors</a:t>
            </a:r>
          </a:p>
        </p:txBody>
      </p:sp>
      <p:sp>
        <p:nvSpPr>
          <p:cNvPr id="45059" name="Rectangle 3"/>
          <p:cNvSpPr>
            <a:spLocks noGrp="1" noChangeArrowheads="1"/>
          </p:cNvSpPr>
          <p:nvPr>
            <p:ph idx="1"/>
          </p:nvPr>
        </p:nvSpPr>
        <p:spPr>
          <a:xfrm>
            <a:off x="685800" y="5791200"/>
            <a:ext cx="7772400" cy="838200"/>
          </a:xfrm>
        </p:spPr>
        <p:txBody>
          <a:bodyPr/>
          <a:lstStyle/>
          <a:p>
            <a:pPr>
              <a:lnSpc>
                <a:spcPct val="70000"/>
              </a:lnSpc>
            </a:pPr>
            <a:r>
              <a:rPr lang="en-US" altLang="en-US" sz="2000" dirty="0" smtClean="0"/>
              <a:t>Many approaches for executing multiple threads on a single die</a:t>
            </a:r>
          </a:p>
          <a:p>
            <a:pPr lvl="1">
              <a:lnSpc>
                <a:spcPct val="80000"/>
              </a:lnSpc>
            </a:pPr>
            <a:r>
              <a:rPr lang="en-US" altLang="en-US" sz="1800" dirty="0" smtClean="0"/>
              <a:t>Mix-and-match: IBM Power7 CMP+SMT</a:t>
            </a:r>
          </a:p>
        </p:txBody>
      </p:sp>
      <p:sp>
        <p:nvSpPr>
          <p:cNvPr id="45095" name="Slide Number Placeholder 5"/>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lvl="1"/>
            <a:fld id="{91398C0B-2264-4318-9895-63E9CCA75ACF}" type="slidenum">
              <a:rPr lang="en-US" altLang="en-US"/>
              <a:pPr lvl="1"/>
              <a:t>39</a:t>
            </a:fld>
            <a:endParaRPr lang="en-US" altLang="en-US"/>
          </a:p>
        </p:txBody>
      </p:sp>
      <p:sp>
        <p:nvSpPr>
          <p:cNvPr id="45060" name="Rectangle 4"/>
          <p:cNvSpPr>
            <a:spLocks noChangeArrowheads="1"/>
          </p:cNvSpPr>
          <p:nvPr/>
        </p:nvSpPr>
        <p:spPr bwMode="auto">
          <a:xfrm>
            <a:off x="0" y="2413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tabLst>
                <a:tab pos="566738" algn="l"/>
              </a:tabLst>
              <a:defRPr>
                <a:solidFill>
                  <a:schemeClr val="tx1"/>
                </a:solidFill>
                <a:latin typeface="Arial" charset="0"/>
              </a:defRPr>
            </a:lvl1pPr>
            <a:lvl2pPr marL="742950" indent="-285750">
              <a:tabLst>
                <a:tab pos="566738" algn="l"/>
              </a:tabLst>
              <a:defRPr>
                <a:solidFill>
                  <a:schemeClr val="tx1"/>
                </a:solidFill>
                <a:latin typeface="Arial" charset="0"/>
              </a:defRPr>
            </a:lvl2pPr>
            <a:lvl3pPr marL="1143000" indent="-228600">
              <a:tabLst>
                <a:tab pos="566738" algn="l"/>
              </a:tabLst>
              <a:defRPr>
                <a:solidFill>
                  <a:schemeClr val="tx1"/>
                </a:solidFill>
                <a:latin typeface="Arial" charset="0"/>
              </a:defRPr>
            </a:lvl3pPr>
            <a:lvl4pPr marL="1600200" indent="-228600">
              <a:tabLst>
                <a:tab pos="566738" algn="l"/>
              </a:tabLst>
              <a:defRPr>
                <a:solidFill>
                  <a:schemeClr val="tx1"/>
                </a:solidFill>
                <a:latin typeface="Arial" charset="0"/>
              </a:defRPr>
            </a:lvl4pPr>
            <a:lvl5pPr marL="2057400" indent="-228600">
              <a:tabLst>
                <a:tab pos="566738" algn="l"/>
              </a:tabLst>
              <a:defRPr>
                <a:solidFill>
                  <a:schemeClr val="tx1"/>
                </a:solidFill>
                <a:latin typeface="Arial" charset="0"/>
              </a:defRPr>
            </a:lvl5pPr>
            <a:lvl6pPr marL="2514600" indent="-228600" algn="ctr" eaLnBrk="0" fontAlgn="base" hangingPunct="0">
              <a:spcBef>
                <a:spcPct val="0"/>
              </a:spcBef>
              <a:spcAft>
                <a:spcPct val="0"/>
              </a:spcAft>
              <a:tabLst>
                <a:tab pos="566738" algn="l"/>
              </a:tabLst>
              <a:defRPr>
                <a:solidFill>
                  <a:schemeClr val="tx1"/>
                </a:solidFill>
                <a:latin typeface="Arial" charset="0"/>
              </a:defRPr>
            </a:lvl6pPr>
            <a:lvl7pPr marL="2971800" indent="-228600" algn="ctr" eaLnBrk="0" fontAlgn="base" hangingPunct="0">
              <a:spcBef>
                <a:spcPct val="0"/>
              </a:spcBef>
              <a:spcAft>
                <a:spcPct val="0"/>
              </a:spcAft>
              <a:tabLst>
                <a:tab pos="566738" algn="l"/>
              </a:tabLst>
              <a:defRPr>
                <a:solidFill>
                  <a:schemeClr val="tx1"/>
                </a:solidFill>
                <a:latin typeface="Arial" charset="0"/>
              </a:defRPr>
            </a:lvl7pPr>
            <a:lvl8pPr marL="3429000" indent="-228600" algn="ctr" eaLnBrk="0" fontAlgn="base" hangingPunct="0">
              <a:spcBef>
                <a:spcPct val="0"/>
              </a:spcBef>
              <a:spcAft>
                <a:spcPct val="0"/>
              </a:spcAft>
              <a:tabLst>
                <a:tab pos="566738" algn="l"/>
              </a:tabLst>
              <a:defRPr>
                <a:solidFill>
                  <a:schemeClr val="tx1"/>
                </a:solidFill>
                <a:latin typeface="Arial" charset="0"/>
              </a:defRPr>
            </a:lvl8pPr>
            <a:lvl9pPr marL="3886200" indent="-228600" algn="ctr" eaLnBrk="0" fontAlgn="base" hangingPunct="0">
              <a:spcBef>
                <a:spcPct val="0"/>
              </a:spcBef>
              <a:spcAft>
                <a:spcPct val="0"/>
              </a:spcAft>
              <a:tabLst>
                <a:tab pos="566738" algn="l"/>
              </a:tabLst>
              <a:defRPr>
                <a:solidFill>
                  <a:schemeClr val="tx1"/>
                </a:solidFill>
                <a:latin typeface="Arial" charset="0"/>
              </a:defRPr>
            </a:lvl9pPr>
          </a:lstStyle>
          <a:p>
            <a:endParaRPr kumimoji="1" lang="en-US" altLang="en-US" sz="2400"/>
          </a:p>
        </p:txBody>
      </p:sp>
      <p:graphicFrame>
        <p:nvGraphicFramePr>
          <p:cNvPr id="550917" name="Group 5"/>
          <p:cNvGraphicFramePr>
            <a:graphicFrameLocks noGrp="1"/>
          </p:cNvGraphicFramePr>
          <p:nvPr>
            <p:extLst>
              <p:ext uri="{D42A27DB-BD31-4B8C-83A1-F6EECF244321}">
                <p14:modId xmlns:p14="http://schemas.microsoft.com/office/powerpoint/2010/main" val="3229465029"/>
              </p:ext>
            </p:extLst>
          </p:nvPr>
        </p:nvGraphicFramePr>
        <p:xfrm>
          <a:off x="457200" y="1524000"/>
          <a:ext cx="8001000" cy="4132265"/>
        </p:xfrm>
        <a:graphic>
          <a:graphicData uri="http://schemas.openxmlformats.org/drawingml/2006/table">
            <a:tbl>
              <a:tblPr/>
              <a:tblGrid>
                <a:gridCol w="1387475"/>
                <a:gridCol w="3730625"/>
                <a:gridCol w="2882900"/>
              </a:tblGrid>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dirty="0" smtClean="0">
                          <a:ln>
                            <a:noFill/>
                          </a:ln>
                          <a:solidFill>
                            <a:srgbClr val="000000"/>
                          </a:solidFill>
                          <a:effectLst/>
                          <a:latin typeface="Helvetica" pitchFamily="34" charset="0"/>
                          <a:cs typeface="Times New Roman" pitchFamily="18" charset="0"/>
                        </a:rPr>
                        <a:t>MT Approach</a:t>
                      </a:r>
                      <a:endParaRPr kumimoji="1"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dirty="0" smtClean="0">
                          <a:ln>
                            <a:noFill/>
                          </a:ln>
                          <a:solidFill>
                            <a:srgbClr val="000000"/>
                          </a:solidFill>
                          <a:effectLst/>
                          <a:latin typeface="Helvetica" pitchFamily="34" charset="0"/>
                          <a:cs typeface="Times New Roman" pitchFamily="18" charset="0"/>
                        </a:rPr>
                        <a:t>Resources shared between threads</a:t>
                      </a:r>
                      <a:endParaRPr kumimoji="1"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smtClean="0">
                          <a:ln>
                            <a:noFill/>
                          </a:ln>
                          <a:solidFill>
                            <a:srgbClr val="000000"/>
                          </a:solidFill>
                          <a:effectLst/>
                          <a:latin typeface="Helvetica" pitchFamily="34" charset="0"/>
                          <a:cs typeface="Times New Roman" pitchFamily="18" charset="0"/>
                        </a:rPr>
                        <a:t>Context Switch Mechanism</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None</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Everything</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Explicit operating system context switch</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Fine-grained</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Everything but register file and control logic/state</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Switch every cycle</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Coarse-grained</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Everything but I-fetch buffers, register file and con trol logic/state</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Switch on pipeline stall</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862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SMT</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Everything but instruction fetch buffers, return address stack, architected register file, control logic/state, reorder buffer, store queue, etc.</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All contexts concurrently active; no switching</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27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CMT</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Various core components (e.g. FPU), secondary cache, system interconnect</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All contexts concurrently active; no switching</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27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CMP</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rgbClr val="000000"/>
                          </a:solidFill>
                          <a:effectLst/>
                          <a:latin typeface="Times New Roman" pitchFamily="18" charset="0"/>
                          <a:cs typeface="Times New Roman" pitchFamily="18" charset="0"/>
                        </a:rPr>
                        <a:t>Secondary cache, system interconnect</a:t>
                      </a:r>
                      <a:endParaRPr kumimoji="1" lang="en-US" sz="3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dirty="0" smtClean="0">
                          <a:ln>
                            <a:noFill/>
                          </a:ln>
                          <a:solidFill>
                            <a:srgbClr val="000000"/>
                          </a:solidFill>
                          <a:effectLst/>
                          <a:latin typeface="Times New Roman" pitchFamily="18" charset="0"/>
                          <a:cs typeface="Times New Roman" pitchFamily="18" charset="0"/>
                        </a:rPr>
                        <a:t>All contexts concurrently active; no switching</a:t>
                      </a:r>
                      <a:endParaRPr kumimoji="1" lang="en-US" sz="3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8080375" cy="762000"/>
          </a:xfrm>
        </p:spPr>
        <p:txBody>
          <a:bodyPr/>
          <a:lstStyle/>
          <a:p>
            <a:r>
              <a:rPr lang="en-US" altLang="en-US" sz="3200" smtClean="0"/>
              <a:t>Thread-level Parallelism</a:t>
            </a:r>
          </a:p>
        </p:txBody>
      </p:sp>
      <p:sp>
        <p:nvSpPr>
          <p:cNvPr id="7171" name="Rectangle 6"/>
          <p:cNvSpPr>
            <a:spLocks noGrp="1" noChangeArrowheads="1"/>
          </p:cNvSpPr>
          <p:nvPr>
            <p:ph idx="1"/>
          </p:nvPr>
        </p:nvSpPr>
        <p:spPr>
          <a:xfrm>
            <a:off x="685800" y="5974976"/>
            <a:ext cx="7772400" cy="533400"/>
          </a:xfrm>
          <a:noFill/>
        </p:spPr>
        <p:txBody>
          <a:bodyPr/>
          <a:lstStyle/>
          <a:p>
            <a:r>
              <a:rPr lang="en-US" altLang="en-US" sz="2400" dirty="0" smtClean="0"/>
              <a:t>Reduces effectiveness of temporal and spatial locality</a:t>
            </a:r>
          </a:p>
        </p:txBody>
      </p:sp>
      <p:pic>
        <p:nvPicPr>
          <p:cNvPr id="7172" name="Picture 7" descr="she70647_09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7937"/>
            <a:ext cx="82296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381000"/>
            <a:ext cx="8080375" cy="457200"/>
          </a:xfrm>
        </p:spPr>
        <p:txBody>
          <a:bodyPr/>
          <a:lstStyle/>
          <a:p>
            <a:r>
              <a:rPr lang="en-US" altLang="en-US" sz="3200" smtClean="0"/>
              <a:t>IBM Power4: Example CMP</a:t>
            </a:r>
          </a:p>
        </p:txBody>
      </p:sp>
      <p:pic>
        <p:nvPicPr>
          <p:cNvPr id="46083" name="Picture 3" descr="she70647_09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8580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2625" y="381000"/>
            <a:ext cx="8080375" cy="609600"/>
          </a:xfrm>
        </p:spPr>
        <p:txBody>
          <a:bodyPr/>
          <a:lstStyle/>
          <a:p>
            <a:r>
              <a:rPr lang="en-US" altLang="en-US" sz="2800" smtClean="0"/>
              <a:t>SMT Microarchitecture (from Emer, PACT ‘01)</a:t>
            </a:r>
          </a:p>
        </p:txBody>
      </p:sp>
      <p:pic>
        <p:nvPicPr>
          <p:cNvPr id="47107" name="Picture 3" descr="smt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143000"/>
            <a:ext cx="8153400" cy="5295900"/>
          </a:xfr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xfrm>
            <a:off x="682625" y="304800"/>
            <a:ext cx="8080375" cy="533400"/>
          </a:xfrm>
          <a:noFill/>
        </p:spPr>
        <p:txBody>
          <a:bodyPr/>
          <a:lstStyle/>
          <a:p>
            <a:r>
              <a:rPr lang="en-US" altLang="en-US" sz="2800" smtClean="0"/>
              <a:t>SMT Microarchitecture (from Emer, PACT ‘01)</a:t>
            </a:r>
          </a:p>
        </p:txBody>
      </p:sp>
      <p:pic>
        <p:nvPicPr>
          <p:cNvPr id="48130" name="Picture 2" descr="smt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458200" cy="5638800"/>
          </a:xfr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2625" y="457200"/>
            <a:ext cx="8080375" cy="685800"/>
          </a:xfrm>
        </p:spPr>
        <p:txBody>
          <a:bodyPr/>
          <a:lstStyle/>
          <a:p>
            <a:r>
              <a:rPr lang="en-US" altLang="en-US" sz="3200" smtClean="0"/>
              <a:t>SMT Performance </a:t>
            </a:r>
            <a:r>
              <a:rPr lang="en-US" altLang="en-US" sz="2800" smtClean="0"/>
              <a:t>(from Emer, PACT ‘01)</a:t>
            </a:r>
          </a:p>
        </p:txBody>
      </p:sp>
      <p:pic>
        <p:nvPicPr>
          <p:cNvPr id="49155" name="Picture 3" descr="smt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8000" y="1066800"/>
            <a:ext cx="8153400" cy="5421313"/>
          </a:xfr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2625" y="609600"/>
            <a:ext cx="8080375" cy="611188"/>
          </a:xfrm>
        </p:spPr>
        <p:txBody>
          <a:bodyPr/>
          <a:lstStyle/>
          <a:p>
            <a:r>
              <a:rPr lang="en-US" altLang="en-US" sz="4000" smtClean="0"/>
              <a:t>SMT Summary</a:t>
            </a:r>
          </a:p>
        </p:txBody>
      </p:sp>
      <p:sp>
        <p:nvSpPr>
          <p:cNvPr id="50179" name="Rectangle 3"/>
          <p:cNvSpPr>
            <a:spLocks noGrp="1" noChangeArrowheads="1"/>
          </p:cNvSpPr>
          <p:nvPr>
            <p:ph idx="1"/>
          </p:nvPr>
        </p:nvSpPr>
        <p:spPr>
          <a:xfrm>
            <a:off x="682625" y="1447800"/>
            <a:ext cx="7772400" cy="4648200"/>
          </a:xfrm>
        </p:spPr>
        <p:txBody>
          <a:bodyPr/>
          <a:lstStyle/>
          <a:p>
            <a:pPr>
              <a:lnSpc>
                <a:spcPct val="70000"/>
              </a:lnSpc>
            </a:pPr>
            <a:r>
              <a:rPr lang="en-US" altLang="en-US" sz="2800" dirty="0" smtClean="0"/>
              <a:t>Goal: increase throughput</a:t>
            </a:r>
          </a:p>
          <a:p>
            <a:pPr lvl="1">
              <a:lnSpc>
                <a:spcPct val="70000"/>
              </a:lnSpc>
            </a:pPr>
            <a:r>
              <a:rPr lang="en-US" altLang="en-US" sz="2400" dirty="0" smtClean="0"/>
              <a:t>Not latency</a:t>
            </a:r>
          </a:p>
          <a:p>
            <a:pPr>
              <a:lnSpc>
                <a:spcPct val="70000"/>
              </a:lnSpc>
            </a:pPr>
            <a:endParaRPr lang="en-US" altLang="en-US" sz="2800" dirty="0" smtClean="0"/>
          </a:p>
          <a:p>
            <a:pPr>
              <a:lnSpc>
                <a:spcPct val="70000"/>
              </a:lnSpc>
            </a:pPr>
            <a:r>
              <a:rPr lang="en-US" altLang="en-US" sz="2800" dirty="0" smtClean="0"/>
              <a:t>Utilize execution resources by sharing among multiple threads</a:t>
            </a:r>
          </a:p>
          <a:p>
            <a:pPr>
              <a:lnSpc>
                <a:spcPct val="70000"/>
              </a:lnSpc>
            </a:pPr>
            <a:endParaRPr lang="en-US" altLang="en-US" sz="2800" dirty="0" smtClean="0"/>
          </a:p>
          <a:p>
            <a:pPr>
              <a:lnSpc>
                <a:spcPct val="70000"/>
              </a:lnSpc>
            </a:pPr>
            <a:r>
              <a:rPr lang="en-US" altLang="en-US" sz="2800" dirty="0" smtClean="0"/>
              <a:t>Usually some hybrid of fine-grained and SMT</a:t>
            </a:r>
          </a:p>
          <a:p>
            <a:pPr lvl="1">
              <a:lnSpc>
                <a:spcPct val="70000"/>
              </a:lnSpc>
            </a:pPr>
            <a:r>
              <a:rPr lang="en-US" altLang="en-US" sz="2400" dirty="0" smtClean="0"/>
              <a:t>Front-end is FG, core is SMT, back-end is FG</a:t>
            </a:r>
          </a:p>
          <a:p>
            <a:pPr>
              <a:lnSpc>
                <a:spcPct val="70000"/>
              </a:lnSpc>
            </a:pPr>
            <a:endParaRPr lang="en-US" altLang="en-US" sz="2800" dirty="0" smtClean="0"/>
          </a:p>
          <a:p>
            <a:pPr>
              <a:lnSpc>
                <a:spcPct val="70000"/>
              </a:lnSpc>
            </a:pPr>
            <a:r>
              <a:rPr lang="en-US" altLang="en-US" sz="2800" dirty="0" smtClean="0"/>
              <a:t>Resource sharing</a:t>
            </a:r>
          </a:p>
          <a:p>
            <a:pPr lvl="1">
              <a:lnSpc>
                <a:spcPct val="80000"/>
              </a:lnSpc>
            </a:pPr>
            <a:r>
              <a:rPr lang="en-US" altLang="en-US" sz="2400" dirty="0" smtClean="0"/>
              <a:t>I$, D$, ALU, decode, rename, commit – shared</a:t>
            </a:r>
          </a:p>
          <a:p>
            <a:pPr lvl="1">
              <a:lnSpc>
                <a:spcPct val="80000"/>
              </a:lnSpc>
            </a:pPr>
            <a:r>
              <a:rPr lang="en-US" altLang="en-US" sz="2400" dirty="0" smtClean="0"/>
              <a:t>IQ, ROB, LQ, SQ – partitioned vs. shared</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Multicore Interconnects</a:t>
            </a:r>
          </a:p>
        </p:txBody>
      </p:sp>
      <p:sp>
        <p:nvSpPr>
          <p:cNvPr id="51203" name="Content Placeholder 2"/>
          <p:cNvSpPr>
            <a:spLocks noGrp="1"/>
          </p:cNvSpPr>
          <p:nvPr>
            <p:ph idx="1"/>
          </p:nvPr>
        </p:nvSpPr>
        <p:spPr>
          <a:xfrm>
            <a:off x="457200" y="1295400"/>
            <a:ext cx="8229600" cy="5029200"/>
          </a:xfrm>
        </p:spPr>
        <p:txBody>
          <a:bodyPr/>
          <a:lstStyle/>
          <a:p>
            <a:r>
              <a:rPr lang="en-US" altLang="en-US" sz="2800" smtClean="0"/>
              <a:t>Bus/crossbar - dismiss as short-term solutions?</a:t>
            </a:r>
          </a:p>
          <a:p>
            <a:r>
              <a:rPr lang="en-US" altLang="en-US" sz="2800" smtClean="0"/>
              <a:t>Point-to-point links, many possible topographies</a:t>
            </a:r>
          </a:p>
          <a:p>
            <a:pPr lvl="1"/>
            <a:r>
              <a:rPr lang="en-US" altLang="en-US" sz="2400" smtClean="0"/>
              <a:t>2D (suitable for planar realization)</a:t>
            </a:r>
          </a:p>
          <a:p>
            <a:pPr lvl="2"/>
            <a:r>
              <a:rPr lang="en-US" altLang="en-US" sz="2000" smtClean="0"/>
              <a:t>Ring</a:t>
            </a:r>
          </a:p>
          <a:p>
            <a:pPr lvl="2"/>
            <a:r>
              <a:rPr lang="en-US" altLang="en-US" sz="2000" smtClean="0"/>
              <a:t>Mesh</a:t>
            </a:r>
          </a:p>
          <a:p>
            <a:pPr lvl="2"/>
            <a:r>
              <a:rPr lang="en-US" altLang="en-US" sz="2000" smtClean="0"/>
              <a:t>2D torus</a:t>
            </a:r>
          </a:p>
          <a:p>
            <a:pPr lvl="1"/>
            <a:r>
              <a:rPr lang="en-US" altLang="en-US" sz="2400" smtClean="0"/>
              <a:t>3D - may become more interesting with 3D packaging (chip stacks)</a:t>
            </a:r>
          </a:p>
          <a:p>
            <a:pPr lvl="2"/>
            <a:r>
              <a:rPr lang="en-US" altLang="en-US" sz="2000" smtClean="0"/>
              <a:t>Hypercube</a:t>
            </a:r>
          </a:p>
          <a:p>
            <a:pPr lvl="2"/>
            <a:r>
              <a:rPr lang="en-US" altLang="en-US" sz="2000" smtClean="0"/>
              <a:t>3D Mesh</a:t>
            </a:r>
          </a:p>
          <a:p>
            <a:pPr lvl="2"/>
            <a:r>
              <a:rPr lang="en-US" altLang="en-US" sz="2000" smtClean="0"/>
              <a:t>3D torus</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lvl="1">
              <a:defRPr/>
            </a:pPr>
            <a:fld id="{4E865B9D-4E07-48B0-92E6-CCF8B25CAC98}" type="slidenum">
              <a:rPr lang="en-US"/>
              <a:pPr lvl="1">
                <a:defRPr/>
              </a:pPr>
              <a:t>45</a:t>
            </a:fld>
            <a:endParaRPr lang="en-US">
              <a:latin typeface="+mn-lt"/>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Cross-bar (e.g. IBM Power4/5/6/7)</a:t>
            </a:r>
            <a:endParaRPr lang="en-US" dirty="0"/>
          </a:p>
        </p:txBody>
      </p:sp>
      <p:sp>
        <p:nvSpPr>
          <p:cNvPr id="3" name="Footer Placeholder 2"/>
          <p:cNvSpPr>
            <a:spLocks noGrp="1"/>
          </p:cNvSpPr>
          <p:nvPr>
            <p:ph type="ftr" sz="quarter" idx="4294967295"/>
          </p:nvPr>
        </p:nvSpPr>
        <p:spPr>
          <a:xfrm>
            <a:off x="2705894" y="6172200"/>
            <a:ext cx="3858418" cy="365125"/>
          </a:xfrm>
          <a:prstGeom prst="rect">
            <a:avLst/>
          </a:prstGeom>
        </p:spPr>
        <p:txBody>
          <a:bodyPr/>
          <a:lstStyle/>
          <a:p>
            <a:pPr>
              <a:defRPr/>
            </a:pPr>
            <a:r>
              <a:rPr lang="en-US" sz="1400" dirty="0" smtClean="0"/>
              <a:t>Mikko </a:t>
            </a:r>
            <a:r>
              <a:rPr lang="en-US" sz="1400" dirty="0" err="1" smtClean="0"/>
              <a:t>Lipasti</a:t>
            </a:r>
            <a:r>
              <a:rPr lang="en-US" sz="1400" dirty="0" smtClean="0"/>
              <a:t>-University of Wisconsin</a:t>
            </a:r>
            <a:endParaRPr lang="en-US" sz="1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lvl="1">
              <a:defRPr/>
            </a:pPr>
            <a:fld id="{B0895F60-44AD-4293-80E5-63F07AC6B0F8}" type="slidenum">
              <a:rPr lang="en-US" smtClean="0"/>
              <a:pPr lvl="1">
                <a:defRPr/>
              </a:pPr>
              <a:t>46</a:t>
            </a:fld>
            <a:endParaRPr lang="en-US" dirty="0"/>
          </a:p>
        </p:txBody>
      </p:sp>
      <p:grpSp>
        <p:nvGrpSpPr>
          <p:cNvPr id="5" name="Group 4"/>
          <p:cNvGrpSpPr>
            <a:grpSpLocks noChangeAspect="1"/>
          </p:cNvGrpSpPr>
          <p:nvPr/>
        </p:nvGrpSpPr>
        <p:grpSpPr bwMode="auto">
          <a:xfrm>
            <a:off x="1684338" y="1898650"/>
            <a:ext cx="5707062" cy="2825750"/>
            <a:chOff x="381000" y="609600"/>
            <a:chExt cx="8153400" cy="4038600"/>
          </a:xfrm>
        </p:grpSpPr>
        <p:sp>
          <p:nvSpPr>
            <p:cNvPr id="6" name="Rectangle 53"/>
            <p:cNvSpPr>
              <a:spLocks noChangeArrowheads="1"/>
            </p:cNvSpPr>
            <p:nvPr/>
          </p:nvSpPr>
          <p:spPr bwMode="auto">
            <a:xfrm>
              <a:off x="381000" y="609600"/>
              <a:ext cx="8153400" cy="4038600"/>
            </a:xfrm>
            <a:prstGeom prst="rect">
              <a:avLst/>
            </a:prstGeom>
            <a:solidFill>
              <a:schemeClr val="accent1"/>
            </a:solidFill>
            <a:ln w="9525" algn="ctr">
              <a:solidFill>
                <a:schemeClr val="tx1"/>
              </a:solidFill>
              <a:round/>
              <a:headEnd/>
              <a:tailEnd/>
            </a:ln>
          </p:spPr>
          <p:txBody>
            <a:bodyPr/>
            <a:lstStyle/>
            <a:p>
              <a:pPr eaLnBrk="0" hangingPunct="0"/>
              <a:endParaRPr lang="en-GB">
                <a:latin typeface="Calibri" pitchFamily="34" charset="0"/>
              </a:endParaRPr>
            </a:p>
          </p:txBody>
        </p:sp>
        <p:grpSp>
          <p:nvGrpSpPr>
            <p:cNvPr id="7" name="Group 4"/>
            <p:cNvGrpSpPr>
              <a:grpSpLocks/>
            </p:cNvGrpSpPr>
            <p:nvPr/>
          </p:nvGrpSpPr>
          <p:grpSpPr bwMode="auto">
            <a:xfrm>
              <a:off x="533400" y="838200"/>
              <a:ext cx="838200" cy="990600"/>
              <a:chOff x="762000" y="990600"/>
              <a:chExt cx="838200" cy="990600"/>
            </a:xfrm>
          </p:grpSpPr>
          <p:sp>
            <p:nvSpPr>
              <p:cNvPr id="58" name="Rectangle 4"/>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latin typeface="Calibri" pitchFamily="34" charset="0"/>
                </a:endParaRPr>
              </a:p>
            </p:txBody>
          </p:sp>
          <p:sp>
            <p:nvSpPr>
              <p:cNvPr id="59" name="TextBox 6"/>
              <p:cNvSpPr txBox="1"/>
              <p:nvPr/>
            </p:nvSpPr>
            <p:spPr>
              <a:xfrm>
                <a:off x="838666" y="1599217"/>
                <a:ext cx="632768" cy="36982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L1 $</a:t>
                </a:r>
              </a:p>
            </p:txBody>
          </p:sp>
          <p:sp>
            <p:nvSpPr>
              <p:cNvPr id="60" name="TextBox 7"/>
              <p:cNvSpPr txBox="1">
                <a:spLocks noChangeArrowheads="1"/>
              </p:cNvSpPr>
              <p:nvPr/>
            </p:nvSpPr>
            <p:spPr bwMode="auto">
              <a:xfrm>
                <a:off x="761554" y="991157"/>
                <a:ext cx="839154" cy="369826"/>
              </a:xfrm>
              <a:prstGeom prst="rect">
                <a:avLst/>
              </a:prstGeom>
              <a:noFill/>
              <a:ln w="9525">
                <a:noFill/>
                <a:miter lim="800000"/>
                <a:headEnd/>
                <a:tailEnd/>
              </a:ln>
            </p:spPr>
            <p:txBody>
              <a:bodyPr>
                <a:normAutofit fontScale="70000" lnSpcReduction="20000"/>
              </a:bodyPr>
              <a:lstStyle/>
              <a:p>
                <a:pPr eaLnBrk="0" fontAlgn="auto" hangingPunct="0">
                  <a:spcBef>
                    <a:spcPts val="0"/>
                  </a:spcBef>
                  <a:spcAft>
                    <a:spcPts val="0"/>
                  </a:spcAft>
                  <a:defRPr/>
                </a:pPr>
                <a:r>
                  <a:rPr lang="en-US">
                    <a:latin typeface="+mn-lt"/>
                  </a:rPr>
                  <a:t>Core0</a:t>
                </a:r>
              </a:p>
            </p:txBody>
          </p:sp>
        </p:grpSp>
        <p:grpSp>
          <p:nvGrpSpPr>
            <p:cNvPr id="8" name="Group 8"/>
            <p:cNvGrpSpPr>
              <a:grpSpLocks/>
            </p:cNvGrpSpPr>
            <p:nvPr/>
          </p:nvGrpSpPr>
          <p:grpSpPr bwMode="auto">
            <a:xfrm>
              <a:off x="1447800" y="838200"/>
              <a:ext cx="838200" cy="990600"/>
              <a:chOff x="762000" y="990600"/>
              <a:chExt cx="838200" cy="990600"/>
            </a:xfrm>
          </p:grpSpPr>
          <p:sp>
            <p:nvSpPr>
              <p:cNvPr id="55" name="Rectangle 4"/>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latin typeface="Calibri" pitchFamily="34" charset="0"/>
                </a:endParaRPr>
              </a:p>
            </p:txBody>
          </p:sp>
          <p:sp>
            <p:nvSpPr>
              <p:cNvPr id="56" name="TextBox 10"/>
              <p:cNvSpPr txBox="1"/>
              <p:nvPr/>
            </p:nvSpPr>
            <p:spPr>
              <a:xfrm>
                <a:off x="838264" y="1599217"/>
                <a:ext cx="632767" cy="36982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L1 $</a:t>
                </a:r>
              </a:p>
            </p:txBody>
          </p:sp>
          <p:sp>
            <p:nvSpPr>
              <p:cNvPr id="57" name="TextBox 11"/>
              <p:cNvSpPr txBox="1">
                <a:spLocks noChangeArrowheads="1"/>
              </p:cNvSpPr>
              <p:nvPr/>
            </p:nvSpPr>
            <p:spPr bwMode="auto">
              <a:xfrm>
                <a:off x="761153" y="991157"/>
                <a:ext cx="839154" cy="369826"/>
              </a:xfrm>
              <a:prstGeom prst="rect">
                <a:avLst/>
              </a:prstGeom>
              <a:noFill/>
              <a:ln w="9525">
                <a:noFill/>
                <a:miter lim="800000"/>
                <a:headEnd/>
                <a:tailEnd/>
              </a:ln>
            </p:spPr>
            <p:txBody>
              <a:bodyPr>
                <a:normAutofit fontScale="70000" lnSpcReduction="20000"/>
              </a:bodyPr>
              <a:lstStyle/>
              <a:p>
                <a:pPr eaLnBrk="0" fontAlgn="auto" hangingPunct="0">
                  <a:spcBef>
                    <a:spcPts val="0"/>
                  </a:spcBef>
                  <a:spcAft>
                    <a:spcPts val="0"/>
                  </a:spcAft>
                  <a:defRPr/>
                </a:pPr>
                <a:r>
                  <a:rPr lang="en-US">
                    <a:latin typeface="+mn-lt"/>
                  </a:rPr>
                  <a:t>Core1</a:t>
                </a:r>
              </a:p>
            </p:txBody>
          </p:sp>
        </p:grpSp>
        <p:grpSp>
          <p:nvGrpSpPr>
            <p:cNvPr id="9" name="Group 12"/>
            <p:cNvGrpSpPr>
              <a:grpSpLocks/>
            </p:cNvGrpSpPr>
            <p:nvPr/>
          </p:nvGrpSpPr>
          <p:grpSpPr bwMode="auto">
            <a:xfrm>
              <a:off x="2362200" y="838200"/>
              <a:ext cx="838200" cy="990600"/>
              <a:chOff x="762000" y="990600"/>
              <a:chExt cx="838200" cy="990600"/>
            </a:xfrm>
          </p:grpSpPr>
          <p:sp>
            <p:nvSpPr>
              <p:cNvPr id="52" name="Rectangle 4"/>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latin typeface="Calibri" pitchFamily="34" charset="0"/>
                </a:endParaRPr>
              </a:p>
            </p:txBody>
          </p:sp>
          <p:sp>
            <p:nvSpPr>
              <p:cNvPr id="53" name="TextBox 52"/>
              <p:cNvSpPr txBox="1"/>
              <p:nvPr/>
            </p:nvSpPr>
            <p:spPr>
              <a:xfrm>
                <a:off x="840129" y="1599217"/>
                <a:ext cx="630500" cy="36982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L1 $</a:t>
                </a:r>
              </a:p>
            </p:txBody>
          </p:sp>
          <p:sp>
            <p:nvSpPr>
              <p:cNvPr id="54" name="TextBox 15"/>
              <p:cNvSpPr txBox="1">
                <a:spLocks noChangeArrowheads="1"/>
              </p:cNvSpPr>
              <p:nvPr/>
            </p:nvSpPr>
            <p:spPr bwMode="auto">
              <a:xfrm>
                <a:off x="763017" y="991157"/>
                <a:ext cx="836886" cy="369826"/>
              </a:xfrm>
              <a:prstGeom prst="rect">
                <a:avLst/>
              </a:prstGeom>
              <a:noFill/>
              <a:ln w="9525">
                <a:noFill/>
                <a:miter lim="800000"/>
                <a:headEnd/>
                <a:tailEnd/>
              </a:ln>
            </p:spPr>
            <p:txBody>
              <a:bodyPr>
                <a:normAutofit fontScale="70000" lnSpcReduction="20000"/>
              </a:bodyPr>
              <a:lstStyle/>
              <a:p>
                <a:pPr eaLnBrk="0" fontAlgn="auto" hangingPunct="0">
                  <a:spcBef>
                    <a:spcPts val="0"/>
                  </a:spcBef>
                  <a:spcAft>
                    <a:spcPts val="0"/>
                  </a:spcAft>
                  <a:defRPr/>
                </a:pPr>
                <a:r>
                  <a:rPr lang="en-US">
                    <a:latin typeface="+mn-lt"/>
                  </a:rPr>
                  <a:t>Core2</a:t>
                </a:r>
              </a:p>
            </p:txBody>
          </p:sp>
        </p:grpSp>
        <p:grpSp>
          <p:nvGrpSpPr>
            <p:cNvPr id="10" name="Group 20"/>
            <p:cNvGrpSpPr>
              <a:grpSpLocks/>
            </p:cNvGrpSpPr>
            <p:nvPr/>
          </p:nvGrpSpPr>
          <p:grpSpPr bwMode="auto">
            <a:xfrm>
              <a:off x="3276600" y="838200"/>
              <a:ext cx="838200" cy="990600"/>
              <a:chOff x="762000" y="990600"/>
              <a:chExt cx="838200" cy="990600"/>
            </a:xfrm>
          </p:grpSpPr>
          <p:sp>
            <p:nvSpPr>
              <p:cNvPr id="49" name="Rectangle 4"/>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latin typeface="Calibri" pitchFamily="34" charset="0"/>
                </a:endParaRPr>
              </a:p>
            </p:txBody>
          </p:sp>
          <p:sp>
            <p:nvSpPr>
              <p:cNvPr id="50" name="TextBox 49"/>
              <p:cNvSpPr txBox="1"/>
              <p:nvPr/>
            </p:nvSpPr>
            <p:spPr>
              <a:xfrm>
                <a:off x="839726" y="1599217"/>
                <a:ext cx="630500" cy="36982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L1 $</a:t>
                </a:r>
              </a:p>
            </p:txBody>
          </p:sp>
          <p:sp>
            <p:nvSpPr>
              <p:cNvPr id="51" name="TextBox 23"/>
              <p:cNvSpPr txBox="1">
                <a:spLocks noChangeArrowheads="1"/>
              </p:cNvSpPr>
              <p:nvPr/>
            </p:nvSpPr>
            <p:spPr bwMode="auto">
              <a:xfrm>
                <a:off x="762614" y="991157"/>
                <a:ext cx="836887" cy="369826"/>
              </a:xfrm>
              <a:prstGeom prst="rect">
                <a:avLst/>
              </a:prstGeom>
              <a:noFill/>
              <a:ln w="9525">
                <a:noFill/>
                <a:miter lim="800000"/>
                <a:headEnd/>
                <a:tailEnd/>
              </a:ln>
            </p:spPr>
            <p:txBody>
              <a:bodyPr>
                <a:normAutofit fontScale="70000" lnSpcReduction="20000"/>
              </a:bodyPr>
              <a:lstStyle/>
              <a:p>
                <a:pPr eaLnBrk="0" fontAlgn="auto" hangingPunct="0">
                  <a:spcBef>
                    <a:spcPts val="0"/>
                  </a:spcBef>
                  <a:spcAft>
                    <a:spcPts val="0"/>
                  </a:spcAft>
                  <a:defRPr/>
                </a:pPr>
                <a:r>
                  <a:rPr lang="en-US">
                    <a:latin typeface="+mn-lt"/>
                  </a:rPr>
                  <a:t>Core3</a:t>
                </a:r>
              </a:p>
            </p:txBody>
          </p:sp>
        </p:grpSp>
        <p:grpSp>
          <p:nvGrpSpPr>
            <p:cNvPr id="11" name="Group 24"/>
            <p:cNvGrpSpPr>
              <a:grpSpLocks/>
            </p:cNvGrpSpPr>
            <p:nvPr/>
          </p:nvGrpSpPr>
          <p:grpSpPr bwMode="auto">
            <a:xfrm>
              <a:off x="4191000" y="838200"/>
              <a:ext cx="838200" cy="990600"/>
              <a:chOff x="762000" y="990600"/>
              <a:chExt cx="838200" cy="990600"/>
            </a:xfrm>
          </p:grpSpPr>
          <p:sp>
            <p:nvSpPr>
              <p:cNvPr id="46" name="Rectangle 4"/>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latin typeface="Calibri" pitchFamily="34" charset="0"/>
                </a:endParaRPr>
              </a:p>
            </p:txBody>
          </p:sp>
          <p:sp>
            <p:nvSpPr>
              <p:cNvPr id="47" name="TextBox 46"/>
              <p:cNvSpPr txBox="1"/>
              <p:nvPr/>
            </p:nvSpPr>
            <p:spPr>
              <a:xfrm>
                <a:off x="839324" y="1599217"/>
                <a:ext cx="630500" cy="36982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L1 $</a:t>
                </a:r>
              </a:p>
            </p:txBody>
          </p:sp>
          <p:sp>
            <p:nvSpPr>
              <p:cNvPr id="48" name="TextBox 27"/>
              <p:cNvSpPr txBox="1">
                <a:spLocks noChangeArrowheads="1"/>
              </p:cNvSpPr>
              <p:nvPr/>
            </p:nvSpPr>
            <p:spPr bwMode="auto">
              <a:xfrm>
                <a:off x="762213" y="991157"/>
                <a:ext cx="836886" cy="369826"/>
              </a:xfrm>
              <a:prstGeom prst="rect">
                <a:avLst/>
              </a:prstGeom>
              <a:noFill/>
              <a:ln w="9525">
                <a:noFill/>
                <a:miter lim="800000"/>
                <a:headEnd/>
                <a:tailEnd/>
              </a:ln>
            </p:spPr>
            <p:txBody>
              <a:bodyPr>
                <a:normAutofit fontScale="70000" lnSpcReduction="20000"/>
              </a:bodyPr>
              <a:lstStyle/>
              <a:p>
                <a:pPr eaLnBrk="0" fontAlgn="auto" hangingPunct="0">
                  <a:spcBef>
                    <a:spcPts val="0"/>
                  </a:spcBef>
                  <a:spcAft>
                    <a:spcPts val="0"/>
                  </a:spcAft>
                  <a:defRPr/>
                </a:pPr>
                <a:r>
                  <a:rPr lang="en-US">
                    <a:latin typeface="+mn-lt"/>
                  </a:rPr>
                  <a:t>Core4</a:t>
                </a:r>
              </a:p>
            </p:txBody>
          </p:sp>
        </p:grpSp>
        <p:grpSp>
          <p:nvGrpSpPr>
            <p:cNvPr id="12" name="Group 28"/>
            <p:cNvGrpSpPr>
              <a:grpSpLocks/>
            </p:cNvGrpSpPr>
            <p:nvPr/>
          </p:nvGrpSpPr>
          <p:grpSpPr bwMode="auto">
            <a:xfrm>
              <a:off x="5105400" y="838200"/>
              <a:ext cx="838200" cy="990600"/>
              <a:chOff x="762000" y="990600"/>
              <a:chExt cx="838200" cy="990600"/>
            </a:xfrm>
          </p:grpSpPr>
          <p:sp>
            <p:nvSpPr>
              <p:cNvPr id="43" name="Rectangle 4"/>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latin typeface="Calibri" pitchFamily="34" charset="0"/>
                </a:endParaRPr>
              </a:p>
            </p:txBody>
          </p:sp>
          <p:sp>
            <p:nvSpPr>
              <p:cNvPr id="44" name="TextBox 43"/>
              <p:cNvSpPr txBox="1"/>
              <p:nvPr/>
            </p:nvSpPr>
            <p:spPr>
              <a:xfrm>
                <a:off x="838920" y="1599217"/>
                <a:ext cx="632768" cy="36982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L1 $</a:t>
                </a:r>
              </a:p>
            </p:txBody>
          </p:sp>
          <p:sp>
            <p:nvSpPr>
              <p:cNvPr id="45" name="TextBox 31"/>
              <p:cNvSpPr txBox="1">
                <a:spLocks noChangeArrowheads="1"/>
              </p:cNvSpPr>
              <p:nvPr/>
            </p:nvSpPr>
            <p:spPr bwMode="auto">
              <a:xfrm>
                <a:off x="761809" y="991157"/>
                <a:ext cx="839154" cy="369826"/>
              </a:xfrm>
              <a:prstGeom prst="rect">
                <a:avLst/>
              </a:prstGeom>
              <a:noFill/>
              <a:ln w="9525">
                <a:noFill/>
                <a:miter lim="800000"/>
                <a:headEnd/>
                <a:tailEnd/>
              </a:ln>
            </p:spPr>
            <p:txBody>
              <a:bodyPr>
                <a:normAutofit fontScale="70000" lnSpcReduction="20000"/>
              </a:bodyPr>
              <a:lstStyle/>
              <a:p>
                <a:pPr eaLnBrk="0" fontAlgn="auto" hangingPunct="0">
                  <a:spcBef>
                    <a:spcPts val="0"/>
                  </a:spcBef>
                  <a:spcAft>
                    <a:spcPts val="0"/>
                  </a:spcAft>
                  <a:defRPr/>
                </a:pPr>
                <a:r>
                  <a:rPr lang="en-US">
                    <a:latin typeface="+mn-lt"/>
                  </a:rPr>
                  <a:t>Core5</a:t>
                </a:r>
              </a:p>
            </p:txBody>
          </p:sp>
        </p:grpSp>
        <p:grpSp>
          <p:nvGrpSpPr>
            <p:cNvPr id="13" name="Group 32"/>
            <p:cNvGrpSpPr>
              <a:grpSpLocks/>
            </p:cNvGrpSpPr>
            <p:nvPr/>
          </p:nvGrpSpPr>
          <p:grpSpPr bwMode="auto">
            <a:xfrm>
              <a:off x="6019800" y="838200"/>
              <a:ext cx="838200" cy="990600"/>
              <a:chOff x="762000" y="990600"/>
              <a:chExt cx="838200" cy="990600"/>
            </a:xfrm>
          </p:grpSpPr>
          <p:sp>
            <p:nvSpPr>
              <p:cNvPr id="40" name="Rectangle 4"/>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latin typeface="Calibri" pitchFamily="34" charset="0"/>
                </a:endParaRPr>
              </a:p>
            </p:txBody>
          </p:sp>
          <p:sp>
            <p:nvSpPr>
              <p:cNvPr id="41" name="TextBox 40"/>
              <p:cNvSpPr txBox="1"/>
              <p:nvPr/>
            </p:nvSpPr>
            <p:spPr>
              <a:xfrm>
                <a:off x="838519" y="1599217"/>
                <a:ext cx="632767" cy="36982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L1 $</a:t>
                </a:r>
              </a:p>
            </p:txBody>
          </p:sp>
          <p:sp>
            <p:nvSpPr>
              <p:cNvPr id="42" name="TextBox 35"/>
              <p:cNvSpPr txBox="1">
                <a:spLocks noChangeArrowheads="1"/>
              </p:cNvSpPr>
              <p:nvPr/>
            </p:nvSpPr>
            <p:spPr bwMode="auto">
              <a:xfrm>
                <a:off x="761407" y="991157"/>
                <a:ext cx="839154" cy="369826"/>
              </a:xfrm>
              <a:prstGeom prst="rect">
                <a:avLst/>
              </a:prstGeom>
              <a:noFill/>
              <a:ln w="9525">
                <a:noFill/>
                <a:miter lim="800000"/>
                <a:headEnd/>
                <a:tailEnd/>
              </a:ln>
            </p:spPr>
            <p:txBody>
              <a:bodyPr>
                <a:normAutofit fontScale="70000" lnSpcReduction="20000"/>
              </a:bodyPr>
              <a:lstStyle/>
              <a:p>
                <a:pPr eaLnBrk="0" fontAlgn="auto" hangingPunct="0">
                  <a:spcBef>
                    <a:spcPts val="0"/>
                  </a:spcBef>
                  <a:spcAft>
                    <a:spcPts val="0"/>
                  </a:spcAft>
                  <a:defRPr/>
                </a:pPr>
                <a:r>
                  <a:rPr lang="en-US">
                    <a:latin typeface="+mn-lt"/>
                  </a:rPr>
                  <a:t>Core6</a:t>
                </a:r>
              </a:p>
            </p:txBody>
          </p:sp>
        </p:grpSp>
        <p:grpSp>
          <p:nvGrpSpPr>
            <p:cNvPr id="14" name="Group 36"/>
            <p:cNvGrpSpPr>
              <a:grpSpLocks/>
            </p:cNvGrpSpPr>
            <p:nvPr/>
          </p:nvGrpSpPr>
          <p:grpSpPr bwMode="auto">
            <a:xfrm>
              <a:off x="6934200" y="838200"/>
              <a:ext cx="838200" cy="990600"/>
              <a:chOff x="762000" y="990600"/>
              <a:chExt cx="838200" cy="990600"/>
            </a:xfrm>
          </p:grpSpPr>
          <p:sp>
            <p:nvSpPr>
              <p:cNvPr id="37" name="Rectangle 4"/>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latin typeface="Calibri" pitchFamily="34" charset="0"/>
                </a:endParaRPr>
              </a:p>
            </p:txBody>
          </p:sp>
          <p:sp>
            <p:nvSpPr>
              <p:cNvPr id="38" name="TextBox 37"/>
              <p:cNvSpPr txBox="1"/>
              <p:nvPr/>
            </p:nvSpPr>
            <p:spPr>
              <a:xfrm>
                <a:off x="838116" y="1599217"/>
                <a:ext cx="632768" cy="36982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L1 $</a:t>
                </a:r>
              </a:p>
            </p:txBody>
          </p:sp>
          <p:sp>
            <p:nvSpPr>
              <p:cNvPr id="39" name="TextBox 39"/>
              <p:cNvSpPr txBox="1">
                <a:spLocks noChangeArrowheads="1"/>
              </p:cNvSpPr>
              <p:nvPr/>
            </p:nvSpPr>
            <p:spPr bwMode="auto">
              <a:xfrm>
                <a:off x="761004" y="991157"/>
                <a:ext cx="839154" cy="369826"/>
              </a:xfrm>
              <a:prstGeom prst="rect">
                <a:avLst/>
              </a:prstGeom>
              <a:noFill/>
              <a:ln w="9525">
                <a:noFill/>
                <a:miter lim="800000"/>
                <a:headEnd/>
                <a:tailEnd/>
              </a:ln>
            </p:spPr>
            <p:txBody>
              <a:bodyPr>
                <a:normAutofit fontScale="70000" lnSpcReduction="20000"/>
              </a:bodyPr>
              <a:lstStyle/>
              <a:p>
                <a:pPr eaLnBrk="0" fontAlgn="auto" hangingPunct="0">
                  <a:spcBef>
                    <a:spcPts val="0"/>
                  </a:spcBef>
                  <a:spcAft>
                    <a:spcPts val="0"/>
                  </a:spcAft>
                  <a:defRPr/>
                </a:pPr>
                <a:r>
                  <a:rPr lang="en-US">
                    <a:latin typeface="+mn-lt"/>
                  </a:rPr>
                  <a:t>Core7</a:t>
                </a:r>
              </a:p>
            </p:txBody>
          </p:sp>
        </p:grpSp>
        <p:sp>
          <p:nvSpPr>
            <p:cNvPr id="15" name="TextBox 14"/>
            <p:cNvSpPr txBox="1"/>
            <p:nvPr/>
          </p:nvSpPr>
          <p:spPr>
            <a:xfrm>
              <a:off x="532954" y="3012341"/>
              <a:ext cx="839154" cy="644361"/>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L2 $ Bank0</a:t>
              </a:r>
            </a:p>
          </p:txBody>
        </p:sp>
        <p:sp>
          <p:nvSpPr>
            <p:cNvPr id="16" name="TextBox 15"/>
            <p:cNvSpPr txBox="1"/>
            <p:nvPr/>
          </p:nvSpPr>
          <p:spPr>
            <a:xfrm>
              <a:off x="1446952" y="3012341"/>
              <a:ext cx="839154" cy="644361"/>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L2 $ Bank1</a:t>
              </a:r>
            </a:p>
          </p:txBody>
        </p:sp>
        <p:sp>
          <p:nvSpPr>
            <p:cNvPr id="17" name="TextBox 16"/>
            <p:cNvSpPr txBox="1"/>
            <p:nvPr/>
          </p:nvSpPr>
          <p:spPr>
            <a:xfrm>
              <a:off x="2363218" y="3012341"/>
              <a:ext cx="836885" cy="644361"/>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L2 $ Bank2</a:t>
              </a:r>
            </a:p>
          </p:txBody>
        </p:sp>
        <p:sp>
          <p:nvSpPr>
            <p:cNvPr id="18" name="TextBox 17"/>
            <p:cNvSpPr txBox="1"/>
            <p:nvPr/>
          </p:nvSpPr>
          <p:spPr>
            <a:xfrm>
              <a:off x="3277214" y="3012341"/>
              <a:ext cx="836887" cy="644361"/>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L2 $ Bank3</a:t>
              </a:r>
            </a:p>
          </p:txBody>
        </p:sp>
        <p:sp>
          <p:nvSpPr>
            <p:cNvPr id="19" name="TextBox 18"/>
            <p:cNvSpPr txBox="1"/>
            <p:nvPr/>
          </p:nvSpPr>
          <p:spPr>
            <a:xfrm>
              <a:off x="4191212" y="3012341"/>
              <a:ext cx="836885" cy="644361"/>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L2 $ Bank4</a:t>
              </a:r>
            </a:p>
          </p:txBody>
        </p:sp>
        <p:sp>
          <p:nvSpPr>
            <p:cNvPr id="20" name="TextBox 19"/>
            <p:cNvSpPr txBox="1"/>
            <p:nvPr/>
          </p:nvSpPr>
          <p:spPr>
            <a:xfrm>
              <a:off x="5105209" y="3012341"/>
              <a:ext cx="839154" cy="644361"/>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L2 $ Bank5</a:t>
              </a:r>
            </a:p>
          </p:txBody>
        </p:sp>
        <p:sp>
          <p:nvSpPr>
            <p:cNvPr id="21" name="TextBox 20"/>
            <p:cNvSpPr txBox="1"/>
            <p:nvPr/>
          </p:nvSpPr>
          <p:spPr>
            <a:xfrm>
              <a:off x="6019207" y="3012341"/>
              <a:ext cx="839154" cy="644361"/>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L2 $ Bank6</a:t>
              </a:r>
            </a:p>
          </p:txBody>
        </p:sp>
        <p:sp>
          <p:nvSpPr>
            <p:cNvPr id="22" name="TextBox 21"/>
            <p:cNvSpPr txBox="1"/>
            <p:nvPr/>
          </p:nvSpPr>
          <p:spPr>
            <a:xfrm>
              <a:off x="6933204" y="3012341"/>
              <a:ext cx="839154" cy="644361"/>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L2 $ Bank7</a:t>
              </a:r>
            </a:p>
          </p:txBody>
        </p:sp>
        <p:sp>
          <p:nvSpPr>
            <p:cNvPr id="23" name="Rounded Rectangle 48"/>
            <p:cNvSpPr>
              <a:spLocks noChangeArrowheads="1"/>
            </p:cNvSpPr>
            <p:nvPr/>
          </p:nvSpPr>
          <p:spPr bwMode="auto">
            <a:xfrm>
              <a:off x="610066" y="1905129"/>
              <a:ext cx="7085180" cy="991498"/>
            </a:xfrm>
            <a:prstGeom prst="roundRect">
              <a:avLst>
                <a:gd name="adj" fmla="val 16667"/>
              </a:avLst>
            </a:prstGeom>
            <a:solidFill>
              <a:schemeClr val="accent1"/>
            </a:solidFill>
            <a:ln w="9525" algn="ctr">
              <a:solidFill>
                <a:schemeClr val="tx1"/>
              </a:solidFill>
              <a:round/>
              <a:headEnd/>
              <a:tailEnd/>
            </a:ln>
          </p:spPr>
          <p:txBody>
            <a:bodyPr>
              <a:normAutofit fontScale="77500" lnSpcReduction="20000"/>
            </a:bodyPr>
            <a:lstStyle/>
            <a:p>
              <a:pPr algn="ctr" eaLnBrk="0" fontAlgn="auto" hangingPunct="0">
                <a:spcBef>
                  <a:spcPts val="0"/>
                </a:spcBef>
                <a:spcAft>
                  <a:spcPts val="0"/>
                </a:spcAft>
                <a:defRPr/>
              </a:pPr>
              <a:r>
                <a:rPr lang="en-US" sz="4000" dirty="0">
                  <a:latin typeface="+mn-lt"/>
                </a:rPr>
                <a:t>8X9 Cross-Bar Interconnect</a:t>
              </a:r>
            </a:p>
          </p:txBody>
        </p:sp>
        <p:sp>
          <p:nvSpPr>
            <p:cNvPr id="24" name="Rectangle 49"/>
            <p:cNvSpPr>
              <a:spLocks noChangeArrowheads="1"/>
            </p:cNvSpPr>
            <p:nvPr/>
          </p:nvSpPr>
          <p:spPr bwMode="auto">
            <a:xfrm>
              <a:off x="684910" y="3899471"/>
              <a:ext cx="1449241" cy="608059"/>
            </a:xfrm>
            <a:prstGeom prst="rect">
              <a:avLst/>
            </a:prstGeom>
            <a:solidFill>
              <a:schemeClr val="accent1"/>
            </a:solidFill>
            <a:ln w="9525" algn="ctr">
              <a:solidFill>
                <a:schemeClr val="tx1"/>
              </a:solidFill>
              <a:round/>
              <a:headEnd/>
              <a:tailEnd/>
            </a:ln>
          </p:spPr>
          <p:txBody>
            <a:bodyPr>
              <a:normAutofit fontScale="70000" lnSpcReduction="20000"/>
            </a:bodyPr>
            <a:lstStyle/>
            <a:p>
              <a:pPr algn="ctr" eaLnBrk="0" fontAlgn="auto" hangingPunct="0">
                <a:spcBef>
                  <a:spcPts val="0"/>
                </a:spcBef>
                <a:spcAft>
                  <a:spcPts val="0"/>
                </a:spcAft>
                <a:defRPr/>
              </a:pPr>
              <a:r>
                <a:rPr lang="en-US">
                  <a:latin typeface="+mn-lt"/>
                </a:rPr>
                <a:t>Memory Controller</a:t>
              </a:r>
            </a:p>
          </p:txBody>
        </p:sp>
        <p:sp>
          <p:nvSpPr>
            <p:cNvPr id="25" name="Rectangle 50"/>
            <p:cNvSpPr>
              <a:spLocks noChangeArrowheads="1"/>
            </p:cNvSpPr>
            <p:nvPr/>
          </p:nvSpPr>
          <p:spPr bwMode="auto">
            <a:xfrm>
              <a:off x="2515172" y="3885858"/>
              <a:ext cx="1446973" cy="610328"/>
            </a:xfrm>
            <a:prstGeom prst="rect">
              <a:avLst/>
            </a:prstGeom>
            <a:solidFill>
              <a:schemeClr val="accent1"/>
            </a:solidFill>
            <a:ln w="9525" algn="ctr">
              <a:solidFill>
                <a:schemeClr val="tx1"/>
              </a:solidFill>
              <a:round/>
              <a:headEnd/>
              <a:tailEnd/>
            </a:ln>
          </p:spPr>
          <p:txBody>
            <a:bodyPr>
              <a:normAutofit fontScale="70000" lnSpcReduction="20000"/>
            </a:bodyPr>
            <a:lstStyle/>
            <a:p>
              <a:pPr algn="ctr" eaLnBrk="0" fontAlgn="auto" hangingPunct="0">
                <a:spcBef>
                  <a:spcPts val="0"/>
                </a:spcBef>
                <a:spcAft>
                  <a:spcPts val="0"/>
                </a:spcAft>
                <a:defRPr/>
              </a:pPr>
              <a:r>
                <a:rPr lang="en-US">
                  <a:latin typeface="+mn-lt"/>
                </a:rPr>
                <a:t>Memory Controller</a:t>
              </a:r>
            </a:p>
          </p:txBody>
        </p:sp>
        <p:sp>
          <p:nvSpPr>
            <p:cNvPr id="26" name="Rectangle 51"/>
            <p:cNvSpPr>
              <a:spLocks noChangeArrowheads="1"/>
            </p:cNvSpPr>
            <p:nvPr/>
          </p:nvSpPr>
          <p:spPr bwMode="auto">
            <a:xfrm>
              <a:off x="4343166" y="3885858"/>
              <a:ext cx="1446973" cy="610328"/>
            </a:xfrm>
            <a:prstGeom prst="rect">
              <a:avLst/>
            </a:prstGeom>
            <a:solidFill>
              <a:schemeClr val="accent1"/>
            </a:solidFill>
            <a:ln w="9525" algn="ctr">
              <a:solidFill>
                <a:schemeClr val="tx1"/>
              </a:solidFill>
              <a:round/>
              <a:headEnd/>
              <a:tailEnd/>
            </a:ln>
          </p:spPr>
          <p:txBody>
            <a:bodyPr>
              <a:normAutofit fontScale="70000" lnSpcReduction="20000"/>
            </a:bodyPr>
            <a:lstStyle/>
            <a:p>
              <a:pPr algn="ctr" eaLnBrk="0" fontAlgn="auto" hangingPunct="0">
                <a:spcBef>
                  <a:spcPts val="0"/>
                </a:spcBef>
                <a:spcAft>
                  <a:spcPts val="0"/>
                </a:spcAft>
                <a:defRPr/>
              </a:pPr>
              <a:r>
                <a:rPr lang="en-US">
                  <a:latin typeface="+mn-lt"/>
                </a:rPr>
                <a:t>Memory Controller</a:t>
              </a:r>
            </a:p>
          </p:txBody>
        </p:sp>
        <p:sp>
          <p:nvSpPr>
            <p:cNvPr id="27" name="Rectangle 52"/>
            <p:cNvSpPr>
              <a:spLocks noChangeArrowheads="1"/>
            </p:cNvSpPr>
            <p:nvPr/>
          </p:nvSpPr>
          <p:spPr bwMode="auto">
            <a:xfrm>
              <a:off x="6248273" y="3885858"/>
              <a:ext cx="1446973" cy="610328"/>
            </a:xfrm>
            <a:prstGeom prst="rect">
              <a:avLst/>
            </a:prstGeom>
            <a:solidFill>
              <a:schemeClr val="accent1"/>
            </a:solidFill>
            <a:ln w="9525" algn="ctr">
              <a:solidFill>
                <a:schemeClr val="tx1"/>
              </a:solidFill>
              <a:round/>
              <a:headEnd/>
              <a:tailEnd/>
            </a:ln>
          </p:spPr>
          <p:txBody>
            <a:bodyPr>
              <a:normAutofit fontScale="70000" lnSpcReduction="20000"/>
            </a:bodyPr>
            <a:lstStyle/>
            <a:p>
              <a:pPr algn="ctr" eaLnBrk="0" fontAlgn="auto" hangingPunct="0">
                <a:spcBef>
                  <a:spcPts val="0"/>
                </a:spcBef>
                <a:spcAft>
                  <a:spcPts val="0"/>
                </a:spcAft>
                <a:defRPr/>
              </a:pPr>
              <a:r>
                <a:rPr lang="en-US">
                  <a:latin typeface="+mn-lt"/>
                </a:rPr>
                <a:t>Memory Controller</a:t>
              </a:r>
            </a:p>
          </p:txBody>
        </p:sp>
        <p:cxnSp>
          <p:nvCxnSpPr>
            <p:cNvPr id="28" name="Elbow Connector 55"/>
            <p:cNvCxnSpPr>
              <a:cxnSpLocks noChangeShapeType="1"/>
              <a:stCxn id="15" idx="2"/>
              <a:endCxn id="24" idx="0"/>
            </p:cNvCxnSpPr>
            <p:nvPr/>
          </p:nvCxnSpPr>
          <p:spPr bwMode="auto">
            <a:xfrm rot="16200000" flipH="1">
              <a:off x="1060450" y="3549650"/>
              <a:ext cx="241300" cy="457200"/>
            </a:xfrm>
            <a:prstGeom prst="bentConnector3">
              <a:avLst>
                <a:gd name="adj1" fmla="val 50000"/>
              </a:avLst>
            </a:prstGeom>
            <a:noFill/>
            <a:ln w="9525" algn="ctr">
              <a:solidFill>
                <a:schemeClr val="tx1"/>
              </a:solidFill>
              <a:round/>
              <a:headEnd/>
              <a:tailEnd type="arrow" w="med" len="med"/>
            </a:ln>
          </p:spPr>
        </p:cxnSp>
        <p:cxnSp>
          <p:nvCxnSpPr>
            <p:cNvPr id="29" name="Elbow Connector 57"/>
            <p:cNvCxnSpPr>
              <a:cxnSpLocks noChangeShapeType="1"/>
              <a:stCxn id="16" idx="2"/>
              <a:endCxn id="24" idx="0"/>
            </p:cNvCxnSpPr>
            <p:nvPr/>
          </p:nvCxnSpPr>
          <p:spPr bwMode="auto">
            <a:xfrm rot="5400000">
              <a:off x="1517650" y="3549650"/>
              <a:ext cx="241300" cy="457200"/>
            </a:xfrm>
            <a:prstGeom prst="bentConnector3">
              <a:avLst>
                <a:gd name="adj1" fmla="val 50000"/>
              </a:avLst>
            </a:prstGeom>
            <a:noFill/>
            <a:ln w="9525" algn="ctr">
              <a:solidFill>
                <a:schemeClr val="tx1"/>
              </a:solidFill>
              <a:round/>
              <a:headEnd/>
              <a:tailEnd type="arrow" w="med" len="med"/>
            </a:ln>
          </p:spPr>
        </p:cxnSp>
        <p:cxnSp>
          <p:nvCxnSpPr>
            <p:cNvPr id="30" name="Elbow Connector 59"/>
            <p:cNvCxnSpPr>
              <a:cxnSpLocks noChangeShapeType="1"/>
            </p:cNvCxnSpPr>
            <p:nvPr/>
          </p:nvCxnSpPr>
          <p:spPr bwMode="auto">
            <a:xfrm rot="16200000" flipH="1">
              <a:off x="2851150" y="3549650"/>
              <a:ext cx="241300" cy="457200"/>
            </a:xfrm>
            <a:prstGeom prst="bentConnector3">
              <a:avLst>
                <a:gd name="adj1" fmla="val 50000"/>
              </a:avLst>
            </a:prstGeom>
            <a:noFill/>
            <a:ln w="9525" algn="ctr">
              <a:solidFill>
                <a:schemeClr val="tx1"/>
              </a:solidFill>
              <a:round/>
              <a:headEnd/>
              <a:tailEnd type="arrow" w="med" len="med"/>
            </a:ln>
          </p:spPr>
        </p:cxnSp>
        <p:cxnSp>
          <p:nvCxnSpPr>
            <p:cNvPr id="31" name="Elbow Connector 60"/>
            <p:cNvCxnSpPr>
              <a:cxnSpLocks noChangeShapeType="1"/>
            </p:cNvCxnSpPr>
            <p:nvPr/>
          </p:nvCxnSpPr>
          <p:spPr bwMode="auto">
            <a:xfrm rot="5400000">
              <a:off x="3308350" y="3549650"/>
              <a:ext cx="241300" cy="457200"/>
            </a:xfrm>
            <a:prstGeom prst="bentConnector3">
              <a:avLst>
                <a:gd name="adj1" fmla="val 50000"/>
              </a:avLst>
            </a:prstGeom>
            <a:noFill/>
            <a:ln w="9525" algn="ctr">
              <a:solidFill>
                <a:schemeClr val="tx1"/>
              </a:solidFill>
              <a:round/>
              <a:headEnd/>
              <a:tailEnd type="arrow" w="med" len="med"/>
            </a:ln>
          </p:spPr>
        </p:cxnSp>
        <p:cxnSp>
          <p:nvCxnSpPr>
            <p:cNvPr id="32" name="Elbow Connector 61"/>
            <p:cNvCxnSpPr>
              <a:cxnSpLocks noChangeShapeType="1"/>
            </p:cNvCxnSpPr>
            <p:nvPr/>
          </p:nvCxnSpPr>
          <p:spPr bwMode="auto">
            <a:xfrm rot="16200000" flipH="1">
              <a:off x="4679950" y="3549650"/>
              <a:ext cx="241300" cy="457200"/>
            </a:xfrm>
            <a:prstGeom prst="bentConnector3">
              <a:avLst>
                <a:gd name="adj1" fmla="val 50000"/>
              </a:avLst>
            </a:prstGeom>
            <a:noFill/>
            <a:ln w="9525" algn="ctr">
              <a:solidFill>
                <a:schemeClr val="tx1"/>
              </a:solidFill>
              <a:round/>
              <a:headEnd/>
              <a:tailEnd type="arrow" w="med" len="med"/>
            </a:ln>
          </p:spPr>
        </p:cxnSp>
        <p:cxnSp>
          <p:nvCxnSpPr>
            <p:cNvPr id="33" name="Elbow Connector 62"/>
            <p:cNvCxnSpPr>
              <a:cxnSpLocks noChangeShapeType="1"/>
            </p:cNvCxnSpPr>
            <p:nvPr/>
          </p:nvCxnSpPr>
          <p:spPr bwMode="auto">
            <a:xfrm rot="5400000">
              <a:off x="5137150" y="3549650"/>
              <a:ext cx="241300" cy="457200"/>
            </a:xfrm>
            <a:prstGeom prst="bentConnector3">
              <a:avLst>
                <a:gd name="adj1" fmla="val 50000"/>
              </a:avLst>
            </a:prstGeom>
            <a:noFill/>
            <a:ln w="9525" algn="ctr">
              <a:solidFill>
                <a:schemeClr val="tx1"/>
              </a:solidFill>
              <a:round/>
              <a:headEnd/>
              <a:tailEnd type="arrow" w="med" len="med"/>
            </a:ln>
          </p:spPr>
        </p:cxnSp>
        <p:cxnSp>
          <p:nvCxnSpPr>
            <p:cNvPr id="34" name="Elbow Connector 63"/>
            <p:cNvCxnSpPr>
              <a:cxnSpLocks noChangeShapeType="1"/>
            </p:cNvCxnSpPr>
            <p:nvPr/>
          </p:nvCxnSpPr>
          <p:spPr bwMode="auto">
            <a:xfrm rot="16200000" flipH="1">
              <a:off x="6508750" y="3549650"/>
              <a:ext cx="241300" cy="457200"/>
            </a:xfrm>
            <a:prstGeom prst="bentConnector3">
              <a:avLst>
                <a:gd name="adj1" fmla="val 50000"/>
              </a:avLst>
            </a:prstGeom>
            <a:noFill/>
            <a:ln w="9525" algn="ctr">
              <a:solidFill>
                <a:schemeClr val="tx1"/>
              </a:solidFill>
              <a:round/>
              <a:headEnd/>
              <a:tailEnd type="arrow" w="med" len="med"/>
            </a:ln>
          </p:spPr>
        </p:cxnSp>
        <p:cxnSp>
          <p:nvCxnSpPr>
            <p:cNvPr id="35" name="Elbow Connector 64"/>
            <p:cNvCxnSpPr>
              <a:cxnSpLocks noChangeShapeType="1"/>
            </p:cNvCxnSpPr>
            <p:nvPr/>
          </p:nvCxnSpPr>
          <p:spPr bwMode="auto">
            <a:xfrm rot="5400000">
              <a:off x="6965950" y="3549650"/>
              <a:ext cx="241300" cy="457200"/>
            </a:xfrm>
            <a:prstGeom prst="bentConnector3">
              <a:avLst>
                <a:gd name="adj1" fmla="val 50000"/>
              </a:avLst>
            </a:prstGeom>
            <a:noFill/>
            <a:ln w="9525" algn="ctr">
              <a:solidFill>
                <a:schemeClr val="tx1"/>
              </a:solidFill>
              <a:round/>
              <a:headEnd/>
              <a:tailEnd type="arrow" w="med" len="med"/>
            </a:ln>
          </p:spPr>
        </p:cxnSp>
        <p:sp>
          <p:nvSpPr>
            <p:cNvPr id="36" name="TextBox 35"/>
            <p:cNvSpPr txBox="1"/>
            <p:nvPr/>
          </p:nvSpPr>
          <p:spPr>
            <a:xfrm>
              <a:off x="7849469" y="3048643"/>
              <a:ext cx="532977" cy="36982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eaLnBrk="0" fontAlgn="auto" hangingPunct="0">
                <a:spcBef>
                  <a:spcPts val="0"/>
                </a:spcBef>
                <a:spcAft>
                  <a:spcPts val="0"/>
                </a:spcAft>
                <a:defRPr/>
              </a:pPr>
              <a:r>
                <a:rPr lang="en-US" dirty="0"/>
                <a:t>I/O</a:t>
              </a:r>
            </a:p>
          </p:txBody>
        </p:sp>
      </p:grpSp>
    </p:spTree>
    <p:extLst>
      <p:ext uri="{BB962C8B-B14F-4D97-AF65-F5344CB8AC3E}">
        <p14:creationId xmlns:p14="http://schemas.microsoft.com/office/powerpoint/2010/main" val="65243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On-Chip Bus/Crossbar</a:t>
            </a:r>
          </a:p>
        </p:txBody>
      </p:sp>
      <p:sp>
        <p:nvSpPr>
          <p:cNvPr id="25603" name="Content Placeholder 2"/>
          <p:cNvSpPr>
            <a:spLocks noGrp="1"/>
          </p:cNvSpPr>
          <p:nvPr>
            <p:ph idx="1"/>
          </p:nvPr>
        </p:nvSpPr>
        <p:spPr>
          <a:xfrm>
            <a:off x="457200" y="1143000"/>
            <a:ext cx="8229600" cy="5181600"/>
          </a:xfrm>
        </p:spPr>
        <p:txBody>
          <a:bodyPr/>
          <a:lstStyle/>
          <a:p>
            <a:r>
              <a:rPr lang="en-US" sz="2800" dirty="0" smtClean="0"/>
              <a:t>Used widely (Power4/5/6/7 Piranha, Niagara, etc.)</a:t>
            </a:r>
          </a:p>
          <a:p>
            <a:pPr lvl="1"/>
            <a:r>
              <a:rPr lang="en-US" sz="2400" dirty="0" smtClean="0"/>
              <a:t>Assumed not scalable</a:t>
            </a:r>
          </a:p>
          <a:p>
            <a:pPr lvl="1"/>
            <a:r>
              <a:rPr lang="en-US" sz="2400" dirty="0" smtClean="0"/>
              <a:t>Is this really true, given on-chip characteristics?</a:t>
            </a:r>
          </a:p>
          <a:p>
            <a:pPr lvl="1"/>
            <a:r>
              <a:rPr lang="en-US" sz="2400" dirty="0" smtClean="0"/>
              <a:t>May scale "far enough" : watch out for arguments at the limit</a:t>
            </a:r>
          </a:p>
          <a:p>
            <a:pPr lvl="2"/>
            <a:r>
              <a:rPr lang="en-US" sz="2000" dirty="0" smtClean="0"/>
              <a:t>e.g</a:t>
            </a:r>
            <a:r>
              <a:rPr lang="en-US" sz="2000" dirty="0"/>
              <a:t>. swizzle-switch makes x-bar scalable </a:t>
            </a:r>
            <a:r>
              <a:rPr lang="en-US" sz="2000" dirty="0" smtClean="0"/>
              <a:t>enough [</a:t>
            </a:r>
            <a:r>
              <a:rPr lang="en-US" sz="2000" dirty="0" err="1" smtClean="0"/>
              <a:t>UMich</a:t>
            </a:r>
            <a:r>
              <a:rPr lang="en-US" sz="2000" dirty="0" smtClean="0"/>
              <a:t>]</a:t>
            </a:r>
          </a:p>
          <a:p>
            <a:r>
              <a:rPr lang="en-US" sz="2800" dirty="0" smtClean="0"/>
              <a:t>Simple, straightforward, nice ordering properties</a:t>
            </a:r>
          </a:p>
          <a:p>
            <a:pPr lvl="1"/>
            <a:r>
              <a:rPr lang="en-US" sz="2400" dirty="0" smtClean="0"/>
              <a:t>Wiring can be a nightmare (for crossbar)</a:t>
            </a:r>
          </a:p>
          <a:p>
            <a:pPr lvl="1"/>
            <a:r>
              <a:rPr lang="en-US" sz="2400" dirty="0" smtClean="0"/>
              <a:t>Bus bandwidth is weak (even multiple busses)</a:t>
            </a:r>
          </a:p>
          <a:p>
            <a:pPr lvl="1"/>
            <a:r>
              <a:rPr lang="en-US" sz="2400" dirty="0" smtClean="0"/>
              <a:t>Compare DEC Piranha 8-lane bus (32GB/s) to Power4 crossbar (100+GB/s)</a:t>
            </a:r>
          </a:p>
          <a:p>
            <a:pPr lvl="1"/>
            <a:r>
              <a:rPr lang="en-US" sz="2400" dirty="0" smtClean="0"/>
              <a:t>Workload demands: commercial vs. scientific</a:t>
            </a:r>
          </a:p>
          <a:p>
            <a:endParaRPr lang="en-US" sz="2800" dirty="0" smtClean="0"/>
          </a:p>
        </p:txBody>
      </p:sp>
      <p:sp>
        <p:nvSpPr>
          <p:cNvPr id="4" name="Slide Number Placeholder 3"/>
          <p:cNvSpPr>
            <a:spLocks noGrp="1"/>
          </p:cNvSpPr>
          <p:nvPr>
            <p:ph type="sldNum" sz="quarter" idx="12"/>
          </p:nvPr>
        </p:nvSpPr>
        <p:spPr/>
        <p:txBody>
          <a:bodyPr/>
          <a:lstStyle/>
          <a:p>
            <a:pPr lvl="1">
              <a:defRPr/>
            </a:pPr>
            <a:fld id="{0376B818-0A91-41E9-8D91-3E746FCB83B6}" type="slidenum">
              <a:rPr lang="en-US" smtClean="0"/>
              <a:pPr lvl="1">
                <a:defRPr/>
              </a:pPr>
              <a:t>47</a:t>
            </a:fld>
            <a:endParaRPr lang="en-US">
              <a:latin typeface="+mn-lt"/>
            </a:endParaRPr>
          </a:p>
        </p:txBody>
      </p:sp>
      <p:sp>
        <p:nvSpPr>
          <p:cNvPr id="5" name="Footer Placeholder 4"/>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235059739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On-Chip Ring (e.g. Intel)</a:t>
            </a:r>
            <a:endParaRPr lang="en-US" dirty="0"/>
          </a:p>
        </p:txBody>
      </p:sp>
      <p:sp>
        <p:nvSpPr>
          <p:cNvPr id="3" name="Footer Placeholder 2"/>
          <p:cNvSpPr>
            <a:spLocks noGrp="1"/>
          </p:cNvSpPr>
          <p:nvPr>
            <p:ph type="ftr" sz="quarter" idx="4294967295"/>
          </p:nvPr>
        </p:nvSpPr>
        <p:spPr>
          <a:xfrm>
            <a:off x="2424113" y="6356350"/>
            <a:ext cx="4281487" cy="365125"/>
          </a:xfrm>
          <a:prstGeom prst="rect">
            <a:avLst/>
          </a:prstGeom>
        </p:spPr>
        <p:txBody>
          <a:bodyPr/>
          <a:lstStyle/>
          <a:p>
            <a:pPr>
              <a:defRPr/>
            </a:pPr>
            <a:r>
              <a:rPr lang="en-US" dirty="0" smtClean="0"/>
              <a:t>Mikko </a:t>
            </a:r>
            <a:r>
              <a:rPr lang="en-US" dirty="0" err="1" smtClean="0"/>
              <a:t>Lipasti</a:t>
            </a:r>
            <a:r>
              <a:rPr lang="en-US" dirty="0" smtClean="0"/>
              <a:t>-University of Wisconsin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lvl="1">
              <a:defRPr/>
            </a:pPr>
            <a:fld id="{B0895F60-44AD-4293-80E5-63F07AC6B0F8}" type="slidenum">
              <a:rPr lang="en-US" smtClean="0"/>
              <a:pPr lvl="1">
                <a:defRPr/>
              </a:pPr>
              <a:t>48</a:t>
            </a:fld>
            <a:endParaRPr lang="en-US" dirty="0"/>
          </a:p>
        </p:txBody>
      </p:sp>
      <p:grpSp>
        <p:nvGrpSpPr>
          <p:cNvPr id="5" name="Group 4"/>
          <p:cNvGrpSpPr>
            <a:grpSpLocks noChangeAspect="1"/>
          </p:cNvGrpSpPr>
          <p:nvPr/>
        </p:nvGrpSpPr>
        <p:grpSpPr bwMode="auto">
          <a:xfrm>
            <a:off x="2336800" y="1524000"/>
            <a:ext cx="3627438" cy="3573462"/>
            <a:chOff x="304800" y="609600"/>
            <a:chExt cx="5181600" cy="5105400"/>
          </a:xfrm>
        </p:grpSpPr>
        <p:sp>
          <p:nvSpPr>
            <p:cNvPr id="6" name="Rectangle 5"/>
            <p:cNvSpPr>
              <a:spLocks noChangeArrowheads="1"/>
            </p:cNvSpPr>
            <p:nvPr/>
          </p:nvSpPr>
          <p:spPr bwMode="auto">
            <a:xfrm>
              <a:off x="304800" y="609600"/>
              <a:ext cx="5181600" cy="5105400"/>
            </a:xfrm>
            <a:prstGeom prst="rect">
              <a:avLst/>
            </a:prstGeom>
            <a:solidFill>
              <a:schemeClr val="accent1"/>
            </a:solidFill>
            <a:ln w="9525" algn="ctr">
              <a:solidFill>
                <a:schemeClr val="tx1"/>
              </a:solidFill>
              <a:round/>
              <a:headEnd/>
              <a:tailEnd/>
            </a:ln>
          </p:spPr>
          <p:txBody>
            <a:bodyPr/>
            <a:lstStyle/>
            <a:p>
              <a:pPr eaLnBrk="0" hangingPunct="0"/>
              <a:endParaRPr lang="en-GB"/>
            </a:p>
          </p:txBody>
        </p:sp>
        <p:grpSp>
          <p:nvGrpSpPr>
            <p:cNvPr id="7" name="Group 6"/>
            <p:cNvGrpSpPr>
              <a:grpSpLocks/>
            </p:cNvGrpSpPr>
            <p:nvPr/>
          </p:nvGrpSpPr>
          <p:grpSpPr bwMode="auto">
            <a:xfrm>
              <a:off x="609600" y="990600"/>
              <a:ext cx="838200" cy="990600"/>
              <a:chOff x="762000" y="990600"/>
              <a:chExt cx="838200" cy="990600"/>
            </a:xfrm>
          </p:grpSpPr>
          <p:sp>
            <p:nvSpPr>
              <p:cNvPr id="45" name="Rectangle 44"/>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p>
            </p:txBody>
          </p:sp>
          <p:sp>
            <p:nvSpPr>
              <p:cNvPr id="46" name="TextBox 45"/>
              <p:cNvSpPr txBox="1"/>
              <p:nvPr/>
            </p:nvSpPr>
            <p:spPr>
              <a:xfrm>
                <a:off x="838166" y="1600742"/>
                <a:ext cx="632678" cy="369694"/>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0" hangingPunct="0">
                  <a:defRPr/>
                </a:pPr>
                <a:r>
                  <a:rPr lang="en-US" dirty="0"/>
                  <a:t>L1 $</a:t>
                </a:r>
              </a:p>
            </p:txBody>
          </p:sp>
          <p:sp>
            <p:nvSpPr>
              <p:cNvPr id="47" name="TextBox 46"/>
              <p:cNvSpPr txBox="1">
                <a:spLocks noChangeArrowheads="1"/>
              </p:cNvSpPr>
              <p:nvPr/>
            </p:nvSpPr>
            <p:spPr bwMode="auto">
              <a:xfrm>
                <a:off x="761066" y="990634"/>
                <a:ext cx="839034" cy="369693"/>
              </a:xfrm>
              <a:prstGeom prst="rect">
                <a:avLst/>
              </a:prstGeom>
              <a:noFill/>
              <a:ln w="9525">
                <a:noFill/>
                <a:miter lim="800000"/>
                <a:headEnd/>
                <a:tailEnd/>
              </a:ln>
            </p:spPr>
            <p:txBody>
              <a:bodyPr>
                <a:normAutofit fontScale="625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r>
                  <a:rPr lang="en-US"/>
                  <a:t>Core0</a:t>
                </a:r>
              </a:p>
            </p:txBody>
          </p:sp>
        </p:grpSp>
        <p:grpSp>
          <p:nvGrpSpPr>
            <p:cNvPr id="8" name="Group 7"/>
            <p:cNvGrpSpPr>
              <a:grpSpLocks/>
            </p:cNvGrpSpPr>
            <p:nvPr/>
          </p:nvGrpSpPr>
          <p:grpSpPr bwMode="auto">
            <a:xfrm>
              <a:off x="609600" y="2438400"/>
              <a:ext cx="838200" cy="990600"/>
              <a:chOff x="762000" y="990600"/>
              <a:chExt cx="838200" cy="990600"/>
            </a:xfrm>
          </p:grpSpPr>
          <p:sp>
            <p:nvSpPr>
              <p:cNvPr id="42" name="Rectangle 41"/>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p>
            </p:txBody>
          </p:sp>
          <p:sp>
            <p:nvSpPr>
              <p:cNvPr id="43" name="TextBox 42"/>
              <p:cNvSpPr txBox="1"/>
              <p:nvPr/>
            </p:nvSpPr>
            <p:spPr>
              <a:xfrm>
                <a:off x="838166" y="1599963"/>
                <a:ext cx="632678" cy="369694"/>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0" hangingPunct="0">
                  <a:defRPr/>
                </a:pPr>
                <a:r>
                  <a:rPr lang="en-US" dirty="0"/>
                  <a:t>L1 $</a:t>
                </a:r>
              </a:p>
            </p:txBody>
          </p:sp>
          <p:sp>
            <p:nvSpPr>
              <p:cNvPr id="44" name="TextBox 43"/>
              <p:cNvSpPr txBox="1">
                <a:spLocks noChangeArrowheads="1"/>
              </p:cNvSpPr>
              <p:nvPr/>
            </p:nvSpPr>
            <p:spPr bwMode="auto">
              <a:xfrm>
                <a:off x="761066" y="989856"/>
                <a:ext cx="839034" cy="369693"/>
              </a:xfrm>
              <a:prstGeom prst="rect">
                <a:avLst/>
              </a:prstGeom>
              <a:noFill/>
              <a:ln w="9525">
                <a:noFill/>
                <a:miter lim="800000"/>
                <a:headEnd/>
                <a:tailEnd/>
              </a:ln>
            </p:spPr>
            <p:txBody>
              <a:bodyPr>
                <a:normAutofit fontScale="625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r>
                  <a:rPr lang="en-US"/>
                  <a:t>Core1</a:t>
                </a:r>
              </a:p>
            </p:txBody>
          </p:sp>
        </p:grpSp>
        <p:grpSp>
          <p:nvGrpSpPr>
            <p:cNvPr id="9" name="Group 8"/>
            <p:cNvGrpSpPr>
              <a:grpSpLocks/>
            </p:cNvGrpSpPr>
            <p:nvPr/>
          </p:nvGrpSpPr>
          <p:grpSpPr bwMode="auto">
            <a:xfrm>
              <a:off x="4114800" y="2590800"/>
              <a:ext cx="838200" cy="990600"/>
              <a:chOff x="762000" y="990600"/>
              <a:chExt cx="838200" cy="990600"/>
            </a:xfrm>
          </p:grpSpPr>
          <p:sp>
            <p:nvSpPr>
              <p:cNvPr id="39" name="Rectangle 38"/>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p>
            </p:txBody>
          </p:sp>
          <p:sp>
            <p:nvSpPr>
              <p:cNvPr id="40" name="TextBox 39"/>
              <p:cNvSpPr txBox="1"/>
              <p:nvPr/>
            </p:nvSpPr>
            <p:spPr>
              <a:xfrm>
                <a:off x="838766" y="1599523"/>
                <a:ext cx="632678" cy="369693"/>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0" hangingPunct="0">
                  <a:defRPr/>
                </a:pPr>
                <a:r>
                  <a:rPr lang="en-US" dirty="0"/>
                  <a:t>L1 $</a:t>
                </a:r>
              </a:p>
            </p:txBody>
          </p:sp>
          <p:sp>
            <p:nvSpPr>
              <p:cNvPr id="41" name="TextBox 40"/>
              <p:cNvSpPr txBox="1">
                <a:spLocks noChangeArrowheads="1"/>
              </p:cNvSpPr>
              <p:nvPr/>
            </p:nvSpPr>
            <p:spPr bwMode="auto">
              <a:xfrm>
                <a:off x="761666" y="991683"/>
                <a:ext cx="839034" cy="369693"/>
              </a:xfrm>
              <a:prstGeom prst="rect">
                <a:avLst/>
              </a:prstGeom>
              <a:noFill/>
              <a:ln w="9525">
                <a:noFill/>
                <a:miter lim="800000"/>
                <a:headEnd/>
                <a:tailEnd/>
              </a:ln>
            </p:spPr>
            <p:txBody>
              <a:bodyPr>
                <a:normAutofit fontScale="625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r>
                  <a:rPr lang="en-US"/>
                  <a:t>Core2</a:t>
                </a:r>
              </a:p>
            </p:txBody>
          </p:sp>
        </p:grpSp>
        <p:grpSp>
          <p:nvGrpSpPr>
            <p:cNvPr id="10" name="Group 9"/>
            <p:cNvGrpSpPr>
              <a:grpSpLocks/>
            </p:cNvGrpSpPr>
            <p:nvPr/>
          </p:nvGrpSpPr>
          <p:grpSpPr bwMode="auto">
            <a:xfrm>
              <a:off x="4114800" y="990600"/>
              <a:ext cx="838200" cy="990600"/>
              <a:chOff x="762000" y="990600"/>
              <a:chExt cx="838200" cy="990600"/>
            </a:xfrm>
          </p:grpSpPr>
          <p:sp>
            <p:nvSpPr>
              <p:cNvPr id="36" name="Rectangle 35"/>
              <p:cNvSpPr>
                <a:spLocks noChangeArrowheads="1"/>
              </p:cNvSpPr>
              <p:nvPr/>
            </p:nvSpPr>
            <p:spPr bwMode="auto">
              <a:xfrm>
                <a:off x="762000" y="990600"/>
                <a:ext cx="838200" cy="990600"/>
              </a:xfrm>
              <a:prstGeom prst="rect">
                <a:avLst/>
              </a:prstGeom>
              <a:solidFill>
                <a:schemeClr val="accent1"/>
              </a:solidFill>
              <a:ln w="9525">
                <a:solidFill>
                  <a:schemeClr val="tx1"/>
                </a:solidFill>
                <a:miter lim="800000"/>
                <a:headEnd/>
                <a:tailEnd/>
              </a:ln>
            </p:spPr>
            <p:txBody>
              <a:bodyPr anchor="ctr"/>
              <a:lstStyle/>
              <a:p>
                <a:pPr algn="ctr" eaLnBrk="0" hangingPunct="0"/>
                <a:endParaRPr lang="en-GB" b="1"/>
              </a:p>
            </p:txBody>
          </p:sp>
          <p:sp>
            <p:nvSpPr>
              <p:cNvPr id="37" name="TextBox 36"/>
              <p:cNvSpPr txBox="1"/>
              <p:nvPr/>
            </p:nvSpPr>
            <p:spPr>
              <a:xfrm>
                <a:off x="838766" y="1600742"/>
                <a:ext cx="632678" cy="369694"/>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0" hangingPunct="0">
                  <a:defRPr/>
                </a:pPr>
                <a:r>
                  <a:rPr lang="en-US" dirty="0"/>
                  <a:t>L1 $</a:t>
                </a:r>
              </a:p>
            </p:txBody>
          </p:sp>
          <p:sp>
            <p:nvSpPr>
              <p:cNvPr id="38" name="TextBox 37"/>
              <p:cNvSpPr txBox="1">
                <a:spLocks noChangeArrowheads="1"/>
              </p:cNvSpPr>
              <p:nvPr/>
            </p:nvSpPr>
            <p:spPr bwMode="auto">
              <a:xfrm>
                <a:off x="761666" y="990634"/>
                <a:ext cx="839034" cy="369693"/>
              </a:xfrm>
              <a:prstGeom prst="rect">
                <a:avLst/>
              </a:prstGeom>
              <a:noFill/>
              <a:ln w="9525">
                <a:noFill/>
                <a:miter lim="800000"/>
                <a:headEnd/>
                <a:tailEnd/>
              </a:ln>
            </p:spPr>
            <p:txBody>
              <a:bodyPr>
                <a:normAutofit fontScale="625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r>
                  <a:rPr lang="en-US"/>
                  <a:t>Core3</a:t>
                </a:r>
              </a:p>
            </p:txBody>
          </p:sp>
        </p:grpSp>
        <p:cxnSp>
          <p:nvCxnSpPr>
            <p:cNvPr id="11" name="Straight Arrow Connector 10"/>
            <p:cNvCxnSpPr>
              <a:cxnSpLocks noChangeShapeType="1"/>
            </p:cNvCxnSpPr>
            <p:nvPr/>
          </p:nvCxnSpPr>
          <p:spPr bwMode="auto">
            <a:xfrm rot="10800000">
              <a:off x="1447800" y="1524000"/>
              <a:ext cx="304800" cy="1588"/>
            </a:xfrm>
            <a:prstGeom prst="straightConnector1">
              <a:avLst/>
            </a:prstGeom>
            <a:noFill/>
            <a:ln w="9525" algn="ctr">
              <a:solidFill>
                <a:schemeClr val="tx1"/>
              </a:solidFill>
              <a:round/>
              <a:headEnd type="triangle" w="med" len="med"/>
              <a:tailEnd type="triangle" w="med" len="med"/>
            </a:ln>
          </p:spPr>
        </p:cxnSp>
        <p:cxnSp>
          <p:nvCxnSpPr>
            <p:cNvPr id="12" name="Straight Arrow Connector 11"/>
            <p:cNvCxnSpPr>
              <a:cxnSpLocks noChangeShapeType="1"/>
            </p:cNvCxnSpPr>
            <p:nvPr/>
          </p:nvCxnSpPr>
          <p:spPr bwMode="auto">
            <a:xfrm rot="5400000">
              <a:off x="2058193" y="2132807"/>
              <a:ext cx="315913" cy="12700"/>
            </a:xfrm>
            <a:prstGeom prst="straightConnector1">
              <a:avLst/>
            </a:prstGeom>
            <a:noFill/>
            <a:ln w="9525" algn="ctr">
              <a:solidFill>
                <a:schemeClr val="tx1"/>
              </a:solidFill>
              <a:round/>
              <a:headEnd type="triangle" w="med" len="med"/>
              <a:tailEnd type="triangle" w="med" len="med"/>
            </a:ln>
          </p:spPr>
        </p:cxnSp>
        <p:cxnSp>
          <p:nvCxnSpPr>
            <p:cNvPr id="13" name="Straight Arrow Connector 12"/>
            <p:cNvCxnSpPr>
              <a:cxnSpLocks noChangeShapeType="1"/>
            </p:cNvCxnSpPr>
            <p:nvPr/>
          </p:nvCxnSpPr>
          <p:spPr bwMode="auto">
            <a:xfrm rot="5400000">
              <a:off x="3112293" y="2132807"/>
              <a:ext cx="315913" cy="12700"/>
            </a:xfrm>
            <a:prstGeom prst="straightConnector1">
              <a:avLst/>
            </a:prstGeom>
            <a:noFill/>
            <a:ln w="9525" algn="ctr">
              <a:solidFill>
                <a:schemeClr val="tx1"/>
              </a:solidFill>
              <a:round/>
              <a:headEnd type="triangle" w="med" len="med"/>
              <a:tailEnd type="triangle" w="med" len="med"/>
            </a:ln>
          </p:spPr>
        </p:cxnSp>
        <p:cxnSp>
          <p:nvCxnSpPr>
            <p:cNvPr id="14" name="Straight Arrow Connector 13"/>
            <p:cNvCxnSpPr>
              <a:cxnSpLocks noChangeShapeType="1"/>
            </p:cNvCxnSpPr>
            <p:nvPr/>
          </p:nvCxnSpPr>
          <p:spPr bwMode="auto">
            <a:xfrm rot="5400000">
              <a:off x="2972593" y="2437607"/>
              <a:ext cx="315913" cy="12700"/>
            </a:xfrm>
            <a:prstGeom prst="straightConnector1">
              <a:avLst/>
            </a:prstGeom>
            <a:noFill/>
            <a:ln w="9525" algn="ctr">
              <a:solidFill>
                <a:schemeClr val="tx1"/>
              </a:solidFill>
              <a:round/>
              <a:headEnd type="triangle" w="med" len="med"/>
              <a:tailEnd type="triangle" w="med" len="med"/>
            </a:ln>
          </p:spPr>
        </p:cxnSp>
        <p:sp>
          <p:nvSpPr>
            <p:cNvPr id="15" name="Rounded Rectangle 14"/>
            <p:cNvSpPr>
              <a:spLocks noChangeArrowheads="1"/>
            </p:cNvSpPr>
            <p:nvPr/>
          </p:nvSpPr>
          <p:spPr bwMode="auto">
            <a:xfrm>
              <a:off x="1752600" y="796925"/>
              <a:ext cx="2133600" cy="2936875"/>
            </a:xfrm>
            <a:prstGeom prst="roundRect">
              <a:avLst>
                <a:gd name="adj" fmla="val 16667"/>
              </a:avLst>
            </a:prstGeom>
            <a:solidFill>
              <a:schemeClr val="accent1"/>
            </a:solidFill>
            <a:ln w="50800" algn="ctr">
              <a:solidFill>
                <a:schemeClr val="tx1"/>
              </a:solidFill>
              <a:round/>
              <a:headEnd/>
              <a:tailEnd/>
            </a:ln>
          </p:spPr>
          <p:txBody>
            <a:bodyPr/>
            <a:lstStyle/>
            <a:p>
              <a:pPr eaLnBrk="0" hangingPunct="0"/>
              <a:endParaRPr lang="en-GB"/>
            </a:p>
          </p:txBody>
        </p:sp>
        <p:cxnSp>
          <p:nvCxnSpPr>
            <p:cNvPr id="16" name="Straight Arrow Connector 15"/>
            <p:cNvCxnSpPr>
              <a:cxnSpLocks noChangeShapeType="1"/>
            </p:cNvCxnSpPr>
            <p:nvPr/>
          </p:nvCxnSpPr>
          <p:spPr bwMode="auto">
            <a:xfrm rot="10800000">
              <a:off x="1447800" y="2895600"/>
              <a:ext cx="304800" cy="1588"/>
            </a:xfrm>
            <a:prstGeom prst="straightConnector1">
              <a:avLst/>
            </a:prstGeom>
            <a:noFill/>
            <a:ln w="9525" algn="ctr">
              <a:solidFill>
                <a:schemeClr val="tx1"/>
              </a:solidFill>
              <a:round/>
              <a:headEnd type="triangle" w="med" len="med"/>
              <a:tailEnd type="triangle" w="med" len="med"/>
            </a:ln>
          </p:spPr>
        </p:cxnSp>
        <p:sp>
          <p:nvSpPr>
            <p:cNvPr id="17" name="Rectangle 16"/>
            <p:cNvSpPr/>
            <p:nvPr/>
          </p:nvSpPr>
          <p:spPr bwMode="auto">
            <a:xfrm rot="5400000">
              <a:off x="1529107" y="1376365"/>
              <a:ext cx="2590123" cy="181866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orm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0" hangingPunct="0">
                <a:defRPr/>
              </a:pPr>
              <a:endParaRPr lang="en-US">
                <a:solidFill>
                  <a:schemeClr val="tx1"/>
                </a:solidFill>
              </a:endParaRPr>
            </a:p>
          </p:txBody>
        </p:sp>
        <p:sp>
          <p:nvSpPr>
            <p:cNvPr id="18" name="TextBox 17"/>
            <p:cNvSpPr txBox="1"/>
            <p:nvPr/>
          </p:nvSpPr>
          <p:spPr>
            <a:xfrm>
              <a:off x="1905767" y="1106304"/>
              <a:ext cx="836767" cy="646398"/>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0" hangingPunct="0">
                <a:defRPr/>
              </a:pPr>
              <a:r>
                <a:rPr lang="en-US" dirty="0"/>
                <a:t>L2 $ Bank0</a:t>
              </a:r>
            </a:p>
          </p:txBody>
        </p:sp>
        <p:sp>
          <p:nvSpPr>
            <p:cNvPr id="19" name="TextBox 18"/>
            <p:cNvSpPr txBox="1"/>
            <p:nvPr/>
          </p:nvSpPr>
          <p:spPr>
            <a:xfrm>
              <a:off x="1905767" y="2818689"/>
              <a:ext cx="836767" cy="64639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0" hangingPunct="0">
                <a:defRPr/>
              </a:pPr>
              <a:r>
                <a:rPr lang="en-US" dirty="0"/>
                <a:t>L2 $ Bank1</a:t>
              </a:r>
            </a:p>
          </p:txBody>
        </p:sp>
        <p:sp>
          <p:nvSpPr>
            <p:cNvPr id="20" name="TextBox 19"/>
            <p:cNvSpPr txBox="1"/>
            <p:nvPr/>
          </p:nvSpPr>
          <p:spPr>
            <a:xfrm>
              <a:off x="2896734" y="2818689"/>
              <a:ext cx="836765" cy="646396"/>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0" hangingPunct="0">
                <a:defRPr/>
              </a:pPr>
              <a:r>
                <a:rPr lang="en-US" dirty="0"/>
                <a:t>L2 $ Bank2</a:t>
              </a:r>
            </a:p>
          </p:txBody>
        </p:sp>
        <p:sp>
          <p:nvSpPr>
            <p:cNvPr id="21" name="TextBox 20"/>
            <p:cNvSpPr txBox="1"/>
            <p:nvPr/>
          </p:nvSpPr>
          <p:spPr>
            <a:xfrm>
              <a:off x="2896734" y="1124449"/>
              <a:ext cx="836765" cy="648665"/>
            </a:xfrm>
            <a:prstGeom prst="rect">
              <a:avLst/>
            </a:prstGeom>
          </p:spPr>
          <p:style>
            <a:lnRef idx="2">
              <a:schemeClr val="dk1"/>
            </a:lnRef>
            <a:fillRef idx="1">
              <a:schemeClr val="lt1"/>
            </a:fillRef>
            <a:effectRef idx="0">
              <a:schemeClr val="dk1"/>
            </a:effectRef>
            <a:fontRef idx="minor">
              <a:schemeClr val="dk1"/>
            </a:fontRef>
          </p:style>
          <p:txBody>
            <a:bodyPr>
              <a:normAutofit fontScale="62500" lnSpcReduction="20000"/>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0" hangingPunct="0">
                <a:defRPr/>
              </a:pPr>
              <a:r>
                <a:rPr lang="en-US" dirty="0"/>
                <a:t>L2 $ Bank3</a:t>
              </a:r>
            </a:p>
          </p:txBody>
        </p:sp>
        <p:cxnSp>
          <p:nvCxnSpPr>
            <p:cNvPr id="22" name="Straight Arrow Connector 21"/>
            <p:cNvCxnSpPr>
              <a:cxnSpLocks noChangeShapeType="1"/>
              <a:stCxn id="19" idx="2"/>
            </p:cNvCxnSpPr>
            <p:nvPr/>
          </p:nvCxnSpPr>
          <p:spPr bwMode="auto">
            <a:xfrm rot="5400000">
              <a:off x="2170906" y="3580607"/>
              <a:ext cx="268287" cy="38100"/>
            </a:xfrm>
            <a:prstGeom prst="straightConnector1">
              <a:avLst/>
            </a:prstGeom>
            <a:noFill/>
            <a:ln w="25400" algn="ctr">
              <a:solidFill>
                <a:schemeClr val="tx1"/>
              </a:solidFill>
              <a:round/>
              <a:headEnd type="triangle" w="med" len="med"/>
              <a:tailEnd type="triangle" w="med" len="med"/>
            </a:ln>
          </p:spPr>
        </p:cxnSp>
        <p:cxnSp>
          <p:nvCxnSpPr>
            <p:cNvPr id="23" name="Straight Arrow Connector 22"/>
            <p:cNvCxnSpPr>
              <a:cxnSpLocks noChangeShapeType="1"/>
            </p:cNvCxnSpPr>
            <p:nvPr/>
          </p:nvCxnSpPr>
          <p:spPr bwMode="auto">
            <a:xfrm rot="5400000">
              <a:off x="3143250" y="3562350"/>
              <a:ext cx="304800" cy="38100"/>
            </a:xfrm>
            <a:prstGeom prst="straightConnector1">
              <a:avLst/>
            </a:prstGeom>
            <a:noFill/>
            <a:ln w="25400" algn="ctr">
              <a:solidFill>
                <a:schemeClr val="tx1"/>
              </a:solidFill>
              <a:round/>
              <a:headEnd type="triangle" w="med" len="med"/>
              <a:tailEnd type="triangle" w="med" len="med"/>
            </a:ln>
          </p:spPr>
        </p:cxnSp>
        <p:cxnSp>
          <p:nvCxnSpPr>
            <p:cNvPr id="24" name="Straight Arrow Connector 23"/>
            <p:cNvCxnSpPr>
              <a:cxnSpLocks noChangeShapeType="1"/>
              <a:endCxn id="18" idx="0"/>
            </p:cNvCxnSpPr>
            <p:nvPr/>
          </p:nvCxnSpPr>
          <p:spPr bwMode="auto">
            <a:xfrm rot="5400000">
              <a:off x="2189162" y="933451"/>
              <a:ext cx="307975" cy="38100"/>
            </a:xfrm>
            <a:prstGeom prst="straightConnector1">
              <a:avLst/>
            </a:prstGeom>
            <a:noFill/>
            <a:ln w="25400" algn="ctr">
              <a:solidFill>
                <a:schemeClr val="tx1"/>
              </a:solidFill>
              <a:round/>
              <a:headEnd type="triangle" w="med" len="med"/>
              <a:tailEnd type="triangle" w="med" len="med"/>
            </a:ln>
          </p:spPr>
        </p:cxnSp>
        <p:cxnSp>
          <p:nvCxnSpPr>
            <p:cNvPr id="25" name="Straight Arrow Connector 24"/>
            <p:cNvCxnSpPr>
              <a:cxnSpLocks noChangeShapeType="1"/>
              <a:endCxn id="21" idx="0"/>
            </p:cNvCxnSpPr>
            <p:nvPr/>
          </p:nvCxnSpPr>
          <p:spPr bwMode="auto">
            <a:xfrm rot="16200000" flipH="1">
              <a:off x="3124200" y="935038"/>
              <a:ext cx="342900" cy="38100"/>
            </a:xfrm>
            <a:prstGeom prst="straightConnector1">
              <a:avLst/>
            </a:prstGeom>
            <a:noFill/>
            <a:ln w="25400" algn="ctr">
              <a:solidFill>
                <a:schemeClr val="tx1"/>
              </a:solidFill>
              <a:round/>
              <a:headEnd type="triangle" w="med" len="med"/>
              <a:tailEnd type="triangle" w="med" len="med"/>
            </a:ln>
          </p:spPr>
        </p:cxnSp>
        <p:cxnSp>
          <p:nvCxnSpPr>
            <p:cNvPr id="26" name="Straight Arrow Connector 25"/>
            <p:cNvCxnSpPr>
              <a:cxnSpLocks noChangeShapeType="1"/>
            </p:cNvCxnSpPr>
            <p:nvPr/>
          </p:nvCxnSpPr>
          <p:spPr bwMode="auto">
            <a:xfrm rot="10800000">
              <a:off x="3886200" y="2970213"/>
              <a:ext cx="228600" cy="1587"/>
            </a:xfrm>
            <a:prstGeom prst="straightConnector1">
              <a:avLst/>
            </a:prstGeom>
            <a:noFill/>
            <a:ln w="9525" algn="ctr">
              <a:solidFill>
                <a:schemeClr val="tx1"/>
              </a:solidFill>
              <a:round/>
              <a:headEnd type="triangle" w="med" len="med"/>
              <a:tailEnd type="triangle" w="med" len="med"/>
            </a:ln>
          </p:spPr>
        </p:cxnSp>
        <p:cxnSp>
          <p:nvCxnSpPr>
            <p:cNvPr id="27" name="Straight Arrow Connector 26"/>
            <p:cNvCxnSpPr>
              <a:cxnSpLocks noChangeShapeType="1"/>
            </p:cNvCxnSpPr>
            <p:nvPr/>
          </p:nvCxnSpPr>
          <p:spPr bwMode="auto">
            <a:xfrm rot="10800000">
              <a:off x="3886200" y="1524000"/>
              <a:ext cx="228600" cy="1588"/>
            </a:xfrm>
            <a:prstGeom prst="straightConnector1">
              <a:avLst/>
            </a:prstGeom>
            <a:noFill/>
            <a:ln w="9525" algn="ctr">
              <a:solidFill>
                <a:schemeClr val="tx1"/>
              </a:solidFill>
              <a:round/>
              <a:headEnd type="triangle" w="med" len="med"/>
              <a:tailEnd type="triangle" w="med" len="med"/>
            </a:ln>
          </p:spPr>
        </p:cxnSp>
        <p:sp>
          <p:nvSpPr>
            <p:cNvPr id="28" name="Rectangle 27"/>
            <p:cNvSpPr>
              <a:spLocks noChangeArrowheads="1"/>
            </p:cNvSpPr>
            <p:nvPr/>
          </p:nvSpPr>
          <p:spPr bwMode="auto">
            <a:xfrm>
              <a:off x="2259521" y="4038905"/>
              <a:ext cx="1145168" cy="381034"/>
            </a:xfrm>
            <a:prstGeom prst="rect">
              <a:avLst/>
            </a:prstGeom>
            <a:solidFill>
              <a:schemeClr val="accent1"/>
            </a:solidFill>
            <a:ln w="9525" algn="ctr">
              <a:solidFill>
                <a:schemeClr val="tx1"/>
              </a:solidFill>
              <a:round/>
              <a:headEnd/>
              <a:tailEnd/>
            </a:ln>
          </p:spPr>
          <p:txBody>
            <a:bodyPr>
              <a:normAutofit fontScale="775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en-US"/>
                <a:t>Router</a:t>
              </a:r>
            </a:p>
          </p:txBody>
        </p:sp>
        <p:sp>
          <p:nvSpPr>
            <p:cNvPr id="29" name="Up-Down Arrow 28"/>
            <p:cNvSpPr>
              <a:spLocks noChangeArrowheads="1"/>
            </p:cNvSpPr>
            <p:nvPr/>
          </p:nvSpPr>
          <p:spPr bwMode="auto">
            <a:xfrm>
              <a:off x="2742533" y="3732716"/>
              <a:ext cx="154201" cy="306189"/>
            </a:xfrm>
            <a:prstGeom prst="upDownArrow">
              <a:avLst>
                <a:gd name="adj1" fmla="val 50000"/>
                <a:gd name="adj2" fmla="val 50000"/>
              </a:avLst>
            </a:prstGeom>
            <a:solidFill>
              <a:schemeClr val="accent1"/>
            </a:solidFill>
            <a:ln w="9525" algn="ctr">
              <a:solidFill>
                <a:schemeClr val="tx1"/>
              </a:solidFill>
              <a:round/>
              <a:headEnd/>
              <a:tailEnd/>
            </a:ln>
          </p:spPr>
          <p:txBody>
            <a:bodyPr>
              <a:normAutofit fontScale="250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US"/>
            </a:p>
          </p:txBody>
        </p:sp>
        <p:sp>
          <p:nvSpPr>
            <p:cNvPr id="30" name="Rectangle 29"/>
            <p:cNvSpPr>
              <a:spLocks noChangeArrowheads="1"/>
            </p:cNvSpPr>
            <p:nvPr/>
          </p:nvSpPr>
          <p:spPr bwMode="auto">
            <a:xfrm>
              <a:off x="3810600" y="3886944"/>
              <a:ext cx="1446766" cy="607840"/>
            </a:xfrm>
            <a:prstGeom prst="rect">
              <a:avLst/>
            </a:prstGeom>
            <a:solidFill>
              <a:schemeClr val="accent1"/>
            </a:solidFill>
            <a:ln w="9525" algn="ctr">
              <a:solidFill>
                <a:schemeClr val="tx1"/>
              </a:solidFill>
              <a:round/>
              <a:headEnd/>
              <a:tailEnd/>
            </a:ln>
          </p:spPr>
          <p:txBody>
            <a:bodyPr>
              <a:normAutofit fontScale="700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en-US"/>
                <a:t>Directory Coherence</a:t>
              </a:r>
            </a:p>
          </p:txBody>
        </p:sp>
        <p:sp>
          <p:nvSpPr>
            <p:cNvPr id="31" name="Up-Down Arrow 30"/>
            <p:cNvSpPr>
              <a:spLocks noChangeArrowheads="1"/>
            </p:cNvSpPr>
            <p:nvPr/>
          </p:nvSpPr>
          <p:spPr bwMode="auto">
            <a:xfrm rot="5400000">
              <a:off x="3467030" y="3924408"/>
              <a:ext cx="229073" cy="458067"/>
            </a:xfrm>
            <a:prstGeom prst="upDownArrow">
              <a:avLst>
                <a:gd name="adj1" fmla="val 50000"/>
                <a:gd name="adj2" fmla="val 50000"/>
              </a:avLst>
            </a:prstGeom>
            <a:solidFill>
              <a:schemeClr val="accent1"/>
            </a:solidFill>
            <a:ln w="9525" algn="ctr">
              <a:solidFill>
                <a:schemeClr val="tx1"/>
              </a:solidFill>
              <a:round/>
              <a:headEnd/>
              <a:tailEnd/>
            </a:ln>
          </p:spPr>
          <p:txBody>
            <a:bodyPr>
              <a:normAutofit fontScale="625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US"/>
            </a:p>
          </p:txBody>
        </p:sp>
        <p:sp>
          <p:nvSpPr>
            <p:cNvPr id="32" name="Up-Down Arrow 31"/>
            <p:cNvSpPr>
              <a:spLocks noChangeArrowheads="1"/>
            </p:cNvSpPr>
            <p:nvPr/>
          </p:nvSpPr>
          <p:spPr bwMode="auto">
            <a:xfrm>
              <a:off x="2742533" y="4419939"/>
              <a:ext cx="154201" cy="303920"/>
            </a:xfrm>
            <a:prstGeom prst="upDownArrow">
              <a:avLst>
                <a:gd name="adj1" fmla="val 50000"/>
                <a:gd name="adj2" fmla="val 50000"/>
              </a:avLst>
            </a:prstGeom>
            <a:solidFill>
              <a:schemeClr val="accent1"/>
            </a:solidFill>
            <a:ln w="9525" algn="ctr">
              <a:solidFill>
                <a:schemeClr val="tx1"/>
              </a:solidFill>
              <a:round/>
              <a:headEnd/>
              <a:tailEnd/>
            </a:ln>
          </p:spPr>
          <p:txBody>
            <a:bodyPr>
              <a:normAutofit fontScale="250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US"/>
            </a:p>
          </p:txBody>
        </p:sp>
        <p:sp>
          <p:nvSpPr>
            <p:cNvPr id="33" name="Rectangle 32"/>
            <p:cNvSpPr>
              <a:spLocks noChangeArrowheads="1"/>
            </p:cNvSpPr>
            <p:nvPr/>
          </p:nvSpPr>
          <p:spPr bwMode="auto">
            <a:xfrm>
              <a:off x="2132533" y="4723859"/>
              <a:ext cx="1446766" cy="610107"/>
            </a:xfrm>
            <a:prstGeom prst="rect">
              <a:avLst/>
            </a:prstGeom>
            <a:solidFill>
              <a:schemeClr val="accent1"/>
            </a:solidFill>
            <a:ln w="9525" algn="ctr">
              <a:solidFill>
                <a:schemeClr val="tx1"/>
              </a:solidFill>
              <a:round/>
              <a:headEnd/>
              <a:tailEnd/>
            </a:ln>
          </p:spPr>
          <p:txBody>
            <a:bodyPr>
              <a:normAutofit fontScale="625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en-US"/>
                <a:t>QPI/HT Interconnect</a:t>
              </a:r>
            </a:p>
          </p:txBody>
        </p:sp>
        <p:sp>
          <p:nvSpPr>
            <p:cNvPr id="34" name="Rectangle 33"/>
            <p:cNvSpPr>
              <a:spLocks noChangeArrowheads="1"/>
            </p:cNvSpPr>
            <p:nvPr/>
          </p:nvSpPr>
          <p:spPr bwMode="auto">
            <a:xfrm>
              <a:off x="429522" y="3898285"/>
              <a:ext cx="1449033" cy="610107"/>
            </a:xfrm>
            <a:prstGeom prst="rect">
              <a:avLst/>
            </a:prstGeom>
            <a:solidFill>
              <a:schemeClr val="accent1"/>
            </a:solidFill>
            <a:ln w="9525" algn="ctr">
              <a:solidFill>
                <a:schemeClr val="tx1"/>
              </a:solidFill>
              <a:round/>
              <a:headEnd/>
              <a:tailEnd/>
            </a:ln>
          </p:spPr>
          <p:txBody>
            <a:bodyPr>
              <a:normAutofit fontScale="700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en-US"/>
                <a:t>Memory Controller</a:t>
              </a:r>
            </a:p>
          </p:txBody>
        </p:sp>
        <p:sp>
          <p:nvSpPr>
            <p:cNvPr id="35" name="Up-Down Arrow 34"/>
            <p:cNvSpPr>
              <a:spLocks noChangeArrowheads="1"/>
            </p:cNvSpPr>
            <p:nvPr/>
          </p:nvSpPr>
          <p:spPr bwMode="auto">
            <a:xfrm rot="5400000">
              <a:off x="1943163" y="3999254"/>
              <a:ext cx="229075" cy="458067"/>
            </a:xfrm>
            <a:prstGeom prst="upDownArrow">
              <a:avLst>
                <a:gd name="adj1" fmla="val 50000"/>
                <a:gd name="adj2" fmla="val 50000"/>
              </a:avLst>
            </a:prstGeom>
            <a:solidFill>
              <a:schemeClr val="accent1"/>
            </a:solidFill>
            <a:ln w="9525" algn="ctr">
              <a:solidFill>
                <a:schemeClr val="tx1"/>
              </a:solidFill>
              <a:round/>
              <a:headEnd/>
              <a:tailEnd/>
            </a:ln>
          </p:spPr>
          <p:txBody>
            <a:bodyPr>
              <a:normAutofit fontScale="62500" lnSpcReduction="2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US"/>
            </a:p>
          </p:txBody>
        </p:sp>
      </p:grpSp>
    </p:spTree>
    <p:extLst>
      <p:ext uri="{BB962C8B-B14F-4D97-AF65-F5344CB8AC3E}">
        <p14:creationId xmlns:p14="http://schemas.microsoft.com/office/powerpoint/2010/main" val="3500026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On-Chip Ring</a:t>
            </a:r>
          </a:p>
        </p:txBody>
      </p:sp>
      <p:sp>
        <p:nvSpPr>
          <p:cNvPr id="26627" name="Content Placeholder 2"/>
          <p:cNvSpPr>
            <a:spLocks noGrp="1"/>
          </p:cNvSpPr>
          <p:nvPr>
            <p:ph idx="1"/>
          </p:nvPr>
        </p:nvSpPr>
        <p:spPr>
          <a:xfrm>
            <a:off x="457200" y="1143000"/>
            <a:ext cx="8229600" cy="5105400"/>
          </a:xfrm>
        </p:spPr>
        <p:txBody>
          <a:bodyPr/>
          <a:lstStyle/>
          <a:p>
            <a:r>
              <a:rPr lang="en-US" dirty="0" smtClean="0"/>
              <a:t>Point-to-point ring interconnect</a:t>
            </a:r>
          </a:p>
          <a:p>
            <a:pPr lvl="1"/>
            <a:r>
              <a:rPr lang="en-US" dirty="0" smtClean="0"/>
              <a:t>Simple, easy</a:t>
            </a:r>
          </a:p>
          <a:p>
            <a:pPr lvl="1"/>
            <a:r>
              <a:rPr lang="en-US" dirty="0" smtClean="0"/>
              <a:t>Nice ordering properties (unidirectional)</a:t>
            </a:r>
          </a:p>
          <a:p>
            <a:pPr lvl="1"/>
            <a:r>
              <a:rPr lang="en-US" dirty="0" smtClean="0"/>
              <a:t>Every request a broadcast (all nodes can snoop)</a:t>
            </a:r>
          </a:p>
          <a:p>
            <a:pPr lvl="1"/>
            <a:r>
              <a:rPr lang="en-US" dirty="0" smtClean="0"/>
              <a:t>Scales poorly: </a:t>
            </a:r>
            <a:r>
              <a:rPr lang="en-US" i="1" dirty="0" smtClean="0"/>
              <a:t>O(n)</a:t>
            </a:r>
            <a:r>
              <a:rPr lang="en-US" dirty="0" smtClean="0"/>
              <a:t> latency, fixed bandwidth</a:t>
            </a:r>
          </a:p>
          <a:p>
            <a:r>
              <a:rPr lang="en-US" dirty="0" smtClean="0"/>
              <a:t>Optical ring (</a:t>
            </a:r>
            <a:r>
              <a:rPr lang="en-US" dirty="0" err="1" smtClean="0"/>
              <a:t>nanophotonic</a:t>
            </a:r>
            <a:r>
              <a:rPr lang="en-US" dirty="0" smtClean="0"/>
              <a:t>)</a:t>
            </a:r>
          </a:p>
          <a:p>
            <a:pPr lvl="1"/>
            <a:r>
              <a:rPr lang="en-US" dirty="0" smtClean="0"/>
              <a:t>HP Labs Corona project</a:t>
            </a:r>
          </a:p>
          <a:p>
            <a:pPr lvl="1"/>
            <a:r>
              <a:rPr lang="en-US" dirty="0" smtClean="0"/>
              <a:t>Much lower latency (speed of light)</a:t>
            </a:r>
          </a:p>
          <a:p>
            <a:pPr lvl="1"/>
            <a:r>
              <a:rPr lang="en-US" dirty="0" smtClean="0"/>
              <a:t> Still fixed bandwidth (but lots of it)</a:t>
            </a:r>
          </a:p>
        </p:txBody>
      </p:sp>
      <p:sp>
        <p:nvSpPr>
          <p:cNvPr id="4" name="Slide Number Placeholder 3"/>
          <p:cNvSpPr>
            <a:spLocks noGrp="1"/>
          </p:cNvSpPr>
          <p:nvPr>
            <p:ph type="sldNum" sz="quarter" idx="12"/>
          </p:nvPr>
        </p:nvSpPr>
        <p:spPr/>
        <p:txBody>
          <a:bodyPr/>
          <a:lstStyle/>
          <a:p>
            <a:pPr lvl="1">
              <a:defRPr/>
            </a:pPr>
            <a:fld id="{FDA3844E-012E-4CEF-A707-6FF5D1E4FD9C}" type="slidenum">
              <a:rPr lang="en-US" smtClean="0"/>
              <a:pPr lvl="1">
                <a:defRPr/>
              </a:pPr>
              <a:t>49</a:t>
            </a:fld>
            <a:endParaRPr lang="en-US">
              <a:latin typeface="+mn-lt"/>
            </a:endParaRPr>
          </a:p>
        </p:txBody>
      </p:sp>
      <p:sp>
        <p:nvSpPr>
          <p:cNvPr id="5" name="Footer Placeholder 4"/>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3090970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2625" y="609600"/>
            <a:ext cx="8080375" cy="762000"/>
          </a:xfrm>
        </p:spPr>
        <p:txBody>
          <a:bodyPr/>
          <a:lstStyle/>
          <a:p>
            <a:r>
              <a:rPr lang="en-US" altLang="en-US" sz="3200" smtClean="0"/>
              <a:t>Thread-level Parallelism</a:t>
            </a:r>
          </a:p>
        </p:txBody>
      </p:sp>
      <p:sp>
        <p:nvSpPr>
          <p:cNvPr id="8195" name="Rectangle 3"/>
          <p:cNvSpPr>
            <a:spLocks noGrp="1" noChangeArrowheads="1"/>
          </p:cNvSpPr>
          <p:nvPr>
            <p:ph idx="1"/>
          </p:nvPr>
        </p:nvSpPr>
        <p:spPr>
          <a:xfrm>
            <a:off x="682625" y="1295400"/>
            <a:ext cx="7772400" cy="4800600"/>
          </a:xfrm>
        </p:spPr>
        <p:txBody>
          <a:bodyPr/>
          <a:lstStyle/>
          <a:p>
            <a:pPr>
              <a:lnSpc>
                <a:spcPct val="80000"/>
              </a:lnSpc>
            </a:pPr>
            <a:r>
              <a:rPr lang="en-US" altLang="en-US" sz="2400" smtClean="0"/>
              <a:t>Initially motivated by time-sharing of single CPU</a:t>
            </a:r>
          </a:p>
          <a:p>
            <a:pPr lvl="1">
              <a:lnSpc>
                <a:spcPct val="80000"/>
              </a:lnSpc>
            </a:pPr>
            <a:r>
              <a:rPr lang="en-US" altLang="en-US" sz="2000" smtClean="0"/>
              <a:t>OS, applications written to be multithreaded</a:t>
            </a:r>
          </a:p>
          <a:p>
            <a:pPr>
              <a:lnSpc>
                <a:spcPct val="80000"/>
              </a:lnSpc>
            </a:pPr>
            <a:r>
              <a:rPr lang="en-US" altLang="en-US" sz="2400" smtClean="0"/>
              <a:t>Quickly led to adoption of multiple CPUs in a single system</a:t>
            </a:r>
          </a:p>
          <a:p>
            <a:pPr lvl="1">
              <a:lnSpc>
                <a:spcPct val="80000"/>
              </a:lnSpc>
            </a:pPr>
            <a:r>
              <a:rPr lang="en-US" altLang="en-US" sz="2000" smtClean="0"/>
              <a:t>Enabled scalable product line from entry-level single-CPU systems to high-end multiple-CPU systems</a:t>
            </a:r>
          </a:p>
          <a:p>
            <a:pPr lvl="1">
              <a:lnSpc>
                <a:spcPct val="80000"/>
              </a:lnSpc>
            </a:pPr>
            <a:r>
              <a:rPr lang="en-US" altLang="en-US" sz="2000" smtClean="0"/>
              <a:t>Same applications, OS, run seamlessly</a:t>
            </a:r>
          </a:p>
          <a:p>
            <a:pPr lvl="1">
              <a:lnSpc>
                <a:spcPct val="80000"/>
              </a:lnSpc>
            </a:pPr>
            <a:r>
              <a:rPr lang="en-US" altLang="en-US" sz="2000" smtClean="0"/>
              <a:t>Adding CPUs increases throughput (performance)</a:t>
            </a:r>
          </a:p>
          <a:p>
            <a:pPr>
              <a:lnSpc>
                <a:spcPct val="70000"/>
              </a:lnSpc>
            </a:pPr>
            <a:r>
              <a:rPr lang="en-US" altLang="en-US" sz="2400" smtClean="0"/>
              <a:t>More recently:</a:t>
            </a:r>
          </a:p>
          <a:p>
            <a:pPr lvl="1">
              <a:lnSpc>
                <a:spcPct val="80000"/>
              </a:lnSpc>
            </a:pPr>
            <a:r>
              <a:rPr lang="en-US" altLang="en-US" sz="2000" smtClean="0"/>
              <a:t>Multiple threads per processor core</a:t>
            </a:r>
          </a:p>
          <a:p>
            <a:pPr lvl="2">
              <a:lnSpc>
                <a:spcPct val="80000"/>
              </a:lnSpc>
            </a:pPr>
            <a:r>
              <a:rPr lang="en-US" altLang="en-US" sz="1800" smtClean="0"/>
              <a:t>Coarse-grained multithreading (aka “switch-on-event”)</a:t>
            </a:r>
          </a:p>
          <a:p>
            <a:pPr lvl="2">
              <a:lnSpc>
                <a:spcPct val="80000"/>
              </a:lnSpc>
            </a:pPr>
            <a:r>
              <a:rPr lang="en-US" altLang="en-US" sz="1800" smtClean="0"/>
              <a:t>Fine-grained multithreading</a:t>
            </a:r>
          </a:p>
          <a:p>
            <a:pPr lvl="2">
              <a:lnSpc>
                <a:spcPct val="80000"/>
              </a:lnSpc>
            </a:pPr>
            <a:r>
              <a:rPr lang="en-US" altLang="en-US" sz="1800" smtClean="0"/>
              <a:t>Simultaneous multithreading</a:t>
            </a:r>
          </a:p>
          <a:p>
            <a:pPr lvl="1">
              <a:lnSpc>
                <a:spcPct val="80000"/>
              </a:lnSpc>
            </a:pPr>
            <a:r>
              <a:rPr lang="en-US" altLang="en-US" sz="2000" smtClean="0"/>
              <a:t>Multiple processor cores per die</a:t>
            </a:r>
          </a:p>
          <a:p>
            <a:pPr lvl="2">
              <a:lnSpc>
                <a:spcPct val="80000"/>
              </a:lnSpc>
            </a:pPr>
            <a:r>
              <a:rPr lang="en-US" altLang="en-US" sz="1800" smtClean="0"/>
              <a:t>Chip multiprocessors (CMP)</a:t>
            </a:r>
          </a:p>
          <a:p>
            <a:pPr lvl="2">
              <a:lnSpc>
                <a:spcPct val="80000"/>
              </a:lnSpc>
            </a:pPr>
            <a:r>
              <a:rPr lang="en-US" altLang="en-US" sz="1800" smtClean="0"/>
              <a:t>Chip multithreading (CMT)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On-Chip Mesh</a:t>
            </a:r>
          </a:p>
        </p:txBody>
      </p:sp>
      <p:sp>
        <p:nvSpPr>
          <p:cNvPr id="27651" name="Content Placeholder 2"/>
          <p:cNvSpPr>
            <a:spLocks noGrp="1"/>
          </p:cNvSpPr>
          <p:nvPr>
            <p:ph idx="1"/>
          </p:nvPr>
        </p:nvSpPr>
        <p:spPr>
          <a:xfrm>
            <a:off x="457200" y="1143000"/>
            <a:ext cx="8229600" cy="5181600"/>
          </a:xfrm>
        </p:spPr>
        <p:txBody>
          <a:bodyPr/>
          <a:lstStyle/>
          <a:p>
            <a:r>
              <a:rPr lang="en-US" sz="2800" dirty="0" smtClean="0"/>
              <a:t>Widely assumed in academic literature</a:t>
            </a:r>
          </a:p>
          <a:p>
            <a:r>
              <a:rPr lang="en-US" sz="2800" dirty="0" err="1" smtClean="0"/>
              <a:t>Tilera</a:t>
            </a:r>
            <a:r>
              <a:rPr lang="en-US" sz="2800" dirty="0" smtClean="0"/>
              <a:t> </a:t>
            </a:r>
            <a:r>
              <a:rPr lang="en-US" sz="2800" dirty="0"/>
              <a:t> </a:t>
            </a:r>
            <a:r>
              <a:rPr lang="en-US" sz="2800" dirty="0" smtClean="0"/>
              <a:t>[</a:t>
            </a:r>
            <a:r>
              <a:rPr lang="en-US" sz="2800" dirty="0" err="1" smtClean="0"/>
              <a:t>Wentzlaff</a:t>
            </a:r>
            <a:r>
              <a:rPr lang="en-US" sz="2800" dirty="0" smtClean="0"/>
              <a:t>], Intel 80-core prototype</a:t>
            </a:r>
          </a:p>
          <a:p>
            <a:r>
              <a:rPr lang="en-US" sz="2800" dirty="0" smtClean="0"/>
              <a:t>Not symmetric, so have to watch out for load imbalance on inner nodes/links</a:t>
            </a:r>
          </a:p>
          <a:p>
            <a:pPr lvl="1"/>
            <a:r>
              <a:rPr lang="en-US" sz="2400" dirty="0" smtClean="0"/>
              <a:t>2D torus: wraparound links to create symmetry</a:t>
            </a:r>
          </a:p>
          <a:p>
            <a:pPr lvl="2"/>
            <a:r>
              <a:rPr lang="en-US" sz="2000" dirty="0" smtClean="0"/>
              <a:t>Not obviously planar</a:t>
            </a:r>
          </a:p>
          <a:p>
            <a:pPr lvl="2"/>
            <a:r>
              <a:rPr lang="en-US" sz="2000" dirty="0" smtClean="0"/>
              <a:t>Can be laid out in 2D but longer wires, more intersecting links</a:t>
            </a:r>
          </a:p>
          <a:p>
            <a:r>
              <a:rPr lang="en-US" sz="2800" dirty="0" smtClean="0"/>
              <a:t>Latency, bandwidth scale well</a:t>
            </a:r>
          </a:p>
          <a:p>
            <a:r>
              <a:rPr lang="en-US" sz="2800" dirty="0" smtClean="0"/>
              <a:t>Lots of recent research in the literature</a:t>
            </a:r>
          </a:p>
        </p:txBody>
      </p:sp>
      <p:sp>
        <p:nvSpPr>
          <p:cNvPr id="4" name="Slide Number Placeholder 3"/>
          <p:cNvSpPr>
            <a:spLocks noGrp="1"/>
          </p:cNvSpPr>
          <p:nvPr>
            <p:ph type="sldNum" sz="quarter" idx="12"/>
          </p:nvPr>
        </p:nvSpPr>
        <p:spPr/>
        <p:txBody>
          <a:bodyPr/>
          <a:lstStyle/>
          <a:p>
            <a:pPr lvl="1">
              <a:defRPr/>
            </a:pPr>
            <a:fld id="{D5841654-FCE0-4B02-A9AB-72077CFF5624}" type="slidenum">
              <a:rPr lang="en-US" smtClean="0"/>
              <a:pPr lvl="1">
                <a:defRPr/>
              </a:pPr>
              <a:t>50</a:t>
            </a:fld>
            <a:endParaRPr lang="en-US">
              <a:latin typeface="+mn-lt"/>
            </a:endParaRPr>
          </a:p>
        </p:txBody>
      </p:sp>
      <p:sp>
        <p:nvSpPr>
          <p:cNvPr id="5" name="Footer Placeholder 4"/>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137590096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2D Mesh </a:t>
            </a:r>
            <a:r>
              <a:rPr lang="en-US" dirty="0"/>
              <a:t>Example</a:t>
            </a:r>
          </a:p>
        </p:txBody>
      </p:sp>
      <p:sp>
        <p:nvSpPr>
          <p:cNvPr id="20483" name="Text Placeholder 102"/>
          <p:cNvSpPr>
            <a:spLocks noGrp="1"/>
          </p:cNvSpPr>
          <p:nvPr>
            <p:ph type="body" sz="half" idx="1"/>
          </p:nvPr>
        </p:nvSpPr>
        <p:spPr>
          <a:xfrm>
            <a:off x="5410200" y="1524000"/>
            <a:ext cx="3505200" cy="4648200"/>
          </a:xfrm>
        </p:spPr>
        <p:txBody>
          <a:bodyPr/>
          <a:lstStyle/>
          <a:p>
            <a:r>
              <a:rPr lang="en-US" sz="2800" dirty="0"/>
              <a:t>Intel Polaris</a:t>
            </a:r>
          </a:p>
          <a:p>
            <a:pPr lvl="1"/>
            <a:r>
              <a:rPr lang="en-US" sz="2400" dirty="0"/>
              <a:t>80 core prototype</a:t>
            </a:r>
            <a:endParaRPr lang="en-US" sz="2400" dirty="0" smtClean="0"/>
          </a:p>
          <a:p>
            <a:r>
              <a:rPr lang="en-US" sz="2800" dirty="0" smtClean="0"/>
              <a:t>Academic Research ex: </a:t>
            </a:r>
          </a:p>
          <a:p>
            <a:pPr lvl="1"/>
            <a:r>
              <a:rPr lang="en-US" sz="2400" dirty="0" smtClean="0"/>
              <a:t>MIT </a:t>
            </a:r>
            <a:r>
              <a:rPr lang="en-US" sz="2400" dirty="0"/>
              <a:t>Raw, </a:t>
            </a:r>
            <a:r>
              <a:rPr lang="en-US" sz="2400" dirty="0" err="1" smtClean="0"/>
              <a:t>TRIPs</a:t>
            </a:r>
            <a:endParaRPr lang="en-US" sz="2400" dirty="0" smtClean="0"/>
          </a:p>
          <a:p>
            <a:pPr lvl="2"/>
            <a:r>
              <a:rPr lang="en-US" sz="2000" dirty="0" smtClean="0"/>
              <a:t>2-D Mesh Topology</a:t>
            </a:r>
          </a:p>
          <a:p>
            <a:pPr lvl="2"/>
            <a:r>
              <a:rPr lang="en-US" sz="2000" dirty="0" smtClean="0"/>
              <a:t>Scalar Operand Networks</a:t>
            </a:r>
          </a:p>
        </p:txBody>
      </p:sp>
      <p:pic>
        <p:nvPicPr>
          <p:cNvPr id="20484" name="Content Placeholder 6" descr="teradie.png"/>
          <p:cNvPicPr>
            <a:picLocks noGrp="1" noChangeAspect="1"/>
          </p:cNvPicPr>
          <p:nvPr>
            <p:ph sz="half" idx="2"/>
          </p:nvPr>
        </p:nvPicPr>
        <p:blipFill>
          <a:blip r:embed="rId3" cstate="print"/>
          <a:srcRect/>
          <a:stretch>
            <a:fillRect/>
          </a:stretch>
        </p:blipFill>
        <p:spPr>
          <a:xfrm>
            <a:off x="0" y="1570038"/>
            <a:ext cx="5334000" cy="4373562"/>
          </a:xfrm>
        </p:spPr>
      </p:pic>
      <p:sp>
        <p:nvSpPr>
          <p:cNvPr id="20488" name="Rectangle 9"/>
          <p:cNvSpPr>
            <a:spLocks noChangeArrowheads="1"/>
          </p:cNvSpPr>
          <p:nvPr/>
        </p:nvSpPr>
        <p:spPr bwMode="auto">
          <a:xfrm>
            <a:off x="228600" y="4572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89" name="Rectangle 10"/>
          <p:cNvSpPr>
            <a:spLocks noChangeArrowheads="1"/>
          </p:cNvSpPr>
          <p:nvPr/>
        </p:nvSpPr>
        <p:spPr bwMode="auto">
          <a:xfrm>
            <a:off x="228600" y="4953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90" name="Rectangle 11"/>
          <p:cNvSpPr>
            <a:spLocks noChangeArrowheads="1"/>
          </p:cNvSpPr>
          <p:nvPr/>
        </p:nvSpPr>
        <p:spPr bwMode="auto">
          <a:xfrm>
            <a:off x="228600" y="5334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91" name="Rectangle 19"/>
          <p:cNvSpPr>
            <a:spLocks noChangeArrowheads="1"/>
          </p:cNvSpPr>
          <p:nvPr/>
        </p:nvSpPr>
        <p:spPr bwMode="auto">
          <a:xfrm>
            <a:off x="533400" y="4572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92" name="Rectangle 20"/>
          <p:cNvSpPr>
            <a:spLocks noChangeArrowheads="1"/>
          </p:cNvSpPr>
          <p:nvPr/>
        </p:nvSpPr>
        <p:spPr bwMode="auto">
          <a:xfrm>
            <a:off x="533400" y="4953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93" name="Rectangle 21"/>
          <p:cNvSpPr>
            <a:spLocks noChangeArrowheads="1"/>
          </p:cNvSpPr>
          <p:nvPr/>
        </p:nvSpPr>
        <p:spPr bwMode="auto">
          <a:xfrm>
            <a:off x="533400" y="5334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94" name="Rectangle 29"/>
          <p:cNvSpPr>
            <a:spLocks noChangeArrowheads="1"/>
          </p:cNvSpPr>
          <p:nvPr/>
        </p:nvSpPr>
        <p:spPr bwMode="auto">
          <a:xfrm>
            <a:off x="838200" y="4572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95" name="Rectangle 30"/>
          <p:cNvSpPr>
            <a:spLocks noChangeArrowheads="1"/>
          </p:cNvSpPr>
          <p:nvPr/>
        </p:nvSpPr>
        <p:spPr bwMode="auto">
          <a:xfrm>
            <a:off x="838200" y="4953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96" name="Rectangle 31"/>
          <p:cNvSpPr>
            <a:spLocks noChangeArrowheads="1"/>
          </p:cNvSpPr>
          <p:nvPr/>
        </p:nvSpPr>
        <p:spPr bwMode="auto">
          <a:xfrm>
            <a:off x="838200" y="5334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97" name="Rectangle 39"/>
          <p:cNvSpPr>
            <a:spLocks noChangeArrowheads="1"/>
          </p:cNvSpPr>
          <p:nvPr/>
        </p:nvSpPr>
        <p:spPr bwMode="auto">
          <a:xfrm>
            <a:off x="1143000" y="4572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98" name="Rectangle 40"/>
          <p:cNvSpPr>
            <a:spLocks noChangeArrowheads="1"/>
          </p:cNvSpPr>
          <p:nvPr/>
        </p:nvSpPr>
        <p:spPr bwMode="auto">
          <a:xfrm>
            <a:off x="1143000" y="4953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499" name="Rectangle 41"/>
          <p:cNvSpPr>
            <a:spLocks noChangeArrowheads="1"/>
          </p:cNvSpPr>
          <p:nvPr/>
        </p:nvSpPr>
        <p:spPr bwMode="auto">
          <a:xfrm>
            <a:off x="1143000" y="5334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00" name="Rectangle 49"/>
          <p:cNvSpPr>
            <a:spLocks noChangeArrowheads="1"/>
          </p:cNvSpPr>
          <p:nvPr/>
        </p:nvSpPr>
        <p:spPr bwMode="auto">
          <a:xfrm>
            <a:off x="1447800" y="4572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01" name="Rectangle 50"/>
          <p:cNvSpPr>
            <a:spLocks noChangeArrowheads="1"/>
          </p:cNvSpPr>
          <p:nvPr/>
        </p:nvSpPr>
        <p:spPr bwMode="auto">
          <a:xfrm>
            <a:off x="1447800" y="4953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02" name="Rectangle 51"/>
          <p:cNvSpPr>
            <a:spLocks noChangeArrowheads="1"/>
          </p:cNvSpPr>
          <p:nvPr/>
        </p:nvSpPr>
        <p:spPr bwMode="auto">
          <a:xfrm>
            <a:off x="1447800" y="5334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03" name="Rectangle 59"/>
          <p:cNvSpPr>
            <a:spLocks noChangeArrowheads="1"/>
          </p:cNvSpPr>
          <p:nvPr/>
        </p:nvSpPr>
        <p:spPr bwMode="auto">
          <a:xfrm>
            <a:off x="1752600" y="4572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04" name="Rectangle 60"/>
          <p:cNvSpPr>
            <a:spLocks noChangeArrowheads="1"/>
          </p:cNvSpPr>
          <p:nvPr/>
        </p:nvSpPr>
        <p:spPr bwMode="auto">
          <a:xfrm>
            <a:off x="1752600" y="4953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05" name="Rectangle 61"/>
          <p:cNvSpPr>
            <a:spLocks noChangeArrowheads="1"/>
          </p:cNvSpPr>
          <p:nvPr/>
        </p:nvSpPr>
        <p:spPr bwMode="auto">
          <a:xfrm>
            <a:off x="1752600" y="5334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06" name="Rectangle 79"/>
          <p:cNvSpPr>
            <a:spLocks noChangeArrowheads="1"/>
          </p:cNvSpPr>
          <p:nvPr/>
        </p:nvSpPr>
        <p:spPr bwMode="auto">
          <a:xfrm>
            <a:off x="2057400" y="4572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07" name="Rectangle 80"/>
          <p:cNvSpPr>
            <a:spLocks noChangeArrowheads="1"/>
          </p:cNvSpPr>
          <p:nvPr/>
        </p:nvSpPr>
        <p:spPr bwMode="auto">
          <a:xfrm>
            <a:off x="2057400" y="4953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08" name="Rectangle 81"/>
          <p:cNvSpPr>
            <a:spLocks noChangeArrowheads="1"/>
          </p:cNvSpPr>
          <p:nvPr/>
        </p:nvSpPr>
        <p:spPr bwMode="auto">
          <a:xfrm>
            <a:off x="2057400" y="5334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09" name="Rectangle 89"/>
          <p:cNvSpPr>
            <a:spLocks noChangeArrowheads="1"/>
          </p:cNvSpPr>
          <p:nvPr/>
        </p:nvSpPr>
        <p:spPr bwMode="auto">
          <a:xfrm>
            <a:off x="2362200" y="4572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10" name="Rectangle 90"/>
          <p:cNvSpPr>
            <a:spLocks noChangeArrowheads="1"/>
          </p:cNvSpPr>
          <p:nvPr/>
        </p:nvSpPr>
        <p:spPr bwMode="auto">
          <a:xfrm>
            <a:off x="2362200" y="4953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11" name="Rectangle 91"/>
          <p:cNvSpPr>
            <a:spLocks noChangeArrowheads="1"/>
          </p:cNvSpPr>
          <p:nvPr/>
        </p:nvSpPr>
        <p:spPr bwMode="auto">
          <a:xfrm>
            <a:off x="2362200" y="5334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12" name="Rectangle 103"/>
          <p:cNvSpPr>
            <a:spLocks noChangeArrowheads="1"/>
          </p:cNvSpPr>
          <p:nvPr/>
        </p:nvSpPr>
        <p:spPr bwMode="auto">
          <a:xfrm>
            <a:off x="228600" y="3429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13" name="Rectangle 104"/>
          <p:cNvSpPr>
            <a:spLocks noChangeArrowheads="1"/>
          </p:cNvSpPr>
          <p:nvPr/>
        </p:nvSpPr>
        <p:spPr bwMode="auto">
          <a:xfrm>
            <a:off x="228600" y="3810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14" name="Rectangle 105"/>
          <p:cNvSpPr>
            <a:spLocks noChangeArrowheads="1"/>
          </p:cNvSpPr>
          <p:nvPr/>
        </p:nvSpPr>
        <p:spPr bwMode="auto">
          <a:xfrm>
            <a:off x="228600" y="4191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15" name="Rectangle 106"/>
          <p:cNvSpPr>
            <a:spLocks noChangeArrowheads="1"/>
          </p:cNvSpPr>
          <p:nvPr/>
        </p:nvSpPr>
        <p:spPr bwMode="auto">
          <a:xfrm>
            <a:off x="533400" y="3429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16" name="Rectangle 107"/>
          <p:cNvSpPr>
            <a:spLocks noChangeArrowheads="1"/>
          </p:cNvSpPr>
          <p:nvPr/>
        </p:nvSpPr>
        <p:spPr bwMode="auto">
          <a:xfrm>
            <a:off x="533400" y="3810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17" name="Rectangle 108"/>
          <p:cNvSpPr>
            <a:spLocks noChangeArrowheads="1"/>
          </p:cNvSpPr>
          <p:nvPr/>
        </p:nvSpPr>
        <p:spPr bwMode="auto">
          <a:xfrm>
            <a:off x="533400" y="4191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18" name="Rectangle 109"/>
          <p:cNvSpPr>
            <a:spLocks noChangeArrowheads="1"/>
          </p:cNvSpPr>
          <p:nvPr/>
        </p:nvSpPr>
        <p:spPr bwMode="auto">
          <a:xfrm>
            <a:off x="838200" y="3429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19" name="Rectangle 110"/>
          <p:cNvSpPr>
            <a:spLocks noChangeArrowheads="1"/>
          </p:cNvSpPr>
          <p:nvPr/>
        </p:nvSpPr>
        <p:spPr bwMode="auto">
          <a:xfrm>
            <a:off x="838200" y="3810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20" name="Rectangle 111"/>
          <p:cNvSpPr>
            <a:spLocks noChangeArrowheads="1"/>
          </p:cNvSpPr>
          <p:nvPr/>
        </p:nvSpPr>
        <p:spPr bwMode="auto">
          <a:xfrm>
            <a:off x="838200" y="4191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21" name="Rectangle 112"/>
          <p:cNvSpPr>
            <a:spLocks noChangeArrowheads="1"/>
          </p:cNvSpPr>
          <p:nvPr/>
        </p:nvSpPr>
        <p:spPr bwMode="auto">
          <a:xfrm>
            <a:off x="1143000" y="3429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22" name="Rectangle 113"/>
          <p:cNvSpPr>
            <a:spLocks noChangeArrowheads="1"/>
          </p:cNvSpPr>
          <p:nvPr/>
        </p:nvSpPr>
        <p:spPr bwMode="auto">
          <a:xfrm>
            <a:off x="1143000" y="3810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23" name="Rectangle 114"/>
          <p:cNvSpPr>
            <a:spLocks noChangeArrowheads="1"/>
          </p:cNvSpPr>
          <p:nvPr/>
        </p:nvSpPr>
        <p:spPr bwMode="auto">
          <a:xfrm>
            <a:off x="1143000" y="4191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24" name="Rectangle 115"/>
          <p:cNvSpPr>
            <a:spLocks noChangeArrowheads="1"/>
          </p:cNvSpPr>
          <p:nvPr/>
        </p:nvSpPr>
        <p:spPr bwMode="auto">
          <a:xfrm>
            <a:off x="1447800" y="3429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25" name="Rectangle 116"/>
          <p:cNvSpPr>
            <a:spLocks noChangeArrowheads="1"/>
          </p:cNvSpPr>
          <p:nvPr/>
        </p:nvSpPr>
        <p:spPr bwMode="auto">
          <a:xfrm>
            <a:off x="1447800" y="3810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26" name="Rectangle 117"/>
          <p:cNvSpPr>
            <a:spLocks noChangeArrowheads="1"/>
          </p:cNvSpPr>
          <p:nvPr/>
        </p:nvSpPr>
        <p:spPr bwMode="auto">
          <a:xfrm>
            <a:off x="1447800" y="4191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27" name="Rectangle 118"/>
          <p:cNvSpPr>
            <a:spLocks noChangeArrowheads="1"/>
          </p:cNvSpPr>
          <p:nvPr/>
        </p:nvSpPr>
        <p:spPr bwMode="auto">
          <a:xfrm>
            <a:off x="1752600" y="3429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28" name="Rectangle 119"/>
          <p:cNvSpPr>
            <a:spLocks noChangeArrowheads="1"/>
          </p:cNvSpPr>
          <p:nvPr/>
        </p:nvSpPr>
        <p:spPr bwMode="auto">
          <a:xfrm>
            <a:off x="1752600" y="3810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29" name="Rectangle 120"/>
          <p:cNvSpPr>
            <a:spLocks noChangeArrowheads="1"/>
          </p:cNvSpPr>
          <p:nvPr/>
        </p:nvSpPr>
        <p:spPr bwMode="auto">
          <a:xfrm>
            <a:off x="1752600" y="4191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30" name="Rectangle 121"/>
          <p:cNvSpPr>
            <a:spLocks noChangeArrowheads="1"/>
          </p:cNvSpPr>
          <p:nvPr/>
        </p:nvSpPr>
        <p:spPr bwMode="auto">
          <a:xfrm>
            <a:off x="2057400" y="3429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31" name="Rectangle 122"/>
          <p:cNvSpPr>
            <a:spLocks noChangeArrowheads="1"/>
          </p:cNvSpPr>
          <p:nvPr/>
        </p:nvSpPr>
        <p:spPr bwMode="auto">
          <a:xfrm>
            <a:off x="2057400" y="3810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32" name="Rectangle 123"/>
          <p:cNvSpPr>
            <a:spLocks noChangeArrowheads="1"/>
          </p:cNvSpPr>
          <p:nvPr/>
        </p:nvSpPr>
        <p:spPr bwMode="auto">
          <a:xfrm>
            <a:off x="2057400" y="4191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33" name="Rectangle 124"/>
          <p:cNvSpPr>
            <a:spLocks noChangeArrowheads="1"/>
          </p:cNvSpPr>
          <p:nvPr/>
        </p:nvSpPr>
        <p:spPr bwMode="auto">
          <a:xfrm>
            <a:off x="2362200" y="3429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34" name="Rectangle 125"/>
          <p:cNvSpPr>
            <a:spLocks noChangeArrowheads="1"/>
          </p:cNvSpPr>
          <p:nvPr/>
        </p:nvSpPr>
        <p:spPr bwMode="auto">
          <a:xfrm>
            <a:off x="2362200" y="3810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35" name="Rectangle 126"/>
          <p:cNvSpPr>
            <a:spLocks noChangeArrowheads="1"/>
          </p:cNvSpPr>
          <p:nvPr/>
        </p:nvSpPr>
        <p:spPr bwMode="auto">
          <a:xfrm>
            <a:off x="2362200" y="4191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36" name="Rectangle 127"/>
          <p:cNvSpPr>
            <a:spLocks noChangeArrowheads="1"/>
          </p:cNvSpPr>
          <p:nvPr/>
        </p:nvSpPr>
        <p:spPr bwMode="auto">
          <a:xfrm>
            <a:off x="228600" y="2286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37" name="Rectangle 128"/>
          <p:cNvSpPr>
            <a:spLocks noChangeArrowheads="1"/>
          </p:cNvSpPr>
          <p:nvPr/>
        </p:nvSpPr>
        <p:spPr bwMode="auto">
          <a:xfrm>
            <a:off x="228600" y="2667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38" name="Rectangle 129"/>
          <p:cNvSpPr>
            <a:spLocks noChangeArrowheads="1"/>
          </p:cNvSpPr>
          <p:nvPr/>
        </p:nvSpPr>
        <p:spPr bwMode="auto">
          <a:xfrm>
            <a:off x="228600" y="3048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39" name="Rectangle 130"/>
          <p:cNvSpPr>
            <a:spLocks noChangeArrowheads="1"/>
          </p:cNvSpPr>
          <p:nvPr/>
        </p:nvSpPr>
        <p:spPr bwMode="auto">
          <a:xfrm>
            <a:off x="533400" y="2286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40" name="Rectangle 131"/>
          <p:cNvSpPr>
            <a:spLocks noChangeArrowheads="1"/>
          </p:cNvSpPr>
          <p:nvPr/>
        </p:nvSpPr>
        <p:spPr bwMode="auto">
          <a:xfrm>
            <a:off x="533400" y="2667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41" name="Rectangle 132"/>
          <p:cNvSpPr>
            <a:spLocks noChangeArrowheads="1"/>
          </p:cNvSpPr>
          <p:nvPr/>
        </p:nvSpPr>
        <p:spPr bwMode="auto">
          <a:xfrm>
            <a:off x="533400" y="3048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42" name="Rectangle 133"/>
          <p:cNvSpPr>
            <a:spLocks noChangeArrowheads="1"/>
          </p:cNvSpPr>
          <p:nvPr/>
        </p:nvSpPr>
        <p:spPr bwMode="auto">
          <a:xfrm>
            <a:off x="838200" y="2286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43" name="Rectangle 134"/>
          <p:cNvSpPr>
            <a:spLocks noChangeArrowheads="1"/>
          </p:cNvSpPr>
          <p:nvPr/>
        </p:nvSpPr>
        <p:spPr bwMode="auto">
          <a:xfrm>
            <a:off x="838200" y="2667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44" name="Rectangle 135"/>
          <p:cNvSpPr>
            <a:spLocks noChangeArrowheads="1"/>
          </p:cNvSpPr>
          <p:nvPr/>
        </p:nvSpPr>
        <p:spPr bwMode="auto">
          <a:xfrm>
            <a:off x="838200" y="3048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45" name="Rectangle 136"/>
          <p:cNvSpPr>
            <a:spLocks noChangeArrowheads="1"/>
          </p:cNvSpPr>
          <p:nvPr/>
        </p:nvSpPr>
        <p:spPr bwMode="auto">
          <a:xfrm>
            <a:off x="1143000" y="2286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46" name="Rectangle 137"/>
          <p:cNvSpPr>
            <a:spLocks noChangeArrowheads="1"/>
          </p:cNvSpPr>
          <p:nvPr/>
        </p:nvSpPr>
        <p:spPr bwMode="auto">
          <a:xfrm>
            <a:off x="1143000" y="2667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47" name="Rectangle 138"/>
          <p:cNvSpPr>
            <a:spLocks noChangeArrowheads="1"/>
          </p:cNvSpPr>
          <p:nvPr/>
        </p:nvSpPr>
        <p:spPr bwMode="auto">
          <a:xfrm>
            <a:off x="1143000" y="3048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48" name="Rectangle 139"/>
          <p:cNvSpPr>
            <a:spLocks noChangeArrowheads="1"/>
          </p:cNvSpPr>
          <p:nvPr/>
        </p:nvSpPr>
        <p:spPr bwMode="auto">
          <a:xfrm>
            <a:off x="1447800" y="2286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49" name="Rectangle 140"/>
          <p:cNvSpPr>
            <a:spLocks noChangeArrowheads="1"/>
          </p:cNvSpPr>
          <p:nvPr/>
        </p:nvSpPr>
        <p:spPr bwMode="auto">
          <a:xfrm>
            <a:off x="1447800" y="2667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50" name="Rectangle 141"/>
          <p:cNvSpPr>
            <a:spLocks noChangeArrowheads="1"/>
          </p:cNvSpPr>
          <p:nvPr/>
        </p:nvSpPr>
        <p:spPr bwMode="auto">
          <a:xfrm>
            <a:off x="1447800" y="3048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51" name="Rectangle 142"/>
          <p:cNvSpPr>
            <a:spLocks noChangeArrowheads="1"/>
          </p:cNvSpPr>
          <p:nvPr/>
        </p:nvSpPr>
        <p:spPr bwMode="auto">
          <a:xfrm>
            <a:off x="1752600" y="2286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52" name="Rectangle 143"/>
          <p:cNvSpPr>
            <a:spLocks noChangeArrowheads="1"/>
          </p:cNvSpPr>
          <p:nvPr/>
        </p:nvSpPr>
        <p:spPr bwMode="auto">
          <a:xfrm>
            <a:off x="1752600" y="2667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53" name="Rectangle 144"/>
          <p:cNvSpPr>
            <a:spLocks noChangeArrowheads="1"/>
          </p:cNvSpPr>
          <p:nvPr/>
        </p:nvSpPr>
        <p:spPr bwMode="auto">
          <a:xfrm>
            <a:off x="1752600" y="3048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54" name="Rectangle 145"/>
          <p:cNvSpPr>
            <a:spLocks noChangeArrowheads="1"/>
          </p:cNvSpPr>
          <p:nvPr/>
        </p:nvSpPr>
        <p:spPr bwMode="auto">
          <a:xfrm>
            <a:off x="2057400" y="2286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55" name="Rectangle 146"/>
          <p:cNvSpPr>
            <a:spLocks noChangeArrowheads="1"/>
          </p:cNvSpPr>
          <p:nvPr/>
        </p:nvSpPr>
        <p:spPr bwMode="auto">
          <a:xfrm>
            <a:off x="2057400" y="2667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56" name="Rectangle 147"/>
          <p:cNvSpPr>
            <a:spLocks noChangeArrowheads="1"/>
          </p:cNvSpPr>
          <p:nvPr/>
        </p:nvSpPr>
        <p:spPr bwMode="auto">
          <a:xfrm>
            <a:off x="2057400" y="3048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57" name="Rectangle 148"/>
          <p:cNvSpPr>
            <a:spLocks noChangeArrowheads="1"/>
          </p:cNvSpPr>
          <p:nvPr/>
        </p:nvSpPr>
        <p:spPr bwMode="auto">
          <a:xfrm>
            <a:off x="2362200" y="2286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58" name="Rectangle 149"/>
          <p:cNvSpPr>
            <a:spLocks noChangeArrowheads="1"/>
          </p:cNvSpPr>
          <p:nvPr/>
        </p:nvSpPr>
        <p:spPr bwMode="auto">
          <a:xfrm>
            <a:off x="2362200" y="2667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59" name="Rectangle 150"/>
          <p:cNvSpPr>
            <a:spLocks noChangeArrowheads="1"/>
          </p:cNvSpPr>
          <p:nvPr/>
        </p:nvSpPr>
        <p:spPr bwMode="auto">
          <a:xfrm>
            <a:off x="2362200" y="3048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60" name="Rectangle 151"/>
          <p:cNvSpPr>
            <a:spLocks noChangeArrowheads="1"/>
          </p:cNvSpPr>
          <p:nvPr/>
        </p:nvSpPr>
        <p:spPr bwMode="auto">
          <a:xfrm>
            <a:off x="228600" y="1905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61" name="Rectangle 152"/>
          <p:cNvSpPr>
            <a:spLocks noChangeArrowheads="1"/>
          </p:cNvSpPr>
          <p:nvPr/>
        </p:nvSpPr>
        <p:spPr bwMode="auto">
          <a:xfrm>
            <a:off x="533400" y="1905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62" name="Rectangle 153"/>
          <p:cNvSpPr>
            <a:spLocks noChangeArrowheads="1"/>
          </p:cNvSpPr>
          <p:nvPr/>
        </p:nvSpPr>
        <p:spPr bwMode="auto">
          <a:xfrm>
            <a:off x="838200" y="1905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63" name="Rectangle 154"/>
          <p:cNvSpPr>
            <a:spLocks noChangeArrowheads="1"/>
          </p:cNvSpPr>
          <p:nvPr/>
        </p:nvSpPr>
        <p:spPr bwMode="auto">
          <a:xfrm>
            <a:off x="1143000" y="1905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64" name="Rectangle 155"/>
          <p:cNvSpPr>
            <a:spLocks noChangeArrowheads="1"/>
          </p:cNvSpPr>
          <p:nvPr/>
        </p:nvSpPr>
        <p:spPr bwMode="auto">
          <a:xfrm>
            <a:off x="1447800" y="1905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65" name="Rectangle 156"/>
          <p:cNvSpPr>
            <a:spLocks noChangeArrowheads="1"/>
          </p:cNvSpPr>
          <p:nvPr/>
        </p:nvSpPr>
        <p:spPr bwMode="auto">
          <a:xfrm>
            <a:off x="1752600" y="1905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66" name="Rectangle 157"/>
          <p:cNvSpPr>
            <a:spLocks noChangeArrowheads="1"/>
          </p:cNvSpPr>
          <p:nvPr/>
        </p:nvSpPr>
        <p:spPr bwMode="auto">
          <a:xfrm>
            <a:off x="2057400" y="1905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67" name="Rectangle 158"/>
          <p:cNvSpPr>
            <a:spLocks noChangeArrowheads="1"/>
          </p:cNvSpPr>
          <p:nvPr/>
        </p:nvSpPr>
        <p:spPr bwMode="auto">
          <a:xfrm>
            <a:off x="2362200" y="1905000"/>
            <a:ext cx="304800" cy="381000"/>
          </a:xfrm>
          <a:prstGeom prst="rect">
            <a:avLst/>
          </a:prstGeom>
          <a:no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68" name="Rectangle 87"/>
          <p:cNvSpPr>
            <a:spLocks noChangeArrowheads="1"/>
          </p:cNvSpPr>
          <p:nvPr/>
        </p:nvSpPr>
        <p:spPr bwMode="auto">
          <a:xfrm>
            <a:off x="228600" y="2133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69" name="Rectangle 88"/>
          <p:cNvSpPr>
            <a:spLocks noChangeArrowheads="1"/>
          </p:cNvSpPr>
          <p:nvPr/>
        </p:nvSpPr>
        <p:spPr bwMode="auto">
          <a:xfrm>
            <a:off x="228600" y="2514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70" name="Rectangle 89"/>
          <p:cNvSpPr>
            <a:spLocks noChangeArrowheads="1"/>
          </p:cNvSpPr>
          <p:nvPr/>
        </p:nvSpPr>
        <p:spPr bwMode="auto">
          <a:xfrm>
            <a:off x="228600" y="2895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71" name="Rectangle 90"/>
          <p:cNvSpPr>
            <a:spLocks noChangeArrowheads="1"/>
          </p:cNvSpPr>
          <p:nvPr/>
        </p:nvSpPr>
        <p:spPr bwMode="auto">
          <a:xfrm>
            <a:off x="228600" y="3276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72" name="Rectangle 91"/>
          <p:cNvSpPr>
            <a:spLocks noChangeArrowheads="1"/>
          </p:cNvSpPr>
          <p:nvPr/>
        </p:nvSpPr>
        <p:spPr bwMode="auto">
          <a:xfrm>
            <a:off x="228600" y="3657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73" name="Rectangle 92"/>
          <p:cNvSpPr>
            <a:spLocks noChangeArrowheads="1"/>
          </p:cNvSpPr>
          <p:nvPr/>
        </p:nvSpPr>
        <p:spPr bwMode="auto">
          <a:xfrm>
            <a:off x="228600" y="4038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74" name="Rectangle 93"/>
          <p:cNvSpPr>
            <a:spLocks noChangeArrowheads="1"/>
          </p:cNvSpPr>
          <p:nvPr/>
        </p:nvSpPr>
        <p:spPr bwMode="auto">
          <a:xfrm>
            <a:off x="228600" y="4419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75" name="Rectangle 94"/>
          <p:cNvSpPr>
            <a:spLocks noChangeArrowheads="1"/>
          </p:cNvSpPr>
          <p:nvPr/>
        </p:nvSpPr>
        <p:spPr bwMode="auto">
          <a:xfrm>
            <a:off x="228600" y="4800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76" name="Rectangle 95"/>
          <p:cNvSpPr>
            <a:spLocks noChangeArrowheads="1"/>
          </p:cNvSpPr>
          <p:nvPr/>
        </p:nvSpPr>
        <p:spPr bwMode="auto">
          <a:xfrm>
            <a:off x="228600" y="5181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77" name="Rectangle 96"/>
          <p:cNvSpPr>
            <a:spLocks noChangeArrowheads="1"/>
          </p:cNvSpPr>
          <p:nvPr/>
        </p:nvSpPr>
        <p:spPr bwMode="auto">
          <a:xfrm>
            <a:off x="228600" y="5562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78" name="Rectangle 97"/>
          <p:cNvSpPr>
            <a:spLocks noChangeArrowheads="1"/>
          </p:cNvSpPr>
          <p:nvPr/>
        </p:nvSpPr>
        <p:spPr bwMode="auto">
          <a:xfrm>
            <a:off x="533400" y="2133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79" name="Rectangle 98"/>
          <p:cNvSpPr>
            <a:spLocks noChangeArrowheads="1"/>
          </p:cNvSpPr>
          <p:nvPr/>
        </p:nvSpPr>
        <p:spPr bwMode="auto">
          <a:xfrm>
            <a:off x="533400" y="2514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80" name="Rectangle 99"/>
          <p:cNvSpPr>
            <a:spLocks noChangeArrowheads="1"/>
          </p:cNvSpPr>
          <p:nvPr/>
        </p:nvSpPr>
        <p:spPr bwMode="auto">
          <a:xfrm>
            <a:off x="533400" y="2895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81" name="Rectangle 100"/>
          <p:cNvSpPr>
            <a:spLocks noChangeArrowheads="1"/>
          </p:cNvSpPr>
          <p:nvPr/>
        </p:nvSpPr>
        <p:spPr bwMode="auto">
          <a:xfrm>
            <a:off x="533400" y="3276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82" name="Rectangle 101"/>
          <p:cNvSpPr>
            <a:spLocks noChangeArrowheads="1"/>
          </p:cNvSpPr>
          <p:nvPr/>
        </p:nvSpPr>
        <p:spPr bwMode="auto">
          <a:xfrm>
            <a:off x="533400" y="3657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83" name="Rectangle 102"/>
          <p:cNvSpPr>
            <a:spLocks noChangeArrowheads="1"/>
          </p:cNvSpPr>
          <p:nvPr/>
        </p:nvSpPr>
        <p:spPr bwMode="auto">
          <a:xfrm>
            <a:off x="533400" y="4038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84" name="Rectangle 103"/>
          <p:cNvSpPr>
            <a:spLocks noChangeArrowheads="1"/>
          </p:cNvSpPr>
          <p:nvPr/>
        </p:nvSpPr>
        <p:spPr bwMode="auto">
          <a:xfrm>
            <a:off x="533400" y="4419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85" name="Rectangle 104"/>
          <p:cNvSpPr>
            <a:spLocks noChangeArrowheads="1"/>
          </p:cNvSpPr>
          <p:nvPr/>
        </p:nvSpPr>
        <p:spPr bwMode="auto">
          <a:xfrm>
            <a:off x="533400" y="4800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86" name="Rectangle 105"/>
          <p:cNvSpPr>
            <a:spLocks noChangeArrowheads="1"/>
          </p:cNvSpPr>
          <p:nvPr/>
        </p:nvSpPr>
        <p:spPr bwMode="auto">
          <a:xfrm>
            <a:off x="533400" y="5181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87" name="Rectangle 106"/>
          <p:cNvSpPr>
            <a:spLocks noChangeArrowheads="1"/>
          </p:cNvSpPr>
          <p:nvPr/>
        </p:nvSpPr>
        <p:spPr bwMode="auto">
          <a:xfrm>
            <a:off x="533400" y="5562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88" name="Rectangle 107"/>
          <p:cNvSpPr>
            <a:spLocks noChangeArrowheads="1"/>
          </p:cNvSpPr>
          <p:nvPr/>
        </p:nvSpPr>
        <p:spPr bwMode="auto">
          <a:xfrm>
            <a:off x="838200" y="2133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89" name="Rectangle 108"/>
          <p:cNvSpPr>
            <a:spLocks noChangeArrowheads="1"/>
          </p:cNvSpPr>
          <p:nvPr/>
        </p:nvSpPr>
        <p:spPr bwMode="auto">
          <a:xfrm>
            <a:off x="838200" y="2514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90" name="Rectangle 109"/>
          <p:cNvSpPr>
            <a:spLocks noChangeArrowheads="1"/>
          </p:cNvSpPr>
          <p:nvPr/>
        </p:nvSpPr>
        <p:spPr bwMode="auto">
          <a:xfrm>
            <a:off x="838200" y="2895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91" name="Rectangle 110"/>
          <p:cNvSpPr>
            <a:spLocks noChangeArrowheads="1"/>
          </p:cNvSpPr>
          <p:nvPr/>
        </p:nvSpPr>
        <p:spPr bwMode="auto">
          <a:xfrm>
            <a:off x="838200" y="3276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92" name="Rectangle 111"/>
          <p:cNvSpPr>
            <a:spLocks noChangeArrowheads="1"/>
          </p:cNvSpPr>
          <p:nvPr/>
        </p:nvSpPr>
        <p:spPr bwMode="auto">
          <a:xfrm>
            <a:off x="838200" y="3657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93" name="Rectangle 112"/>
          <p:cNvSpPr>
            <a:spLocks noChangeArrowheads="1"/>
          </p:cNvSpPr>
          <p:nvPr/>
        </p:nvSpPr>
        <p:spPr bwMode="auto">
          <a:xfrm>
            <a:off x="838200" y="4038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94" name="Rectangle 113"/>
          <p:cNvSpPr>
            <a:spLocks noChangeArrowheads="1"/>
          </p:cNvSpPr>
          <p:nvPr/>
        </p:nvSpPr>
        <p:spPr bwMode="auto">
          <a:xfrm>
            <a:off x="838200" y="4419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95" name="Rectangle 114"/>
          <p:cNvSpPr>
            <a:spLocks noChangeArrowheads="1"/>
          </p:cNvSpPr>
          <p:nvPr/>
        </p:nvSpPr>
        <p:spPr bwMode="auto">
          <a:xfrm>
            <a:off x="838200" y="4800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96" name="Rectangle 115"/>
          <p:cNvSpPr>
            <a:spLocks noChangeArrowheads="1"/>
          </p:cNvSpPr>
          <p:nvPr/>
        </p:nvSpPr>
        <p:spPr bwMode="auto">
          <a:xfrm>
            <a:off x="838200" y="5181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97" name="Rectangle 116"/>
          <p:cNvSpPr>
            <a:spLocks noChangeArrowheads="1"/>
          </p:cNvSpPr>
          <p:nvPr/>
        </p:nvSpPr>
        <p:spPr bwMode="auto">
          <a:xfrm>
            <a:off x="838200" y="5562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98" name="Rectangle 117"/>
          <p:cNvSpPr>
            <a:spLocks noChangeArrowheads="1"/>
          </p:cNvSpPr>
          <p:nvPr/>
        </p:nvSpPr>
        <p:spPr bwMode="auto">
          <a:xfrm>
            <a:off x="1143000" y="2133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599" name="Rectangle 118"/>
          <p:cNvSpPr>
            <a:spLocks noChangeArrowheads="1"/>
          </p:cNvSpPr>
          <p:nvPr/>
        </p:nvSpPr>
        <p:spPr bwMode="auto">
          <a:xfrm>
            <a:off x="1143000" y="2514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00" name="Rectangle 119"/>
          <p:cNvSpPr>
            <a:spLocks noChangeArrowheads="1"/>
          </p:cNvSpPr>
          <p:nvPr/>
        </p:nvSpPr>
        <p:spPr bwMode="auto">
          <a:xfrm>
            <a:off x="1143000" y="2895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01" name="Rectangle 120"/>
          <p:cNvSpPr>
            <a:spLocks noChangeArrowheads="1"/>
          </p:cNvSpPr>
          <p:nvPr/>
        </p:nvSpPr>
        <p:spPr bwMode="auto">
          <a:xfrm>
            <a:off x="1143000" y="3276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02" name="Rectangle 121"/>
          <p:cNvSpPr>
            <a:spLocks noChangeArrowheads="1"/>
          </p:cNvSpPr>
          <p:nvPr/>
        </p:nvSpPr>
        <p:spPr bwMode="auto">
          <a:xfrm>
            <a:off x="1143000" y="3657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03" name="Rectangle 122"/>
          <p:cNvSpPr>
            <a:spLocks noChangeArrowheads="1"/>
          </p:cNvSpPr>
          <p:nvPr/>
        </p:nvSpPr>
        <p:spPr bwMode="auto">
          <a:xfrm>
            <a:off x="1143000" y="4038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04" name="Rectangle 123"/>
          <p:cNvSpPr>
            <a:spLocks noChangeArrowheads="1"/>
          </p:cNvSpPr>
          <p:nvPr/>
        </p:nvSpPr>
        <p:spPr bwMode="auto">
          <a:xfrm>
            <a:off x="1143000" y="4419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05" name="Rectangle 124"/>
          <p:cNvSpPr>
            <a:spLocks noChangeArrowheads="1"/>
          </p:cNvSpPr>
          <p:nvPr/>
        </p:nvSpPr>
        <p:spPr bwMode="auto">
          <a:xfrm>
            <a:off x="1143000" y="4800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06" name="Rectangle 125"/>
          <p:cNvSpPr>
            <a:spLocks noChangeArrowheads="1"/>
          </p:cNvSpPr>
          <p:nvPr/>
        </p:nvSpPr>
        <p:spPr bwMode="auto">
          <a:xfrm>
            <a:off x="1143000" y="5181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07" name="Rectangle 126"/>
          <p:cNvSpPr>
            <a:spLocks noChangeArrowheads="1"/>
          </p:cNvSpPr>
          <p:nvPr/>
        </p:nvSpPr>
        <p:spPr bwMode="auto">
          <a:xfrm>
            <a:off x="1143000" y="5562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08" name="Rectangle 127"/>
          <p:cNvSpPr>
            <a:spLocks noChangeArrowheads="1"/>
          </p:cNvSpPr>
          <p:nvPr/>
        </p:nvSpPr>
        <p:spPr bwMode="auto">
          <a:xfrm>
            <a:off x="1447800" y="2133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09" name="Rectangle 128"/>
          <p:cNvSpPr>
            <a:spLocks noChangeArrowheads="1"/>
          </p:cNvSpPr>
          <p:nvPr/>
        </p:nvSpPr>
        <p:spPr bwMode="auto">
          <a:xfrm>
            <a:off x="1447800" y="2514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10" name="Rectangle 129"/>
          <p:cNvSpPr>
            <a:spLocks noChangeArrowheads="1"/>
          </p:cNvSpPr>
          <p:nvPr/>
        </p:nvSpPr>
        <p:spPr bwMode="auto">
          <a:xfrm>
            <a:off x="1447800" y="2895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11" name="Rectangle 130"/>
          <p:cNvSpPr>
            <a:spLocks noChangeArrowheads="1"/>
          </p:cNvSpPr>
          <p:nvPr/>
        </p:nvSpPr>
        <p:spPr bwMode="auto">
          <a:xfrm>
            <a:off x="1447800" y="3276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12" name="Rectangle 131"/>
          <p:cNvSpPr>
            <a:spLocks noChangeArrowheads="1"/>
          </p:cNvSpPr>
          <p:nvPr/>
        </p:nvSpPr>
        <p:spPr bwMode="auto">
          <a:xfrm>
            <a:off x="1447800" y="3657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13" name="Rectangle 132"/>
          <p:cNvSpPr>
            <a:spLocks noChangeArrowheads="1"/>
          </p:cNvSpPr>
          <p:nvPr/>
        </p:nvSpPr>
        <p:spPr bwMode="auto">
          <a:xfrm>
            <a:off x="1447800" y="4038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14" name="Rectangle 133"/>
          <p:cNvSpPr>
            <a:spLocks noChangeArrowheads="1"/>
          </p:cNvSpPr>
          <p:nvPr/>
        </p:nvSpPr>
        <p:spPr bwMode="auto">
          <a:xfrm>
            <a:off x="1447800" y="4419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15" name="Rectangle 134"/>
          <p:cNvSpPr>
            <a:spLocks noChangeArrowheads="1"/>
          </p:cNvSpPr>
          <p:nvPr/>
        </p:nvSpPr>
        <p:spPr bwMode="auto">
          <a:xfrm>
            <a:off x="1447800" y="4800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16" name="Rectangle 135"/>
          <p:cNvSpPr>
            <a:spLocks noChangeArrowheads="1"/>
          </p:cNvSpPr>
          <p:nvPr/>
        </p:nvSpPr>
        <p:spPr bwMode="auto">
          <a:xfrm>
            <a:off x="1447800" y="5181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17" name="Rectangle 136"/>
          <p:cNvSpPr>
            <a:spLocks noChangeArrowheads="1"/>
          </p:cNvSpPr>
          <p:nvPr/>
        </p:nvSpPr>
        <p:spPr bwMode="auto">
          <a:xfrm>
            <a:off x="1447800" y="5562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18" name="Rectangle 137"/>
          <p:cNvSpPr>
            <a:spLocks noChangeArrowheads="1"/>
          </p:cNvSpPr>
          <p:nvPr/>
        </p:nvSpPr>
        <p:spPr bwMode="auto">
          <a:xfrm>
            <a:off x="1752600" y="2133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19" name="Rectangle 138"/>
          <p:cNvSpPr>
            <a:spLocks noChangeArrowheads="1"/>
          </p:cNvSpPr>
          <p:nvPr/>
        </p:nvSpPr>
        <p:spPr bwMode="auto">
          <a:xfrm>
            <a:off x="1752600" y="2514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20" name="Rectangle 139"/>
          <p:cNvSpPr>
            <a:spLocks noChangeArrowheads="1"/>
          </p:cNvSpPr>
          <p:nvPr/>
        </p:nvSpPr>
        <p:spPr bwMode="auto">
          <a:xfrm>
            <a:off x="1752600" y="2895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21" name="Rectangle 140"/>
          <p:cNvSpPr>
            <a:spLocks noChangeArrowheads="1"/>
          </p:cNvSpPr>
          <p:nvPr/>
        </p:nvSpPr>
        <p:spPr bwMode="auto">
          <a:xfrm>
            <a:off x="1752600" y="3276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22" name="Rectangle 141"/>
          <p:cNvSpPr>
            <a:spLocks noChangeArrowheads="1"/>
          </p:cNvSpPr>
          <p:nvPr/>
        </p:nvSpPr>
        <p:spPr bwMode="auto">
          <a:xfrm>
            <a:off x="1752600" y="3657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23" name="Rectangle 142"/>
          <p:cNvSpPr>
            <a:spLocks noChangeArrowheads="1"/>
          </p:cNvSpPr>
          <p:nvPr/>
        </p:nvSpPr>
        <p:spPr bwMode="auto">
          <a:xfrm>
            <a:off x="1752600" y="4038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24" name="Rectangle 143"/>
          <p:cNvSpPr>
            <a:spLocks noChangeArrowheads="1"/>
          </p:cNvSpPr>
          <p:nvPr/>
        </p:nvSpPr>
        <p:spPr bwMode="auto">
          <a:xfrm>
            <a:off x="1752600" y="4419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25" name="Rectangle 144"/>
          <p:cNvSpPr>
            <a:spLocks noChangeArrowheads="1"/>
          </p:cNvSpPr>
          <p:nvPr/>
        </p:nvSpPr>
        <p:spPr bwMode="auto">
          <a:xfrm>
            <a:off x="1752600" y="4800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26" name="Rectangle 145"/>
          <p:cNvSpPr>
            <a:spLocks noChangeArrowheads="1"/>
          </p:cNvSpPr>
          <p:nvPr/>
        </p:nvSpPr>
        <p:spPr bwMode="auto">
          <a:xfrm>
            <a:off x="1752600" y="5181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27" name="Rectangle 146"/>
          <p:cNvSpPr>
            <a:spLocks noChangeArrowheads="1"/>
          </p:cNvSpPr>
          <p:nvPr/>
        </p:nvSpPr>
        <p:spPr bwMode="auto">
          <a:xfrm>
            <a:off x="1752600" y="5562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28" name="Rectangle 147"/>
          <p:cNvSpPr>
            <a:spLocks noChangeArrowheads="1"/>
          </p:cNvSpPr>
          <p:nvPr/>
        </p:nvSpPr>
        <p:spPr bwMode="auto">
          <a:xfrm>
            <a:off x="2057400" y="2133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29" name="Rectangle 148"/>
          <p:cNvSpPr>
            <a:spLocks noChangeArrowheads="1"/>
          </p:cNvSpPr>
          <p:nvPr/>
        </p:nvSpPr>
        <p:spPr bwMode="auto">
          <a:xfrm>
            <a:off x="2057400" y="2514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30" name="Rectangle 149"/>
          <p:cNvSpPr>
            <a:spLocks noChangeArrowheads="1"/>
          </p:cNvSpPr>
          <p:nvPr/>
        </p:nvSpPr>
        <p:spPr bwMode="auto">
          <a:xfrm>
            <a:off x="2057400" y="2895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31" name="Rectangle 150"/>
          <p:cNvSpPr>
            <a:spLocks noChangeArrowheads="1"/>
          </p:cNvSpPr>
          <p:nvPr/>
        </p:nvSpPr>
        <p:spPr bwMode="auto">
          <a:xfrm>
            <a:off x="2057400" y="3276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32" name="Rectangle 151"/>
          <p:cNvSpPr>
            <a:spLocks noChangeArrowheads="1"/>
          </p:cNvSpPr>
          <p:nvPr/>
        </p:nvSpPr>
        <p:spPr bwMode="auto">
          <a:xfrm>
            <a:off x="2057400" y="3657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33" name="Rectangle 152"/>
          <p:cNvSpPr>
            <a:spLocks noChangeArrowheads="1"/>
          </p:cNvSpPr>
          <p:nvPr/>
        </p:nvSpPr>
        <p:spPr bwMode="auto">
          <a:xfrm>
            <a:off x="2057400" y="4038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34" name="Rectangle 153"/>
          <p:cNvSpPr>
            <a:spLocks noChangeArrowheads="1"/>
          </p:cNvSpPr>
          <p:nvPr/>
        </p:nvSpPr>
        <p:spPr bwMode="auto">
          <a:xfrm>
            <a:off x="2057400" y="4419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35" name="Rectangle 154"/>
          <p:cNvSpPr>
            <a:spLocks noChangeArrowheads="1"/>
          </p:cNvSpPr>
          <p:nvPr/>
        </p:nvSpPr>
        <p:spPr bwMode="auto">
          <a:xfrm>
            <a:off x="2057400" y="4800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36" name="Rectangle 155"/>
          <p:cNvSpPr>
            <a:spLocks noChangeArrowheads="1"/>
          </p:cNvSpPr>
          <p:nvPr/>
        </p:nvSpPr>
        <p:spPr bwMode="auto">
          <a:xfrm>
            <a:off x="2057400" y="5181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37" name="Rectangle 156"/>
          <p:cNvSpPr>
            <a:spLocks noChangeArrowheads="1"/>
          </p:cNvSpPr>
          <p:nvPr/>
        </p:nvSpPr>
        <p:spPr bwMode="auto">
          <a:xfrm>
            <a:off x="2057400" y="5562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38" name="Rectangle 157"/>
          <p:cNvSpPr>
            <a:spLocks noChangeArrowheads="1"/>
          </p:cNvSpPr>
          <p:nvPr/>
        </p:nvSpPr>
        <p:spPr bwMode="auto">
          <a:xfrm>
            <a:off x="2362200" y="2133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39" name="Rectangle 158"/>
          <p:cNvSpPr>
            <a:spLocks noChangeArrowheads="1"/>
          </p:cNvSpPr>
          <p:nvPr/>
        </p:nvSpPr>
        <p:spPr bwMode="auto">
          <a:xfrm>
            <a:off x="2362200" y="2514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40" name="Rectangle 159"/>
          <p:cNvSpPr>
            <a:spLocks noChangeArrowheads="1"/>
          </p:cNvSpPr>
          <p:nvPr/>
        </p:nvSpPr>
        <p:spPr bwMode="auto">
          <a:xfrm>
            <a:off x="2362200" y="2895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41" name="Rectangle 160"/>
          <p:cNvSpPr>
            <a:spLocks noChangeArrowheads="1"/>
          </p:cNvSpPr>
          <p:nvPr/>
        </p:nvSpPr>
        <p:spPr bwMode="auto">
          <a:xfrm>
            <a:off x="2362200" y="3276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42" name="Rectangle 161"/>
          <p:cNvSpPr>
            <a:spLocks noChangeArrowheads="1"/>
          </p:cNvSpPr>
          <p:nvPr/>
        </p:nvSpPr>
        <p:spPr bwMode="auto">
          <a:xfrm>
            <a:off x="2362200" y="3657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43" name="Rectangle 162"/>
          <p:cNvSpPr>
            <a:spLocks noChangeArrowheads="1"/>
          </p:cNvSpPr>
          <p:nvPr/>
        </p:nvSpPr>
        <p:spPr bwMode="auto">
          <a:xfrm>
            <a:off x="2362200" y="4038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44" name="Rectangle 163"/>
          <p:cNvSpPr>
            <a:spLocks noChangeArrowheads="1"/>
          </p:cNvSpPr>
          <p:nvPr/>
        </p:nvSpPr>
        <p:spPr bwMode="auto">
          <a:xfrm>
            <a:off x="2362200" y="4419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45" name="Rectangle 164"/>
          <p:cNvSpPr>
            <a:spLocks noChangeArrowheads="1"/>
          </p:cNvSpPr>
          <p:nvPr/>
        </p:nvSpPr>
        <p:spPr bwMode="auto">
          <a:xfrm>
            <a:off x="2362200" y="4800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46" name="Rectangle 165"/>
          <p:cNvSpPr>
            <a:spLocks noChangeArrowheads="1"/>
          </p:cNvSpPr>
          <p:nvPr/>
        </p:nvSpPr>
        <p:spPr bwMode="auto">
          <a:xfrm>
            <a:off x="2362200" y="5181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47" name="Rectangle 166"/>
          <p:cNvSpPr>
            <a:spLocks noChangeArrowheads="1"/>
          </p:cNvSpPr>
          <p:nvPr/>
        </p:nvSpPr>
        <p:spPr bwMode="auto">
          <a:xfrm>
            <a:off x="2362200" y="5562600"/>
            <a:ext cx="152400" cy="152400"/>
          </a:xfrm>
          <a:prstGeom prst="rect">
            <a:avLst/>
          </a:prstGeom>
          <a:solidFill>
            <a:schemeClr val="bg1"/>
          </a:solidFill>
          <a:ln w="25400">
            <a:solidFill>
              <a:schemeClr val="bg1"/>
            </a:solidFill>
            <a:miter lim="800000"/>
            <a:headEnd/>
            <a:tailEnd/>
          </a:ln>
        </p:spPr>
        <p:txBody>
          <a:bodyPr wrap="none">
            <a:prstTxWarp prst="textNoShape">
              <a:avLst/>
            </a:prstTxWarp>
          </a:bodyPr>
          <a:lstStyle/>
          <a:p>
            <a:endParaRPr lang="en-US" sz="2400" b="1">
              <a:latin typeface="Tahoma" pitchFamily="-65" charset="0"/>
            </a:endParaRPr>
          </a:p>
        </p:txBody>
      </p:sp>
      <p:sp>
        <p:nvSpPr>
          <p:cNvPr id="20648" name="Rectangle 167"/>
          <p:cNvSpPr>
            <a:spLocks noChangeArrowheads="1"/>
          </p:cNvSpPr>
          <p:nvPr/>
        </p:nvSpPr>
        <p:spPr bwMode="auto">
          <a:xfrm>
            <a:off x="609600" y="3505200"/>
            <a:ext cx="1752600" cy="533400"/>
          </a:xfrm>
          <a:prstGeom prst="rect">
            <a:avLst/>
          </a:prstGeom>
          <a:solidFill>
            <a:schemeClr val="bg1"/>
          </a:solidFill>
          <a:ln w="25400">
            <a:solidFill>
              <a:schemeClr val="tx1"/>
            </a:solidFill>
            <a:miter lim="800000"/>
            <a:headEnd/>
            <a:tailEnd/>
          </a:ln>
        </p:spPr>
        <p:txBody>
          <a:bodyPr wrap="none">
            <a:prstTxWarp prst="textNoShape">
              <a:avLst/>
            </a:prstTxWarp>
          </a:bodyPr>
          <a:lstStyle/>
          <a:p>
            <a:pPr algn="ctr"/>
            <a:r>
              <a:rPr lang="en-US" sz="2400" b="1">
                <a:latin typeface="Tahoma" pitchFamily="-65" charset="0"/>
              </a:rPr>
              <a:t>2D MESH</a:t>
            </a:r>
          </a:p>
        </p:txBody>
      </p:sp>
      <p:sp>
        <p:nvSpPr>
          <p:cNvPr id="170" name="Slide Number Placeholder 169"/>
          <p:cNvSpPr>
            <a:spLocks noGrp="1"/>
          </p:cNvSpPr>
          <p:nvPr>
            <p:ph type="sldNum" sz="quarter" idx="12"/>
          </p:nvPr>
        </p:nvSpPr>
        <p:spPr/>
        <p:txBody>
          <a:bodyPr/>
          <a:lstStyle/>
          <a:p>
            <a:pPr lvl="1">
              <a:defRPr/>
            </a:pPr>
            <a:fld id="{7F0AC6B0-63F9-48DA-8403-50AF2CA0DF73}" type="slidenum">
              <a:rPr lang="en-US" smtClean="0"/>
              <a:pPr lvl="1">
                <a:defRPr/>
              </a:pPr>
              <a:t>51</a:t>
            </a:fld>
            <a:endParaRPr lang="en-US" dirty="0"/>
          </a:p>
        </p:txBody>
      </p:sp>
      <p:sp>
        <p:nvSpPr>
          <p:cNvPr id="171" name="Footer Placeholder 170"/>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2825922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Channel Router</a:t>
            </a:r>
            <a:endParaRPr lang="en-US" dirty="0"/>
          </a:p>
        </p:txBody>
      </p:sp>
      <p:sp>
        <p:nvSpPr>
          <p:cNvPr id="4" name="Oval 3"/>
          <p:cNvSpPr/>
          <p:nvPr/>
        </p:nvSpPr>
        <p:spPr>
          <a:xfrm>
            <a:off x="3778250" y="5791200"/>
            <a:ext cx="55563"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5" name="TextBox 178"/>
          <p:cNvSpPr txBox="1">
            <a:spLocks noChangeArrowheads="1"/>
          </p:cNvSpPr>
          <p:nvPr/>
        </p:nvSpPr>
        <p:spPr bwMode="auto">
          <a:xfrm>
            <a:off x="2728913" y="3808413"/>
            <a:ext cx="1462087" cy="323850"/>
          </a:xfrm>
          <a:prstGeom prst="rect">
            <a:avLst/>
          </a:prstGeom>
          <a:noFill/>
          <a:ln w="9525">
            <a:noFill/>
            <a:miter lim="800000"/>
            <a:headEnd/>
            <a:tailEnd/>
          </a:ln>
        </p:spPr>
        <p:txBody>
          <a:bodyPr>
            <a:prstTxWarp prst="textNoShape">
              <a:avLst/>
            </a:prstTxWarp>
            <a:spAutoFit/>
          </a:bodyPr>
          <a:lstStyle/>
          <a:p>
            <a:r>
              <a:rPr lang="en-US" sz="1500">
                <a:latin typeface="Calibri" pitchFamily="-65" charset="0"/>
              </a:rPr>
              <a:t>VC 0</a:t>
            </a:r>
          </a:p>
        </p:txBody>
      </p:sp>
      <p:sp>
        <p:nvSpPr>
          <p:cNvPr id="10" name="Oval 9"/>
          <p:cNvSpPr/>
          <p:nvPr/>
        </p:nvSpPr>
        <p:spPr>
          <a:xfrm>
            <a:off x="3779838" y="3351213"/>
            <a:ext cx="5556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11" name="Oval 10"/>
          <p:cNvSpPr/>
          <p:nvPr/>
        </p:nvSpPr>
        <p:spPr>
          <a:xfrm>
            <a:off x="3779838" y="3579813"/>
            <a:ext cx="5556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13" name="TextBox 188"/>
          <p:cNvSpPr txBox="1">
            <a:spLocks noChangeArrowheads="1"/>
          </p:cNvSpPr>
          <p:nvPr/>
        </p:nvSpPr>
        <p:spPr bwMode="auto">
          <a:xfrm>
            <a:off x="2317750" y="2970213"/>
            <a:ext cx="1462088" cy="323850"/>
          </a:xfrm>
          <a:prstGeom prst="rect">
            <a:avLst/>
          </a:prstGeom>
          <a:noFill/>
          <a:ln w="9525">
            <a:noFill/>
            <a:miter lim="800000"/>
            <a:headEnd/>
            <a:tailEnd/>
          </a:ln>
        </p:spPr>
        <p:txBody>
          <a:bodyPr>
            <a:prstTxWarp prst="textNoShape">
              <a:avLst/>
            </a:prstTxWarp>
            <a:spAutoFit/>
          </a:bodyPr>
          <a:lstStyle/>
          <a:p>
            <a:r>
              <a:rPr lang="en-US" sz="1500">
                <a:latin typeface="Calibri" pitchFamily="-65" charset="0"/>
              </a:rPr>
              <a:t>VC 0</a:t>
            </a:r>
          </a:p>
        </p:txBody>
      </p:sp>
      <p:sp>
        <p:nvSpPr>
          <p:cNvPr id="17" name="TextBox 166"/>
          <p:cNvSpPr txBox="1">
            <a:spLocks noChangeArrowheads="1"/>
          </p:cNvSpPr>
          <p:nvPr/>
        </p:nvSpPr>
        <p:spPr bwMode="auto">
          <a:xfrm>
            <a:off x="2559050" y="4953000"/>
            <a:ext cx="1463675" cy="323850"/>
          </a:xfrm>
          <a:prstGeom prst="rect">
            <a:avLst/>
          </a:prstGeom>
          <a:noFill/>
          <a:ln w="9525">
            <a:noFill/>
            <a:miter lim="800000"/>
            <a:headEnd/>
            <a:tailEnd/>
          </a:ln>
        </p:spPr>
        <p:txBody>
          <a:bodyPr>
            <a:prstTxWarp prst="textNoShape">
              <a:avLst/>
            </a:prstTxWarp>
            <a:spAutoFit/>
          </a:bodyPr>
          <a:lstStyle/>
          <a:p>
            <a:r>
              <a:rPr lang="en-US" sz="1500">
                <a:latin typeface="Calibri" pitchFamily="-65" charset="0"/>
              </a:rPr>
              <a:t>MVC 0</a:t>
            </a:r>
          </a:p>
        </p:txBody>
      </p:sp>
      <p:sp>
        <p:nvSpPr>
          <p:cNvPr id="18" name="Rectangle 17"/>
          <p:cNvSpPr/>
          <p:nvPr/>
        </p:nvSpPr>
        <p:spPr>
          <a:xfrm>
            <a:off x="1371600" y="4419600"/>
            <a:ext cx="2651125" cy="16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graphicFrame>
        <p:nvGraphicFramePr>
          <p:cNvPr id="19" name="Table 18"/>
          <p:cNvGraphicFramePr>
            <a:graphicFrameLocks noGrp="1"/>
          </p:cNvGraphicFramePr>
          <p:nvPr/>
        </p:nvGraphicFramePr>
        <p:xfrm>
          <a:off x="2286000" y="4511675"/>
          <a:ext cx="1646238" cy="289560"/>
        </p:xfrm>
        <a:graphic>
          <a:graphicData uri="http://schemas.openxmlformats.org/drawingml/2006/table">
            <a:tbl>
              <a:tblPr/>
              <a:tblGrid>
                <a:gridCol w="411163"/>
                <a:gridCol w="411162"/>
                <a:gridCol w="412750"/>
                <a:gridCol w="411163"/>
              </a:tblGrid>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 name="Table 19"/>
          <p:cNvGraphicFramePr>
            <a:graphicFrameLocks noGrp="1"/>
          </p:cNvGraphicFramePr>
          <p:nvPr/>
        </p:nvGraphicFramePr>
        <p:xfrm>
          <a:off x="2286000" y="5502275"/>
          <a:ext cx="1646238" cy="289560"/>
        </p:xfrm>
        <a:graphic>
          <a:graphicData uri="http://schemas.openxmlformats.org/drawingml/2006/table">
            <a:tbl>
              <a:tblPr/>
              <a:tblGrid>
                <a:gridCol w="411163"/>
                <a:gridCol w="411162"/>
                <a:gridCol w="412750"/>
                <a:gridCol w="411163"/>
              </a:tblGrid>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Oval 20"/>
          <p:cNvSpPr/>
          <p:nvPr/>
        </p:nvSpPr>
        <p:spPr>
          <a:xfrm>
            <a:off x="3338513" y="3275013"/>
            <a:ext cx="5397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22" name="Oval 21"/>
          <p:cNvSpPr/>
          <p:nvPr/>
        </p:nvSpPr>
        <p:spPr>
          <a:xfrm>
            <a:off x="3338513" y="3503613"/>
            <a:ext cx="5397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23" name="Oval 22"/>
          <p:cNvSpPr/>
          <p:nvPr/>
        </p:nvSpPr>
        <p:spPr>
          <a:xfrm>
            <a:off x="3338513" y="3046413"/>
            <a:ext cx="5397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24" name="TextBox 173"/>
          <p:cNvSpPr txBox="1">
            <a:spLocks noChangeArrowheads="1"/>
          </p:cNvSpPr>
          <p:nvPr/>
        </p:nvSpPr>
        <p:spPr bwMode="auto">
          <a:xfrm>
            <a:off x="1874838" y="2894013"/>
            <a:ext cx="1463675" cy="323850"/>
          </a:xfrm>
          <a:prstGeom prst="rect">
            <a:avLst/>
          </a:prstGeom>
          <a:noFill/>
          <a:ln w="9525">
            <a:noFill/>
            <a:miter lim="800000"/>
            <a:headEnd/>
            <a:tailEnd/>
          </a:ln>
        </p:spPr>
        <p:txBody>
          <a:bodyPr>
            <a:prstTxWarp prst="textNoShape">
              <a:avLst/>
            </a:prstTxWarp>
            <a:spAutoFit/>
          </a:bodyPr>
          <a:lstStyle/>
          <a:p>
            <a:r>
              <a:rPr lang="en-US" sz="1500">
                <a:latin typeface="Calibri" pitchFamily="-65" charset="0"/>
              </a:rPr>
              <a:t>VC 0</a:t>
            </a:r>
          </a:p>
        </p:txBody>
      </p:sp>
      <p:sp>
        <p:nvSpPr>
          <p:cNvPr id="25" name="TextBox 174"/>
          <p:cNvSpPr txBox="1">
            <a:spLocks noChangeArrowheads="1"/>
          </p:cNvSpPr>
          <p:nvPr/>
        </p:nvSpPr>
        <p:spPr bwMode="auto">
          <a:xfrm>
            <a:off x="1462088" y="5543550"/>
            <a:ext cx="1463675" cy="323850"/>
          </a:xfrm>
          <a:prstGeom prst="rect">
            <a:avLst/>
          </a:prstGeom>
          <a:noFill/>
          <a:ln w="9525">
            <a:noFill/>
            <a:miter lim="800000"/>
            <a:headEnd/>
            <a:tailEnd/>
          </a:ln>
        </p:spPr>
        <p:txBody>
          <a:bodyPr>
            <a:prstTxWarp prst="textNoShape">
              <a:avLst/>
            </a:prstTxWarp>
            <a:spAutoFit/>
          </a:bodyPr>
          <a:lstStyle/>
          <a:p>
            <a:r>
              <a:rPr lang="en-US" sz="1500">
                <a:latin typeface="Calibri" pitchFamily="-65" charset="0"/>
              </a:rPr>
              <a:t>VC x</a:t>
            </a:r>
          </a:p>
        </p:txBody>
      </p:sp>
      <p:sp>
        <p:nvSpPr>
          <p:cNvPr id="26" name="Oval 25"/>
          <p:cNvSpPr/>
          <p:nvPr/>
        </p:nvSpPr>
        <p:spPr>
          <a:xfrm>
            <a:off x="3749675" y="2894013"/>
            <a:ext cx="55563"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27" name="Oval 26"/>
          <p:cNvSpPr/>
          <p:nvPr/>
        </p:nvSpPr>
        <p:spPr>
          <a:xfrm>
            <a:off x="3749675" y="3046413"/>
            <a:ext cx="55563"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28" name="TextBox 114"/>
          <p:cNvSpPr txBox="1">
            <a:spLocks noChangeArrowheads="1"/>
          </p:cNvSpPr>
          <p:nvPr/>
        </p:nvSpPr>
        <p:spPr bwMode="auto">
          <a:xfrm>
            <a:off x="2560638" y="3427413"/>
            <a:ext cx="1463675" cy="323850"/>
          </a:xfrm>
          <a:prstGeom prst="rect">
            <a:avLst/>
          </a:prstGeom>
          <a:noFill/>
          <a:ln w="9525">
            <a:noFill/>
            <a:miter lim="800000"/>
            <a:headEnd/>
            <a:tailEnd/>
          </a:ln>
        </p:spPr>
        <p:txBody>
          <a:bodyPr>
            <a:prstTxWarp prst="textNoShape">
              <a:avLst/>
            </a:prstTxWarp>
            <a:spAutoFit/>
          </a:bodyPr>
          <a:lstStyle/>
          <a:p>
            <a:r>
              <a:rPr lang="en-US" sz="1500">
                <a:latin typeface="Calibri" pitchFamily="-65" charset="0"/>
              </a:rPr>
              <a:t>MVC 0</a:t>
            </a:r>
          </a:p>
        </p:txBody>
      </p:sp>
      <p:sp>
        <p:nvSpPr>
          <p:cNvPr id="34" name="Rectangle 33"/>
          <p:cNvSpPr/>
          <p:nvPr/>
        </p:nvSpPr>
        <p:spPr>
          <a:xfrm>
            <a:off x="5121275" y="3048000"/>
            <a:ext cx="2651125" cy="3124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cxnSp>
        <p:nvCxnSpPr>
          <p:cNvPr id="35" name="Straight Connector 34"/>
          <p:cNvCxnSpPr/>
          <p:nvPr/>
        </p:nvCxnSpPr>
        <p:spPr>
          <a:xfrm rot="16200000" flipH="1">
            <a:off x="5431631" y="3983832"/>
            <a:ext cx="1906587" cy="140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479256" y="4029869"/>
            <a:ext cx="1903413" cy="1311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5318125" y="3732213"/>
            <a:ext cx="3651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86600" y="3732213"/>
            <a:ext cx="457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5318125" y="5637213"/>
            <a:ext cx="457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086600" y="563880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121275" y="2286000"/>
            <a:ext cx="2651125"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chemeClr val="tx1"/>
                </a:solidFill>
                <a:ea typeface="Arial" pitchFamily="-65" charset="0"/>
                <a:cs typeface="Arial" pitchFamily="-65" charset="0"/>
              </a:rPr>
              <a:t>Switch Allocator</a:t>
            </a:r>
          </a:p>
        </p:txBody>
      </p:sp>
      <p:sp>
        <p:nvSpPr>
          <p:cNvPr id="42" name="Rectangle 41"/>
          <p:cNvSpPr/>
          <p:nvPr/>
        </p:nvSpPr>
        <p:spPr>
          <a:xfrm>
            <a:off x="5105400" y="1447800"/>
            <a:ext cx="2651125"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chemeClr val="tx1"/>
                </a:solidFill>
                <a:ea typeface="Arial" pitchFamily="-65" charset="0"/>
                <a:cs typeface="Arial" pitchFamily="-65" charset="0"/>
              </a:rPr>
              <a:t>Virtual Channel Allocator</a:t>
            </a:r>
          </a:p>
        </p:txBody>
      </p:sp>
      <p:cxnSp>
        <p:nvCxnSpPr>
          <p:cNvPr id="44" name="Straight Arrow Connector 43"/>
          <p:cNvCxnSpPr/>
          <p:nvPr/>
        </p:nvCxnSpPr>
        <p:spPr>
          <a:xfrm>
            <a:off x="7772400" y="3733800"/>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772400" y="4191000"/>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371600" y="2436813"/>
            <a:ext cx="2652713" cy="16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graphicFrame>
        <p:nvGraphicFramePr>
          <p:cNvPr id="47" name="Table 46"/>
          <p:cNvGraphicFramePr>
            <a:graphicFrameLocks noGrp="1"/>
          </p:cNvGraphicFramePr>
          <p:nvPr/>
        </p:nvGraphicFramePr>
        <p:xfrm>
          <a:off x="2286000" y="2528888"/>
          <a:ext cx="1646238" cy="289560"/>
        </p:xfrm>
        <a:graphic>
          <a:graphicData uri="http://schemas.openxmlformats.org/drawingml/2006/table">
            <a:tbl>
              <a:tblPr/>
              <a:tblGrid>
                <a:gridCol w="411163"/>
                <a:gridCol w="411162"/>
                <a:gridCol w="412750"/>
                <a:gridCol w="411163"/>
              </a:tblGrid>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8" name="Table 47"/>
          <p:cNvGraphicFramePr>
            <a:graphicFrameLocks noGrp="1"/>
          </p:cNvGraphicFramePr>
          <p:nvPr/>
        </p:nvGraphicFramePr>
        <p:xfrm>
          <a:off x="2286000" y="3519488"/>
          <a:ext cx="1646238" cy="289560"/>
        </p:xfrm>
        <a:graphic>
          <a:graphicData uri="http://schemas.openxmlformats.org/drawingml/2006/table">
            <a:tbl>
              <a:tblPr/>
              <a:tblGrid>
                <a:gridCol w="411163"/>
                <a:gridCol w="411162"/>
                <a:gridCol w="412750"/>
                <a:gridCol w="411163"/>
              </a:tblGrid>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ahoma" pitchFamily="-65" charset="0"/>
                        <a:ea typeface="Arial" pitchFamily="-65" charset="0"/>
                        <a:cs typeface="Arial" pitchFamily="-65"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 name="Oval 48"/>
          <p:cNvSpPr/>
          <p:nvPr/>
        </p:nvSpPr>
        <p:spPr>
          <a:xfrm>
            <a:off x="2927350" y="2894013"/>
            <a:ext cx="5397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50" name="Oval 49"/>
          <p:cNvSpPr/>
          <p:nvPr/>
        </p:nvSpPr>
        <p:spPr>
          <a:xfrm>
            <a:off x="2927350" y="2894013"/>
            <a:ext cx="5397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51" name="Oval 50"/>
          <p:cNvSpPr/>
          <p:nvPr/>
        </p:nvSpPr>
        <p:spPr>
          <a:xfrm>
            <a:off x="2927350" y="3122613"/>
            <a:ext cx="5397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52" name="TextBox 84"/>
          <p:cNvSpPr txBox="1">
            <a:spLocks noChangeArrowheads="1"/>
          </p:cNvSpPr>
          <p:nvPr/>
        </p:nvSpPr>
        <p:spPr bwMode="auto">
          <a:xfrm>
            <a:off x="1463675" y="2513013"/>
            <a:ext cx="1463675" cy="323850"/>
          </a:xfrm>
          <a:prstGeom prst="rect">
            <a:avLst/>
          </a:prstGeom>
          <a:noFill/>
          <a:ln w="9525">
            <a:noFill/>
            <a:miter lim="800000"/>
            <a:headEnd/>
            <a:tailEnd/>
          </a:ln>
        </p:spPr>
        <p:txBody>
          <a:bodyPr>
            <a:prstTxWarp prst="textNoShape">
              <a:avLst/>
            </a:prstTxWarp>
            <a:spAutoFit/>
          </a:bodyPr>
          <a:lstStyle/>
          <a:p>
            <a:r>
              <a:rPr lang="en-US" sz="1500">
                <a:latin typeface="Calibri" pitchFamily="-65" charset="0"/>
              </a:rPr>
              <a:t>VC 0</a:t>
            </a:r>
          </a:p>
        </p:txBody>
      </p:sp>
      <p:sp>
        <p:nvSpPr>
          <p:cNvPr id="53" name="TextBox 85"/>
          <p:cNvSpPr txBox="1">
            <a:spLocks noChangeArrowheads="1"/>
          </p:cNvSpPr>
          <p:nvPr/>
        </p:nvSpPr>
        <p:spPr bwMode="auto">
          <a:xfrm>
            <a:off x="1463675" y="3560763"/>
            <a:ext cx="1463675" cy="323850"/>
          </a:xfrm>
          <a:prstGeom prst="rect">
            <a:avLst/>
          </a:prstGeom>
          <a:noFill/>
          <a:ln w="9525">
            <a:noFill/>
            <a:miter lim="800000"/>
            <a:headEnd/>
            <a:tailEnd/>
          </a:ln>
        </p:spPr>
        <p:txBody>
          <a:bodyPr>
            <a:prstTxWarp prst="textNoShape">
              <a:avLst/>
            </a:prstTxWarp>
            <a:spAutoFit/>
          </a:bodyPr>
          <a:lstStyle/>
          <a:p>
            <a:r>
              <a:rPr lang="en-US" sz="1500">
                <a:latin typeface="Calibri" pitchFamily="-65" charset="0"/>
              </a:rPr>
              <a:t>VC x</a:t>
            </a:r>
          </a:p>
        </p:txBody>
      </p:sp>
      <p:cxnSp>
        <p:nvCxnSpPr>
          <p:cNvPr id="54" name="Straight Arrow Connector 53"/>
          <p:cNvCxnSpPr/>
          <p:nvPr/>
        </p:nvCxnSpPr>
        <p:spPr>
          <a:xfrm>
            <a:off x="366713" y="2817812"/>
            <a:ext cx="10048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28600" y="556260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139"/>
          <p:cNvSpPr txBox="1">
            <a:spLocks noChangeArrowheads="1"/>
          </p:cNvSpPr>
          <p:nvPr/>
        </p:nvSpPr>
        <p:spPr bwMode="auto">
          <a:xfrm>
            <a:off x="381000" y="3810000"/>
            <a:ext cx="914400" cy="646113"/>
          </a:xfrm>
          <a:prstGeom prst="rect">
            <a:avLst/>
          </a:prstGeom>
          <a:noFill/>
          <a:ln w="9525">
            <a:noFill/>
            <a:miter lim="800000"/>
            <a:headEnd/>
            <a:tailEnd/>
          </a:ln>
        </p:spPr>
        <p:txBody>
          <a:bodyPr>
            <a:prstTxWarp prst="textNoShape">
              <a:avLst/>
            </a:prstTxWarp>
            <a:spAutoFit/>
          </a:bodyPr>
          <a:lstStyle/>
          <a:p>
            <a:r>
              <a:rPr lang="en-US">
                <a:latin typeface="Calibri" pitchFamily="-65" charset="0"/>
              </a:rPr>
              <a:t>Input Ports</a:t>
            </a:r>
          </a:p>
        </p:txBody>
      </p:sp>
      <p:sp>
        <p:nvSpPr>
          <p:cNvPr id="57" name="Oval 56"/>
          <p:cNvSpPr/>
          <p:nvPr/>
        </p:nvSpPr>
        <p:spPr>
          <a:xfrm>
            <a:off x="792163" y="3352800"/>
            <a:ext cx="5556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58" name="Oval 57"/>
          <p:cNvSpPr/>
          <p:nvPr/>
        </p:nvSpPr>
        <p:spPr>
          <a:xfrm>
            <a:off x="792163" y="3505200"/>
            <a:ext cx="5556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59" name="Oval 58"/>
          <p:cNvSpPr/>
          <p:nvPr/>
        </p:nvSpPr>
        <p:spPr>
          <a:xfrm>
            <a:off x="792163" y="3657600"/>
            <a:ext cx="5556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60" name="Oval 59"/>
          <p:cNvSpPr/>
          <p:nvPr/>
        </p:nvSpPr>
        <p:spPr>
          <a:xfrm>
            <a:off x="792163" y="4495800"/>
            <a:ext cx="5556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61" name="Oval 60"/>
          <p:cNvSpPr/>
          <p:nvPr/>
        </p:nvSpPr>
        <p:spPr>
          <a:xfrm>
            <a:off x="792163" y="4648200"/>
            <a:ext cx="5556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62" name="Oval 61"/>
          <p:cNvSpPr/>
          <p:nvPr/>
        </p:nvSpPr>
        <p:spPr>
          <a:xfrm>
            <a:off x="792163" y="4800600"/>
            <a:ext cx="5556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cxnSp>
        <p:nvCxnSpPr>
          <p:cNvPr id="63" name="Straight Arrow Connector 62"/>
          <p:cNvCxnSpPr/>
          <p:nvPr/>
        </p:nvCxnSpPr>
        <p:spPr>
          <a:xfrm>
            <a:off x="4024313" y="3292475"/>
            <a:ext cx="10969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8" idx="3"/>
          </p:cNvCxnSpPr>
          <p:nvPr/>
        </p:nvCxnSpPr>
        <p:spPr>
          <a:xfrm>
            <a:off x="4022725" y="5219700"/>
            <a:ext cx="108267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75" idx="2"/>
          </p:cNvCxnSpPr>
          <p:nvPr/>
        </p:nvCxnSpPr>
        <p:spPr>
          <a:xfrm rot="16200000" flipH="1">
            <a:off x="2544763" y="2286000"/>
            <a:ext cx="304803"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772400" y="4572000"/>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772400" y="4953000"/>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772400" y="5410200"/>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2932113" y="3351213"/>
            <a:ext cx="5556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65" charset="0"/>
              <a:cs typeface="Arial" pitchFamily="-65" charset="0"/>
            </a:endParaRPr>
          </a:p>
        </p:txBody>
      </p:sp>
      <p:sp>
        <p:nvSpPr>
          <p:cNvPr id="75" name="Rectangle 74"/>
          <p:cNvSpPr/>
          <p:nvPr/>
        </p:nvSpPr>
        <p:spPr>
          <a:xfrm>
            <a:off x="1371600" y="1447800"/>
            <a:ext cx="2651125"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dirty="0" smtClean="0">
                <a:solidFill>
                  <a:schemeClr val="tx1"/>
                </a:solidFill>
                <a:ea typeface="Arial" pitchFamily="-65" charset="0"/>
                <a:cs typeface="Arial" pitchFamily="-65" charset="0"/>
              </a:rPr>
              <a:t>Routing Computation</a:t>
            </a:r>
            <a:endParaRPr lang="en-US" dirty="0">
              <a:solidFill>
                <a:schemeClr val="tx1"/>
              </a:solidFill>
              <a:ea typeface="Arial" pitchFamily="-65" charset="0"/>
              <a:cs typeface="Arial" pitchFamily="-65" charset="0"/>
            </a:endParaRPr>
          </a:p>
        </p:txBody>
      </p:sp>
      <p:sp>
        <p:nvSpPr>
          <p:cNvPr id="76" name="TextBox 84"/>
          <p:cNvSpPr txBox="1">
            <a:spLocks noChangeArrowheads="1"/>
          </p:cNvSpPr>
          <p:nvPr/>
        </p:nvSpPr>
        <p:spPr bwMode="auto">
          <a:xfrm>
            <a:off x="1462088" y="4495800"/>
            <a:ext cx="1463675" cy="323850"/>
          </a:xfrm>
          <a:prstGeom prst="rect">
            <a:avLst/>
          </a:prstGeom>
          <a:noFill/>
          <a:ln w="9525">
            <a:noFill/>
            <a:miter lim="800000"/>
            <a:headEnd/>
            <a:tailEnd/>
          </a:ln>
        </p:spPr>
        <p:txBody>
          <a:bodyPr>
            <a:prstTxWarp prst="textNoShape">
              <a:avLst/>
            </a:prstTxWarp>
            <a:spAutoFit/>
          </a:bodyPr>
          <a:lstStyle/>
          <a:p>
            <a:r>
              <a:rPr lang="en-US" sz="1500">
                <a:latin typeface="Calibri" pitchFamily="-65" charset="0"/>
              </a:rPr>
              <a:t>VC 0</a:t>
            </a:r>
          </a:p>
        </p:txBody>
      </p:sp>
      <p:cxnSp>
        <p:nvCxnSpPr>
          <p:cNvPr id="83" name="Elbow Connector 82"/>
          <p:cNvCxnSpPr>
            <a:endCxn id="42" idx="1"/>
          </p:cNvCxnSpPr>
          <p:nvPr/>
        </p:nvCxnSpPr>
        <p:spPr>
          <a:xfrm flipV="1">
            <a:off x="4024313" y="1790700"/>
            <a:ext cx="1081087" cy="1046163"/>
          </a:xfrm>
          <a:prstGeom prst="bentConnector3">
            <a:avLst>
              <a:gd name="adj1" fmla="val 50000"/>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Elbow Connector 83"/>
          <p:cNvCxnSpPr/>
          <p:nvPr/>
        </p:nvCxnSpPr>
        <p:spPr>
          <a:xfrm flipV="1">
            <a:off x="4022725" y="2535238"/>
            <a:ext cx="1173162" cy="1120775"/>
          </a:xfrm>
          <a:prstGeom prst="bentConnector3">
            <a:avLst>
              <a:gd name="adj1" fmla="val 66238"/>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5" name="Slide Number Placeholder 64"/>
          <p:cNvSpPr>
            <a:spLocks noGrp="1"/>
          </p:cNvSpPr>
          <p:nvPr>
            <p:ph type="sldNum" sz="quarter" idx="12"/>
          </p:nvPr>
        </p:nvSpPr>
        <p:spPr/>
        <p:txBody>
          <a:bodyPr/>
          <a:lstStyle/>
          <a:p>
            <a:pPr lvl="1">
              <a:defRPr/>
            </a:pPr>
            <a:fld id="{B7D98EED-01DC-4F7A-81CC-0C2386137B23}" type="slidenum">
              <a:rPr lang="en-US" smtClean="0"/>
              <a:pPr lvl="1">
                <a:defRPr/>
              </a:pPr>
              <a:t>52</a:t>
            </a:fld>
            <a:endParaRPr lang="en-US" dirty="0"/>
          </a:p>
        </p:txBody>
      </p:sp>
      <p:sp>
        <p:nvSpPr>
          <p:cNvPr id="66" name="Footer Placeholder 65"/>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641025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Router Pipeline</a:t>
            </a:r>
            <a:endParaRPr lang="en-US" dirty="0"/>
          </a:p>
        </p:txBody>
      </p:sp>
      <p:sp>
        <p:nvSpPr>
          <p:cNvPr id="3" name="Content Placeholder 2"/>
          <p:cNvSpPr>
            <a:spLocks noGrp="1"/>
          </p:cNvSpPr>
          <p:nvPr>
            <p:ph idx="1"/>
          </p:nvPr>
        </p:nvSpPr>
        <p:spPr>
          <a:xfrm>
            <a:off x="457200" y="2743200"/>
            <a:ext cx="8229600" cy="3382963"/>
          </a:xfrm>
        </p:spPr>
        <p:txBody>
          <a:bodyPr>
            <a:normAutofit fontScale="92500" lnSpcReduction="10000"/>
          </a:bodyPr>
          <a:lstStyle/>
          <a:p>
            <a:r>
              <a:rPr lang="en-US" dirty="0" smtClean="0"/>
              <a:t>Canonical 5-stage (+link) pipeline</a:t>
            </a:r>
          </a:p>
          <a:p>
            <a:pPr lvl="1"/>
            <a:r>
              <a:rPr lang="en-US" dirty="0" smtClean="0"/>
              <a:t>BW: Buffer Write</a:t>
            </a:r>
          </a:p>
          <a:p>
            <a:pPr lvl="1"/>
            <a:r>
              <a:rPr lang="en-US" dirty="0" smtClean="0"/>
              <a:t>RC: Routing computation</a:t>
            </a:r>
          </a:p>
          <a:p>
            <a:pPr lvl="1"/>
            <a:r>
              <a:rPr lang="en-US" dirty="0" smtClean="0"/>
              <a:t>VA: Virtual Channel Allocation</a:t>
            </a:r>
          </a:p>
          <a:p>
            <a:pPr lvl="1"/>
            <a:r>
              <a:rPr lang="en-US" dirty="0" smtClean="0"/>
              <a:t>SA: Switch Allocation</a:t>
            </a:r>
          </a:p>
          <a:p>
            <a:pPr lvl="1"/>
            <a:r>
              <a:rPr lang="en-US" dirty="0" smtClean="0"/>
              <a:t>ST: Switch Traversal</a:t>
            </a:r>
          </a:p>
          <a:p>
            <a:pPr lvl="1"/>
            <a:r>
              <a:rPr lang="en-US" dirty="0" smtClean="0"/>
              <a:t>LT: Link Traversal</a:t>
            </a:r>
            <a:endParaRPr lang="en-US" dirty="0"/>
          </a:p>
        </p:txBody>
      </p:sp>
      <p:sp>
        <p:nvSpPr>
          <p:cNvPr id="4" name="Rectangle 3"/>
          <p:cNvSpPr/>
          <p:nvPr/>
        </p:nvSpPr>
        <p:spPr>
          <a:xfrm>
            <a:off x="1828800" y="1600200"/>
            <a:ext cx="914400" cy="762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BW</a:t>
            </a:r>
            <a:endParaRPr lang="en-US" sz="3200" dirty="0">
              <a:solidFill>
                <a:schemeClr val="tx1"/>
              </a:solidFill>
            </a:endParaRPr>
          </a:p>
        </p:txBody>
      </p:sp>
      <p:sp>
        <p:nvSpPr>
          <p:cNvPr id="5" name="Rectangle 4"/>
          <p:cNvSpPr/>
          <p:nvPr/>
        </p:nvSpPr>
        <p:spPr>
          <a:xfrm>
            <a:off x="2743200" y="1600200"/>
            <a:ext cx="914400" cy="762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RC</a:t>
            </a:r>
            <a:endParaRPr lang="en-US" sz="3200" dirty="0">
              <a:solidFill>
                <a:schemeClr val="tx1"/>
              </a:solidFill>
            </a:endParaRPr>
          </a:p>
        </p:txBody>
      </p:sp>
      <p:sp>
        <p:nvSpPr>
          <p:cNvPr id="6" name="Rectangle 5"/>
          <p:cNvSpPr/>
          <p:nvPr/>
        </p:nvSpPr>
        <p:spPr>
          <a:xfrm>
            <a:off x="3657600" y="1600200"/>
            <a:ext cx="914400" cy="762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VA</a:t>
            </a:r>
            <a:endParaRPr lang="en-US" sz="3200" dirty="0">
              <a:solidFill>
                <a:schemeClr val="tx1"/>
              </a:solidFill>
            </a:endParaRPr>
          </a:p>
        </p:txBody>
      </p:sp>
      <p:sp>
        <p:nvSpPr>
          <p:cNvPr id="7" name="Rectangle 6"/>
          <p:cNvSpPr/>
          <p:nvPr/>
        </p:nvSpPr>
        <p:spPr>
          <a:xfrm>
            <a:off x="4572000" y="1600200"/>
            <a:ext cx="914400" cy="762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SA</a:t>
            </a:r>
            <a:endParaRPr lang="en-US" sz="3200" dirty="0">
              <a:solidFill>
                <a:schemeClr val="tx1"/>
              </a:solidFill>
            </a:endParaRPr>
          </a:p>
        </p:txBody>
      </p:sp>
      <p:sp>
        <p:nvSpPr>
          <p:cNvPr id="8" name="Rectangle 7"/>
          <p:cNvSpPr/>
          <p:nvPr/>
        </p:nvSpPr>
        <p:spPr>
          <a:xfrm>
            <a:off x="5486400" y="1600200"/>
            <a:ext cx="914400" cy="762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t>
            </a:r>
            <a:endParaRPr lang="en-US" sz="3200" dirty="0">
              <a:solidFill>
                <a:schemeClr val="tx1"/>
              </a:solidFill>
            </a:endParaRPr>
          </a:p>
        </p:txBody>
      </p:sp>
      <p:sp>
        <p:nvSpPr>
          <p:cNvPr id="9" name="Rectangle 8"/>
          <p:cNvSpPr/>
          <p:nvPr/>
        </p:nvSpPr>
        <p:spPr>
          <a:xfrm>
            <a:off x="6400800" y="1600200"/>
            <a:ext cx="914400" cy="762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LT</a:t>
            </a:r>
            <a:endParaRPr lang="en-US" sz="3200" dirty="0">
              <a:solidFill>
                <a:schemeClr val="tx1"/>
              </a:solidFill>
            </a:endParaRPr>
          </a:p>
        </p:txBody>
      </p:sp>
      <p:sp>
        <p:nvSpPr>
          <p:cNvPr id="10" name="Slide Number Placeholder 9"/>
          <p:cNvSpPr>
            <a:spLocks noGrp="1"/>
          </p:cNvSpPr>
          <p:nvPr>
            <p:ph type="sldNum" sz="quarter" idx="12"/>
          </p:nvPr>
        </p:nvSpPr>
        <p:spPr/>
        <p:txBody>
          <a:bodyPr/>
          <a:lstStyle/>
          <a:p>
            <a:pPr lvl="1">
              <a:defRPr/>
            </a:pPr>
            <a:fld id="{B7D98EED-01DC-4F7A-81CC-0C2386137B23}" type="slidenum">
              <a:rPr lang="en-US" smtClean="0"/>
              <a:pPr lvl="1">
                <a:defRPr/>
              </a:pPr>
              <a:t>53</a:t>
            </a:fld>
            <a:endParaRPr lang="en-US" dirty="0"/>
          </a:p>
        </p:txBody>
      </p:sp>
      <p:sp>
        <p:nvSpPr>
          <p:cNvPr id="11" name="Footer Placeholder 10"/>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3603145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On-chip Routers</a:t>
            </a:r>
            <a:endParaRPr lang="en-US" dirty="0"/>
          </a:p>
        </p:txBody>
      </p:sp>
      <p:sp>
        <p:nvSpPr>
          <p:cNvPr id="3" name="Content Placeholder 2"/>
          <p:cNvSpPr>
            <a:spLocks noGrp="1"/>
          </p:cNvSpPr>
          <p:nvPr>
            <p:ph idx="1"/>
          </p:nvPr>
        </p:nvSpPr>
        <p:spPr>
          <a:xfrm>
            <a:off x="457200" y="4876800"/>
            <a:ext cx="8229600" cy="1249363"/>
          </a:xfrm>
        </p:spPr>
        <p:txBody>
          <a:bodyPr>
            <a:normAutofit fontScale="85000" lnSpcReduction="20000"/>
          </a:bodyPr>
          <a:lstStyle/>
          <a:p>
            <a:r>
              <a:rPr lang="en-US" dirty="0" smtClean="0"/>
              <a:t>5-stages excessive for 1-cycle LT</a:t>
            </a:r>
          </a:p>
          <a:p>
            <a:r>
              <a:rPr lang="en-US" dirty="0" smtClean="0"/>
              <a:t>Collapsed into fewer and fewer </a:t>
            </a:r>
            <a:r>
              <a:rPr lang="en-US" dirty="0" err="1" smtClean="0"/>
              <a:t>pipestages</a:t>
            </a:r>
            <a:endParaRPr lang="en-US" dirty="0" smtClean="0"/>
          </a:p>
          <a:p>
            <a:pPr lvl="1"/>
            <a:r>
              <a:rPr lang="en-US" dirty="0" smtClean="0"/>
              <a:t>Speculation rampant</a:t>
            </a:r>
            <a:endParaRPr lang="en-US" dirty="0" smtClean="0"/>
          </a:p>
        </p:txBody>
      </p:sp>
      <p:sp>
        <p:nvSpPr>
          <p:cNvPr id="10" name="Slide Number Placeholder 9"/>
          <p:cNvSpPr>
            <a:spLocks noGrp="1"/>
          </p:cNvSpPr>
          <p:nvPr>
            <p:ph type="sldNum" sz="quarter" idx="12"/>
          </p:nvPr>
        </p:nvSpPr>
        <p:spPr/>
        <p:txBody>
          <a:bodyPr/>
          <a:lstStyle/>
          <a:p>
            <a:pPr lvl="1">
              <a:defRPr/>
            </a:pPr>
            <a:fld id="{B7D98EED-01DC-4F7A-81CC-0C2386137B23}" type="slidenum">
              <a:rPr lang="en-US" smtClean="0"/>
              <a:pPr lvl="1">
                <a:defRPr/>
              </a:pPr>
              <a:t>54</a:t>
            </a:fld>
            <a:endParaRPr lang="en-US" dirty="0"/>
          </a:p>
        </p:txBody>
      </p:sp>
      <p:sp>
        <p:nvSpPr>
          <p:cNvPr id="11" name="Footer Placeholder 10"/>
          <p:cNvSpPr>
            <a:spLocks noGrp="1"/>
          </p:cNvSpPr>
          <p:nvPr>
            <p:ph type="ftr" sz="quarter" idx="11"/>
          </p:nvPr>
        </p:nvSpPr>
        <p:spPr/>
        <p:txBody>
          <a:bodyPr/>
          <a:lstStyle/>
          <a:p>
            <a:pPr>
              <a:defRPr/>
            </a:pPr>
            <a:r>
              <a:rPr lang="en-US" smtClean="0"/>
              <a:t>Mikko Lipasti-University of Wisconsin</a:t>
            </a:r>
            <a:endParaRPr lang="en-US" dirty="0"/>
          </a:p>
        </p:txBody>
      </p:sp>
      <p:grpSp>
        <p:nvGrpSpPr>
          <p:cNvPr id="35" name="Group 125"/>
          <p:cNvGrpSpPr/>
          <p:nvPr/>
        </p:nvGrpSpPr>
        <p:grpSpPr>
          <a:xfrm>
            <a:off x="2470150" y="2696011"/>
            <a:ext cx="3204210" cy="421683"/>
            <a:chOff x="5760720" y="2381250"/>
            <a:chExt cx="3204210" cy="365760"/>
          </a:xfrm>
        </p:grpSpPr>
        <p:sp>
          <p:nvSpPr>
            <p:cNvPr id="36" name="Rectangle 35"/>
            <p:cNvSpPr/>
            <p:nvPr/>
          </p:nvSpPr>
          <p:spPr>
            <a:xfrm>
              <a:off x="8324850" y="23812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LT</a:t>
              </a:r>
              <a:endParaRPr lang="en-US" sz="1600" dirty="0">
                <a:solidFill>
                  <a:schemeClr val="tx1"/>
                </a:solidFill>
              </a:endParaRPr>
            </a:p>
          </p:txBody>
        </p:sp>
        <p:sp>
          <p:nvSpPr>
            <p:cNvPr id="37" name="Rectangle 36"/>
            <p:cNvSpPr/>
            <p:nvPr/>
          </p:nvSpPr>
          <p:spPr>
            <a:xfrm>
              <a:off x="5760720" y="23812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chemeClr val="tx1"/>
                  </a:solidFill>
                </a:rPr>
                <a:t>BW</a:t>
              </a:r>
            </a:p>
            <a:p>
              <a:pPr algn="ctr"/>
              <a:r>
                <a:rPr lang="en-US" sz="1300" dirty="0" smtClean="0">
                  <a:solidFill>
                    <a:schemeClr val="tx1"/>
                  </a:solidFill>
                </a:rPr>
                <a:t>NRC</a:t>
              </a:r>
              <a:endParaRPr lang="en-US" sz="1300" dirty="0">
                <a:solidFill>
                  <a:schemeClr val="tx1"/>
                </a:solidFill>
              </a:endParaRPr>
            </a:p>
          </p:txBody>
        </p:sp>
        <p:sp>
          <p:nvSpPr>
            <p:cNvPr id="38" name="Rectangle 37"/>
            <p:cNvSpPr/>
            <p:nvPr/>
          </p:nvSpPr>
          <p:spPr>
            <a:xfrm>
              <a:off x="6400800" y="23812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VA</a:t>
              </a:r>
              <a:endParaRPr lang="en-US" sz="1600" dirty="0">
                <a:solidFill>
                  <a:schemeClr val="tx1"/>
                </a:solidFill>
              </a:endParaRPr>
            </a:p>
          </p:txBody>
        </p:sp>
        <p:sp>
          <p:nvSpPr>
            <p:cNvPr id="39" name="Rectangle 38"/>
            <p:cNvSpPr/>
            <p:nvPr/>
          </p:nvSpPr>
          <p:spPr>
            <a:xfrm>
              <a:off x="7042150" y="23812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SA</a:t>
              </a:r>
              <a:endParaRPr lang="en-US" sz="1600" dirty="0">
                <a:solidFill>
                  <a:schemeClr val="tx1"/>
                </a:solidFill>
              </a:endParaRPr>
            </a:p>
          </p:txBody>
        </p:sp>
        <p:sp>
          <p:nvSpPr>
            <p:cNvPr id="40" name="Rectangle 39"/>
            <p:cNvSpPr/>
            <p:nvPr/>
          </p:nvSpPr>
          <p:spPr>
            <a:xfrm>
              <a:off x="7684770" y="23812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a:t>
              </a:r>
              <a:endParaRPr lang="en-US" sz="1600" dirty="0">
                <a:solidFill>
                  <a:schemeClr val="tx1"/>
                </a:solidFill>
              </a:endParaRPr>
            </a:p>
          </p:txBody>
        </p:sp>
      </p:grpSp>
      <p:grpSp>
        <p:nvGrpSpPr>
          <p:cNvPr id="41" name="Group 124"/>
          <p:cNvGrpSpPr/>
          <p:nvPr/>
        </p:nvGrpSpPr>
        <p:grpSpPr>
          <a:xfrm>
            <a:off x="2470150" y="2184413"/>
            <a:ext cx="3848100" cy="421683"/>
            <a:chOff x="5137150" y="1847850"/>
            <a:chExt cx="3848100" cy="365760"/>
          </a:xfrm>
        </p:grpSpPr>
        <p:sp>
          <p:nvSpPr>
            <p:cNvPr id="42" name="Rectangle 41"/>
            <p:cNvSpPr/>
            <p:nvPr/>
          </p:nvSpPr>
          <p:spPr>
            <a:xfrm>
              <a:off x="8345170" y="18478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LT</a:t>
              </a:r>
              <a:endParaRPr lang="en-US" sz="1600" dirty="0">
                <a:solidFill>
                  <a:schemeClr val="tx1"/>
                </a:solidFill>
              </a:endParaRPr>
            </a:p>
          </p:txBody>
        </p:sp>
        <p:sp>
          <p:nvSpPr>
            <p:cNvPr id="43" name="Rectangle 42"/>
            <p:cNvSpPr/>
            <p:nvPr/>
          </p:nvSpPr>
          <p:spPr>
            <a:xfrm>
              <a:off x="5781040" y="18478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RC</a:t>
              </a:r>
            </a:p>
          </p:txBody>
        </p:sp>
        <p:sp>
          <p:nvSpPr>
            <p:cNvPr id="44" name="Rectangle 43"/>
            <p:cNvSpPr/>
            <p:nvPr/>
          </p:nvSpPr>
          <p:spPr>
            <a:xfrm>
              <a:off x="6421120" y="18478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VA</a:t>
              </a:r>
              <a:endParaRPr lang="en-US" sz="1600" dirty="0">
                <a:solidFill>
                  <a:schemeClr val="tx1"/>
                </a:solidFill>
              </a:endParaRPr>
            </a:p>
          </p:txBody>
        </p:sp>
        <p:sp>
          <p:nvSpPr>
            <p:cNvPr id="45" name="Rectangle 44"/>
            <p:cNvSpPr/>
            <p:nvPr/>
          </p:nvSpPr>
          <p:spPr>
            <a:xfrm>
              <a:off x="7062470" y="18478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SA</a:t>
              </a:r>
              <a:endParaRPr lang="en-US" sz="1600" dirty="0">
                <a:solidFill>
                  <a:schemeClr val="tx1"/>
                </a:solidFill>
              </a:endParaRPr>
            </a:p>
          </p:txBody>
        </p:sp>
        <p:sp>
          <p:nvSpPr>
            <p:cNvPr id="46" name="Rectangle 45"/>
            <p:cNvSpPr/>
            <p:nvPr/>
          </p:nvSpPr>
          <p:spPr>
            <a:xfrm>
              <a:off x="7705090" y="18478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a:t>
              </a:r>
              <a:endParaRPr lang="en-US" sz="1600" dirty="0">
                <a:solidFill>
                  <a:schemeClr val="tx1"/>
                </a:solidFill>
              </a:endParaRPr>
            </a:p>
          </p:txBody>
        </p:sp>
        <p:sp>
          <p:nvSpPr>
            <p:cNvPr id="47" name="Rectangle 46"/>
            <p:cNvSpPr/>
            <p:nvPr/>
          </p:nvSpPr>
          <p:spPr>
            <a:xfrm>
              <a:off x="5137150" y="184785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BW</a:t>
              </a:r>
            </a:p>
          </p:txBody>
        </p:sp>
      </p:grpSp>
      <p:grpSp>
        <p:nvGrpSpPr>
          <p:cNvPr id="48" name="Group 126"/>
          <p:cNvGrpSpPr/>
          <p:nvPr/>
        </p:nvGrpSpPr>
        <p:grpSpPr>
          <a:xfrm>
            <a:off x="2470150" y="3240685"/>
            <a:ext cx="2565400" cy="421683"/>
            <a:chOff x="6426200" y="2853690"/>
            <a:chExt cx="2565400" cy="365760"/>
          </a:xfrm>
        </p:grpSpPr>
        <p:sp>
          <p:nvSpPr>
            <p:cNvPr id="49" name="Rectangle 48"/>
            <p:cNvSpPr/>
            <p:nvPr/>
          </p:nvSpPr>
          <p:spPr>
            <a:xfrm>
              <a:off x="8351520" y="285369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LT</a:t>
              </a:r>
              <a:endParaRPr lang="en-US" sz="1600" dirty="0">
                <a:solidFill>
                  <a:schemeClr val="tx1"/>
                </a:solidFill>
              </a:endParaRPr>
            </a:p>
          </p:txBody>
        </p:sp>
        <p:sp>
          <p:nvSpPr>
            <p:cNvPr id="50" name="Rectangle 49"/>
            <p:cNvSpPr/>
            <p:nvPr/>
          </p:nvSpPr>
          <p:spPr>
            <a:xfrm>
              <a:off x="6426200" y="285369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chemeClr val="tx1"/>
                  </a:solidFill>
                </a:rPr>
                <a:t>BW</a:t>
              </a:r>
            </a:p>
            <a:p>
              <a:pPr algn="ctr"/>
              <a:r>
                <a:rPr lang="en-US" sz="1300" dirty="0" smtClean="0">
                  <a:solidFill>
                    <a:schemeClr val="tx1"/>
                  </a:solidFill>
                </a:rPr>
                <a:t>NRC</a:t>
              </a:r>
              <a:endParaRPr lang="en-US" sz="1300" dirty="0">
                <a:solidFill>
                  <a:schemeClr val="tx1"/>
                </a:solidFill>
              </a:endParaRPr>
            </a:p>
          </p:txBody>
        </p:sp>
        <p:sp>
          <p:nvSpPr>
            <p:cNvPr id="51" name="Rectangle 50"/>
            <p:cNvSpPr/>
            <p:nvPr/>
          </p:nvSpPr>
          <p:spPr>
            <a:xfrm>
              <a:off x="7066280" y="285369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chemeClr val="tx1"/>
                  </a:solidFill>
                </a:rPr>
                <a:t>VA</a:t>
              </a:r>
            </a:p>
            <a:p>
              <a:pPr algn="ctr"/>
              <a:r>
                <a:rPr lang="en-US" sz="1300" dirty="0" smtClean="0">
                  <a:solidFill>
                    <a:schemeClr val="tx1"/>
                  </a:solidFill>
                </a:rPr>
                <a:t>SA</a:t>
              </a:r>
              <a:endParaRPr lang="en-US" sz="1300" dirty="0">
                <a:solidFill>
                  <a:schemeClr val="tx1"/>
                </a:solidFill>
              </a:endParaRPr>
            </a:p>
          </p:txBody>
        </p:sp>
        <p:sp>
          <p:nvSpPr>
            <p:cNvPr id="52" name="Rectangle 51"/>
            <p:cNvSpPr/>
            <p:nvPr/>
          </p:nvSpPr>
          <p:spPr>
            <a:xfrm>
              <a:off x="7711440" y="2853690"/>
              <a:ext cx="640080" cy="3657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a:t>
              </a:r>
              <a:endParaRPr lang="en-US" sz="1600" dirty="0">
                <a:solidFill>
                  <a:schemeClr val="tx1"/>
                </a:solidFill>
              </a:endParaRPr>
            </a:p>
          </p:txBody>
        </p:sp>
      </p:grpSp>
      <p:grpSp>
        <p:nvGrpSpPr>
          <p:cNvPr id="53" name="Group 134"/>
          <p:cNvGrpSpPr/>
          <p:nvPr/>
        </p:nvGrpSpPr>
        <p:grpSpPr>
          <a:xfrm>
            <a:off x="2470150" y="3728257"/>
            <a:ext cx="1925320" cy="509534"/>
            <a:chOff x="7040880" y="3276600"/>
            <a:chExt cx="1925320" cy="441960"/>
          </a:xfrm>
        </p:grpSpPr>
        <p:sp>
          <p:nvSpPr>
            <p:cNvPr id="54" name="Rectangle 53"/>
            <p:cNvSpPr/>
            <p:nvPr/>
          </p:nvSpPr>
          <p:spPr>
            <a:xfrm>
              <a:off x="8326120" y="3276600"/>
              <a:ext cx="640080" cy="4419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LT</a:t>
              </a:r>
              <a:endParaRPr lang="en-US" sz="1600" dirty="0">
                <a:solidFill>
                  <a:schemeClr val="tx1"/>
                </a:solidFill>
              </a:endParaRPr>
            </a:p>
          </p:txBody>
        </p:sp>
        <p:sp>
          <p:nvSpPr>
            <p:cNvPr id="55" name="Rectangle 54"/>
            <p:cNvSpPr/>
            <p:nvPr/>
          </p:nvSpPr>
          <p:spPr>
            <a:xfrm>
              <a:off x="7040880" y="3276600"/>
              <a:ext cx="640080" cy="4419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VA</a:t>
              </a:r>
            </a:p>
            <a:p>
              <a:pPr algn="ctr"/>
              <a:r>
                <a:rPr lang="en-US" sz="1000" dirty="0" smtClean="0">
                  <a:solidFill>
                    <a:schemeClr val="tx1"/>
                  </a:solidFill>
                </a:rPr>
                <a:t>NRC</a:t>
              </a:r>
            </a:p>
            <a:p>
              <a:pPr algn="ctr"/>
              <a:r>
                <a:rPr lang="en-US" sz="1000" dirty="0" smtClean="0">
                  <a:solidFill>
                    <a:schemeClr val="tx1"/>
                  </a:solidFill>
                </a:rPr>
                <a:t>SA</a:t>
              </a:r>
              <a:endParaRPr lang="en-US" sz="1000" dirty="0">
                <a:solidFill>
                  <a:schemeClr val="tx1"/>
                </a:solidFill>
              </a:endParaRPr>
            </a:p>
          </p:txBody>
        </p:sp>
        <p:sp>
          <p:nvSpPr>
            <p:cNvPr id="56" name="Rectangle 55"/>
            <p:cNvSpPr/>
            <p:nvPr/>
          </p:nvSpPr>
          <p:spPr>
            <a:xfrm>
              <a:off x="7686040" y="3276600"/>
              <a:ext cx="640080" cy="4419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a:t>
              </a:r>
              <a:endParaRPr lang="en-US" sz="1600" dirty="0">
                <a:solidFill>
                  <a:schemeClr val="tx1"/>
                </a:solidFill>
              </a:endParaRPr>
            </a:p>
          </p:txBody>
        </p:sp>
      </p:grpSp>
      <p:sp>
        <p:nvSpPr>
          <p:cNvPr id="57" name="TextBox 56"/>
          <p:cNvSpPr txBox="1"/>
          <p:nvPr/>
        </p:nvSpPr>
        <p:spPr>
          <a:xfrm>
            <a:off x="2165350" y="1723191"/>
            <a:ext cx="4241354" cy="390318"/>
          </a:xfrm>
          <a:prstGeom prst="rect">
            <a:avLst/>
          </a:prstGeom>
          <a:noFill/>
        </p:spPr>
        <p:txBody>
          <a:bodyPr wrap="none" rtlCol="0">
            <a:spAutoFit/>
          </a:bodyPr>
          <a:lstStyle/>
          <a:p>
            <a:r>
              <a:rPr lang="en-US" sz="1600" b="1" u="sng" dirty="0" smtClean="0"/>
              <a:t>Virtual Channel Router Pipeline Evolution</a:t>
            </a:r>
            <a:endParaRPr lang="en-US" sz="1600" b="1" u="sng" dirty="0"/>
          </a:p>
        </p:txBody>
      </p:sp>
    </p:spTree>
    <p:extLst>
      <p:ext uri="{BB962C8B-B14F-4D97-AF65-F5344CB8AC3E}">
        <p14:creationId xmlns:p14="http://schemas.microsoft.com/office/powerpoint/2010/main" val="31527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On-Chip Interconnects</a:t>
            </a:r>
          </a:p>
        </p:txBody>
      </p:sp>
      <p:sp>
        <p:nvSpPr>
          <p:cNvPr id="55299" name="Content Placeholder 2"/>
          <p:cNvSpPr>
            <a:spLocks noGrp="1"/>
          </p:cNvSpPr>
          <p:nvPr>
            <p:ph idx="1"/>
          </p:nvPr>
        </p:nvSpPr>
        <p:spPr>
          <a:xfrm>
            <a:off x="457200" y="1143000"/>
            <a:ext cx="8229600" cy="5181600"/>
          </a:xfrm>
        </p:spPr>
        <p:txBody>
          <a:bodyPr/>
          <a:lstStyle/>
          <a:p>
            <a:r>
              <a:rPr lang="en-US" altLang="en-US" smtClean="0"/>
              <a:t>More coverage in ECE/CS 757 (usually)</a:t>
            </a:r>
          </a:p>
          <a:p>
            <a:r>
              <a:rPr lang="en-US" altLang="en-US" smtClean="0"/>
              <a:t>Synthesis lecture:</a:t>
            </a:r>
          </a:p>
          <a:p>
            <a:pPr lvl="1"/>
            <a:r>
              <a:rPr lang="en-US" altLang="en-US" smtClean="0"/>
              <a:t>Natalie Enright Jerger &amp; Li-Shiuan Peh, “On-Chip Networks”, Synthesis Lectures on Computer Architecture</a:t>
            </a:r>
          </a:p>
          <a:p>
            <a:pPr lvl="1"/>
            <a:r>
              <a:rPr lang="en-US" altLang="en-US" smtClean="0">
                <a:hlinkClick r:id="rId2"/>
              </a:rPr>
              <a:t>http://www.morganclaypool.com/doi/abs/10.2200/S00209ED1V01Y200907CAC008</a:t>
            </a:r>
            <a:endParaRPr lang="en-US" altLang="en-US" smtClean="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lvl="1">
              <a:defRPr/>
            </a:pPr>
            <a:fld id="{C2E3FFCF-5158-49ED-B11F-E4195C7CBA4D}" type="slidenum">
              <a:rPr lang="en-US"/>
              <a:pPr lvl="1">
                <a:defRPr/>
              </a:pPr>
              <a:t>55</a:t>
            </a:fld>
            <a:endParaRPr lang="en-US">
              <a:latin typeface="+mn-lt"/>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Lecture Summary</a:t>
            </a:r>
          </a:p>
        </p:txBody>
      </p:sp>
      <p:sp>
        <p:nvSpPr>
          <p:cNvPr id="67587" name="Rectangle 3"/>
          <p:cNvSpPr>
            <a:spLocks noGrp="1" noChangeArrowheads="1"/>
          </p:cNvSpPr>
          <p:nvPr>
            <p:ph idx="1"/>
          </p:nvPr>
        </p:nvSpPr>
        <p:spPr/>
        <p:txBody>
          <a:bodyPr/>
          <a:lstStyle/>
          <a:p>
            <a:r>
              <a:rPr lang="en-US" altLang="en-US" dirty="0" smtClean="0"/>
              <a:t>ECE 757 Topics reviewed </a:t>
            </a:r>
            <a:r>
              <a:rPr lang="en-US" altLang="en-US" smtClean="0"/>
              <a:t>(briefly):</a:t>
            </a:r>
            <a:endParaRPr lang="en-US" altLang="en-US" dirty="0" smtClean="0"/>
          </a:p>
          <a:p>
            <a:pPr lvl="1"/>
            <a:r>
              <a:rPr lang="en-US" altLang="en-US" dirty="0" smtClean="0"/>
              <a:t>Thread-level </a:t>
            </a:r>
            <a:r>
              <a:rPr lang="en-US" altLang="en-US" dirty="0"/>
              <a:t>parallelism</a:t>
            </a:r>
          </a:p>
          <a:p>
            <a:pPr lvl="1"/>
            <a:r>
              <a:rPr lang="en-US" altLang="en-US" dirty="0" smtClean="0"/>
              <a:t>Synchronization</a:t>
            </a:r>
            <a:endParaRPr lang="en-US" altLang="en-US" dirty="0"/>
          </a:p>
          <a:p>
            <a:pPr lvl="1"/>
            <a:r>
              <a:rPr lang="en-US" altLang="en-US" dirty="0" smtClean="0"/>
              <a:t>Coherence</a:t>
            </a:r>
            <a:endParaRPr lang="en-US" altLang="en-US" dirty="0"/>
          </a:p>
          <a:p>
            <a:pPr lvl="1"/>
            <a:r>
              <a:rPr lang="en-US" altLang="en-US" dirty="0"/>
              <a:t>Consistency</a:t>
            </a:r>
          </a:p>
          <a:p>
            <a:pPr lvl="1"/>
            <a:r>
              <a:rPr lang="en-US" altLang="en-US" dirty="0"/>
              <a:t>Multithreading</a:t>
            </a:r>
          </a:p>
          <a:p>
            <a:pPr lvl="1"/>
            <a:r>
              <a:rPr lang="en-US" altLang="en-US" dirty="0"/>
              <a:t>Multicore </a:t>
            </a:r>
            <a:r>
              <a:rPr lang="en-US" altLang="en-US" dirty="0" smtClean="0"/>
              <a:t>interconnects</a:t>
            </a:r>
          </a:p>
          <a:p>
            <a:r>
              <a:rPr lang="en-US" altLang="en-US" u="sng" dirty="0" smtClean="0"/>
              <a:t>Many</a:t>
            </a:r>
            <a:r>
              <a:rPr lang="en-US" altLang="en-US" dirty="0" smtClean="0"/>
              <a:t> others not covered</a:t>
            </a:r>
            <a:endParaRPr lang="en-US" altLang="en-US" u="sng"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1676400" y="2667000"/>
            <a:ext cx="3810000" cy="30480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000">
                <a:latin typeface="Times New Roman" pitchFamily="18" charset="0"/>
              </a:rPr>
              <a:t>f</a:t>
            </a:r>
          </a:p>
        </p:txBody>
      </p:sp>
      <p:sp>
        <p:nvSpPr>
          <p:cNvPr id="13315" name="Rectangle 20"/>
          <p:cNvSpPr>
            <a:spLocks noChangeArrowheads="1"/>
          </p:cNvSpPr>
          <p:nvPr/>
        </p:nvSpPr>
        <p:spPr bwMode="auto">
          <a:xfrm>
            <a:off x="0" y="2667000"/>
            <a:ext cx="1676400" cy="304800"/>
          </a:xfrm>
          <a:prstGeom prst="rect">
            <a:avLst/>
          </a:prstGeom>
          <a:solidFill>
            <a:schemeClr val="bg1"/>
          </a:solidFill>
          <a:ln w="9525" algn="ctr">
            <a:solidFill>
              <a:schemeClr val="bg1"/>
            </a:solidFill>
            <a:miter lim="800000"/>
            <a:headEnd/>
            <a:tailEnd/>
          </a:ln>
        </p:spPr>
        <p:txBody>
          <a:bodyPr wrap="none"/>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000">
              <a:latin typeface="Times New Roman" pitchFamily="18" charset="0"/>
            </a:endParaRPr>
          </a:p>
        </p:txBody>
      </p:sp>
      <p:sp>
        <p:nvSpPr>
          <p:cNvPr id="13316" name="Title 1"/>
          <p:cNvSpPr>
            <a:spLocks noGrp="1"/>
          </p:cNvSpPr>
          <p:nvPr>
            <p:ph type="title"/>
          </p:nvPr>
        </p:nvSpPr>
        <p:spPr/>
        <p:txBody>
          <a:bodyPr/>
          <a:lstStyle/>
          <a:p>
            <a:r>
              <a:rPr lang="en-US" altLang="en-US" smtClean="0"/>
              <a:t>Amdahl’s Law</a:t>
            </a:r>
          </a:p>
        </p:txBody>
      </p:sp>
      <p:sp>
        <p:nvSpPr>
          <p:cNvPr id="13317" name="Content Placeholder 2"/>
          <p:cNvSpPr>
            <a:spLocks noGrp="1"/>
          </p:cNvSpPr>
          <p:nvPr>
            <p:ph idx="1"/>
          </p:nvPr>
        </p:nvSpPr>
        <p:spPr>
          <a:xfrm>
            <a:off x="1143000" y="3581400"/>
            <a:ext cx="7772400" cy="1295400"/>
          </a:xfrm>
        </p:spPr>
        <p:txBody>
          <a:bodyPr/>
          <a:lstStyle/>
          <a:p>
            <a:pPr>
              <a:buFont typeface="Wingdings" pitchFamily="2" charset="2"/>
              <a:buNone/>
            </a:pPr>
            <a:r>
              <a:rPr lang="en-US" altLang="en-US" smtClean="0"/>
              <a:t>f – fraction that can run in parallel</a:t>
            </a:r>
          </a:p>
          <a:p>
            <a:pPr>
              <a:buFont typeface="Wingdings" pitchFamily="2" charset="2"/>
              <a:buNone/>
            </a:pPr>
            <a:r>
              <a:rPr lang="en-US" altLang="en-US" smtClean="0"/>
              <a:t>1-f – fraction that must run serially</a:t>
            </a:r>
          </a:p>
        </p:txBody>
      </p:sp>
      <p:sp>
        <p:nvSpPr>
          <p:cNvPr id="3" name="Slide Number Placeholder 2"/>
          <p:cNvSpPr>
            <a:spLocks noGrp="1"/>
          </p:cNvSpPr>
          <p:nvPr>
            <p:ph type="sldNum" sz="quarter" idx="12"/>
          </p:nvPr>
        </p:nvSpPr>
        <p:spPr/>
        <p:txBody>
          <a:bodyPr/>
          <a:lstStyle/>
          <a:p>
            <a:pPr lvl="1">
              <a:defRPr/>
            </a:pPr>
            <a:fld id="{B2427AAD-CB5F-48D2-9646-5C4DB1361865}" type="slidenum">
              <a:rPr lang="en-US"/>
              <a:pPr lvl="1">
                <a:defRPr/>
              </a:pPr>
              <a:t>6</a:t>
            </a:fld>
            <a:endParaRPr lang="en-US">
              <a:latin typeface="+mn-lt"/>
            </a:endParaRPr>
          </a:p>
        </p:txBody>
      </p:sp>
      <p:cxnSp>
        <p:nvCxnSpPr>
          <p:cNvPr id="13318" name="Straight Arrow Connector 6"/>
          <p:cNvCxnSpPr>
            <a:cxnSpLocks noChangeShapeType="1"/>
          </p:cNvCxnSpPr>
          <p:nvPr/>
        </p:nvCxnSpPr>
        <p:spPr bwMode="auto">
          <a:xfrm rot="5400000" flipH="1" flipV="1">
            <a:off x="952501" y="2247900"/>
            <a:ext cx="1447800" cy="3175"/>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3319" name="Straight Arrow Connector 8"/>
          <p:cNvCxnSpPr>
            <a:cxnSpLocks noChangeShapeType="1"/>
          </p:cNvCxnSpPr>
          <p:nvPr/>
        </p:nvCxnSpPr>
        <p:spPr bwMode="auto">
          <a:xfrm>
            <a:off x="1676400" y="2971800"/>
            <a:ext cx="5486400" cy="1588"/>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3320" name="TextBox 9"/>
          <p:cNvSpPr txBox="1">
            <a:spLocks noChangeArrowheads="1"/>
          </p:cNvSpPr>
          <p:nvPr/>
        </p:nvSpPr>
        <p:spPr bwMode="auto">
          <a:xfrm>
            <a:off x="7239000" y="3048000"/>
            <a:ext cx="854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000">
                <a:latin typeface="Times New Roman" pitchFamily="18" charset="0"/>
              </a:rPr>
              <a:t>Time</a:t>
            </a:r>
          </a:p>
        </p:txBody>
      </p:sp>
      <p:sp>
        <p:nvSpPr>
          <p:cNvPr id="13321" name="TextBox 10"/>
          <p:cNvSpPr txBox="1">
            <a:spLocks noChangeArrowheads="1"/>
          </p:cNvSpPr>
          <p:nvPr/>
        </p:nvSpPr>
        <p:spPr bwMode="auto">
          <a:xfrm rot="-5400000">
            <a:off x="622300" y="2111375"/>
            <a:ext cx="1198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000">
                <a:latin typeface="Times New Roman" pitchFamily="18" charset="0"/>
              </a:rPr>
              <a:t># CPUs</a:t>
            </a:r>
          </a:p>
        </p:txBody>
      </p:sp>
      <p:cxnSp>
        <p:nvCxnSpPr>
          <p:cNvPr id="13322" name="Straight Connector 12"/>
          <p:cNvCxnSpPr>
            <a:cxnSpLocks noChangeShapeType="1"/>
          </p:cNvCxnSpPr>
          <p:nvPr/>
        </p:nvCxnSpPr>
        <p:spPr bwMode="auto">
          <a:xfrm>
            <a:off x="1600200" y="2667000"/>
            <a:ext cx="152400" cy="1588"/>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13323" name="TextBox 13"/>
          <p:cNvSpPr txBox="1">
            <a:spLocks noChangeArrowheads="1"/>
          </p:cNvSpPr>
          <p:nvPr/>
        </p:nvSpPr>
        <p:spPr bwMode="auto">
          <a:xfrm>
            <a:off x="1371600" y="2514600"/>
            <a:ext cx="15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a:latin typeface="Times New Roman" pitchFamily="18" charset="0"/>
              </a:rPr>
              <a:t>1</a:t>
            </a:r>
          </a:p>
        </p:txBody>
      </p:sp>
      <p:sp>
        <p:nvSpPr>
          <p:cNvPr id="16" name="Rectangle 15"/>
          <p:cNvSpPr>
            <a:spLocks noChangeArrowheads="1"/>
          </p:cNvSpPr>
          <p:nvPr/>
        </p:nvSpPr>
        <p:spPr bwMode="auto">
          <a:xfrm>
            <a:off x="5486400" y="2667000"/>
            <a:ext cx="1066800" cy="30480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000">
                <a:latin typeface="Times New Roman" pitchFamily="18" charset="0"/>
              </a:rPr>
              <a:t>1-f</a:t>
            </a:r>
          </a:p>
        </p:txBody>
      </p:sp>
      <p:sp>
        <p:nvSpPr>
          <p:cNvPr id="17" name="Rectangle 16"/>
          <p:cNvSpPr>
            <a:spLocks noChangeArrowheads="1"/>
          </p:cNvSpPr>
          <p:nvPr/>
        </p:nvSpPr>
        <p:spPr bwMode="auto">
          <a:xfrm>
            <a:off x="1676400" y="1676400"/>
            <a:ext cx="838200" cy="129540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000">
                <a:latin typeface="Times New Roman" pitchFamily="18" charset="0"/>
              </a:rPr>
              <a:t>f</a:t>
            </a:r>
          </a:p>
        </p:txBody>
      </p:sp>
      <p:cxnSp>
        <p:nvCxnSpPr>
          <p:cNvPr id="13326" name="Straight Connector 18"/>
          <p:cNvCxnSpPr>
            <a:cxnSpLocks noChangeShapeType="1"/>
          </p:cNvCxnSpPr>
          <p:nvPr/>
        </p:nvCxnSpPr>
        <p:spPr bwMode="auto">
          <a:xfrm>
            <a:off x="1600200" y="1676400"/>
            <a:ext cx="152400" cy="1588"/>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13327" name="TextBox 19"/>
          <p:cNvSpPr txBox="1">
            <a:spLocks noChangeArrowheads="1"/>
          </p:cNvSpPr>
          <p:nvPr/>
        </p:nvSpPr>
        <p:spPr bwMode="auto">
          <a:xfrm>
            <a:off x="1371600" y="1524000"/>
            <a:ext cx="15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a:latin typeface="Times New Roman" pitchFamily="18" charset="0"/>
              </a:rPr>
              <a:t>n</a:t>
            </a:r>
          </a:p>
        </p:txBody>
      </p:sp>
      <p:graphicFrame>
        <p:nvGraphicFramePr>
          <p:cNvPr id="94211" name="Object 3"/>
          <p:cNvGraphicFramePr>
            <a:graphicFrameLocks noChangeAspect="1"/>
          </p:cNvGraphicFramePr>
          <p:nvPr>
            <p:custDataLst>
              <p:tags r:id="rId2"/>
            </p:custDataLst>
          </p:nvPr>
        </p:nvGraphicFramePr>
        <p:xfrm>
          <a:off x="762000" y="5029200"/>
          <a:ext cx="4105275" cy="1295400"/>
        </p:xfrm>
        <a:graphic>
          <a:graphicData uri="http://schemas.openxmlformats.org/presentationml/2006/ole">
            <mc:AlternateContent xmlns:mc="http://schemas.openxmlformats.org/markup-compatibility/2006">
              <mc:Choice xmlns:v="urn:schemas-microsoft-com:vml" Requires="v">
                <p:oleObj spid="_x0000_s93204" name="Equation" r:id="rId5" imgW="1409088" imgH="583947" progId="Equation.3">
                  <p:embed/>
                </p:oleObj>
              </mc:Choice>
              <mc:Fallback>
                <p:oleObj name="Equation" r:id="rId5" imgW="1409088" imgH="58394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029200"/>
                        <a:ext cx="4105275" cy="1295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9"/>
          <p:cNvGraphicFramePr>
            <a:graphicFrameLocks noChangeAspect="1"/>
          </p:cNvGraphicFramePr>
          <p:nvPr>
            <p:custDataLst>
              <p:tags r:id="rId3"/>
            </p:custDataLst>
          </p:nvPr>
        </p:nvGraphicFramePr>
        <p:xfrm>
          <a:off x="5562600" y="5029200"/>
          <a:ext cx="3167063" cy="1295400"/>
        </p:xfrm>
        <a:graphic>
          <a:graphicData uri="http://schemas.openxmlformats.org/presentationml/2006/ole">
            <mc:AlternateContent xmlns:mc="http://schemas.openxmlformats.org/markup-compatibility/2006">
              <mc:Choice xmlns:v="urn:schemas-microsoft-com:vml" Requires="v">
                <p:oleObj spid="_x0000_s93205" name="Equation" r:id="rId7" imgW="1320227" imgH="583947" progId="Equation.3">
                  <p:embed/>
                </p:oleObj>
              </mc:Choice>
              <mc:Fallback>
                <p:oleObj name="Equation" r:id="rId7" imgW="1320227" imgH="58394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5029200"/>
                        <a:ext cx="3167063" cy="1295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smtClean="0"/>
              <a:t>Mikko Lipasti-University of Wisconsin</a:t>
            </a:r>
            <a:endParaRPr lang="en-US" dirty="0"/>
          </a:p>
        </p:txBody>
      </p:sp>
    </p:spTree>
    <p:extLst>
      <p:ext uri="{BB962C8B-B14F-4D97-AF65-F5344CB8AC3E}">
        <p14:creationId xmlns:p14="http://schemas.microsoft.com/office/powerpoint/2010/main" val="659854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2" presetClass="exit" presetSubtype="8" fill="hold" grpId="0" nodeType="withEffect">
                                  <p:stCondLst>
                                    <p:cond delay="0"/>
                                  </p:stCondLst>
                                  <p:childTnLst>
                                    <p:anim calcmode="lin" valueType="num">
                                      <p:cBhvr additive="base">
                                        <p:cTn id="9" dur="500"/>
                                        <p:tgtEl>
                                          <p:spTgt spid="15"/>
                                        </p:tgtEl>
                                        <p:attrNameLst>
                                          <p:attrName>ppt_x</p:attrName>
                                        </p:attrNameLst>
                                      </p:cBhvr>
                                      <p:tavLst>
                                        <p:tav tm="0">
                                          <p:val>
                                            <p:strVal val="ppt_x"/>
                                          </p:val>
                                        </p:tav>
                                        <p:tav tm="100000">
                                          <p:val>
                                            <p:strVal val="0-ppt_w/2"/>
                                          </p:val>
                                        </p:tav>
                                      </p:tavLst>
                                    </p:anim>
                                    <p:anim calcmode="lin" valueType="num">
                                      <p:cBhvr additive="base">
                                        <p:cTn id="10" dur="500"/>
                                        <p:tgtEl>
                                          <p:spTgt spid="15"/>
                                        </p:tgtEl>
                                        <p:attrNameLst>
                                          <p:attrName>ppt_y</p:attrName>
                                        </p:attrNameLst>
                                      </p:cBhvr>
                                      <p:tavLst>
                                        <p:tav tm="0">
                                          <p:val>
                                            <p:strVal val="ppt_y"/>
                                          </p:val>
                                        </p:tav>
                                        <p:tav tm="100000">
                                          <p:val>
                                            <p:strVal val="ppt_y"/>
                                          </p:val>
                                        </p:tav>
                                      </p:tavLst>
                                    </p:anim>
                                    <p:set>
                                      <p:cBhvr>
                                        <p:cTn id="11" dur="1" fill="hold">
                                          <p:stCondLst>
                                            <p:cond delay="499"/>
                                          </p:stCondLst>
                                        </p:cTn>
                                        <p:tgtEl>
                                          <p:spTgt spid="15"/>
                                        </p:tgtEl>
                                        <p:attrNameLst>
                                          <p:attrName>style.visibility</p:attrName>
                                        </p:attrNameLst>
                                      </p:cBhvr>
                                      <p:to>
                                        <p:strVal val="hidden"/>
                                      </p:to>
                                    </p:set>
                                  </p:childTnLst>
                                </p:cTn>
                              </p:par>
                              <p:par>
                                <p:cTn id="12" presetID="35" presetClass="path" presetSubtype="0" accel="50000" decel="50000" fill="hold" grpId="0" nodeType="withEffect">
                                  <p:stCondLst>
                                    <p:cond delay="0"/>
                                  </p:stCondLst>
                                  <p:childTnLst>
                                    <p:animMotion origin="layout" path="M -0.08333 -8.0481E-7 L -0.325 -8.0481E-7 " pathEditMode="relative" rAng="0" ptsTypes="AA">
                                      <p:cBhvr>
                                        <p:cTn id="13" dur="500" fill="hold"/>
                                        <p:tgtEl>
                                          <p:spTgt spid="16"/>
                                        </p:tgtEl>
                                        <p:attrNameLst>
                                          <p:attrName>ppt_x</p:attrName>
                                          <p:attrName>ppt_y</p:attrName>
                                        </p:attrNameLst>
                                      </p:cBhvr>
                                      <p:rCtr x="-12083" y="0"/>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94211"/>
                                        </p:tgtEl>
                                        <p:attrNameLst>
                                          <p:attrName>style.visibility</p:attrName>
                                        </p:attrNameLst>
                                      </p:cBhvr>
                                      <p:to>
                                        <p:strVal val="visible"/>
                                      </p:to>
                                    </p:set>
                                    <p:anim calcmode="lin" valueType="num">
                                      <p:cBhvr additive="base">
                                        <p:cTn id="18" dur="500" fill="hold"/>
                                        <p:tgtEl>
                                          <p:spTgt spid="94211"/>
                                        </p:tgtEl>
                                        <p:attrNameLst>
                                          <p:attrName>ppt_x</p:attrName>
                                        </p:attrNameLst>
                                      </p:cBhvr>
                                      <p:tavLst>
                                        <p:tav tm="0">
                                          <p:val>
                                            <p:strVal val="1+#ppt_w/2"/>
                                          </p:val>
                                        </p:tav>
                                        <p:tav tm="100000">
                                          <p:val>
                                            <p:strVal val="#ppt_x"/>
                                          </p:val>
                                        </p:tav>
                                      </p:tavLst>
                                    </p:anim>
                                    <p:anim calcmode="lin" valueType="num">
                                      <p:cBhvr additive="base">
                                        <p:cTn id="19" dur="500" fill="hold"/>
                                        <p:tgtEl>
                                          <p:spTgt spid="9421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2625" y="609600"/>
            <a:ext cx="8080375" cy="762000"/>
          </a:xfrm>
        </p:spPr>
        <p:txBody>
          <a:bodyPr/>
          <a:lstStyle/>
          <a:p>
            <a:r>
              <a:rPr lang="en-US" altLang="en-US" sz="3200" smtClean="0"/>
              <a:t>Thread-level Parallelism</a:t>
            </a:r>
          </a:p>
        </p:txBody>
      </p:sp>
      <p:sp>
        <p:nvSpPr>
          <p:cNvPr id="9219" name="Rectangle 3"/>
          <p:cNvSpPr>
            <a:spLocks noGrp="1" noChangeArrowheads="1"/>
          </p:cNvSpPr>
          <p:nvPr>
            <p:ph idx="1"/>
          </p:nvPr>
        </p:nvSpPr>
        <p:spPr>
          <a:xfrm>
            <a:off x="682625" y="1295400"/>
            <a:ext cx="7772400" cy="4800600"/>
          </a:xfrm>
        </p:spPr>
        <p:txBody>
          <a:bodyPr/>
          <a:lstStyle/>
          <a:p>
            <a:pPr>
              <a:lnSpc>
                <a:spcPct val="80000"/>
              </a:lnSpc>
            </a:pPr>
            <a:r>
              <a:rPr lang="en-US" altLang="en-US" sz="2400" dirty="0" smtClean="0"/>
              <a:t>Parallelism limited by sharing</a:t>
            </a:r>
          </a:p>
          <a:p>
            <a:pPr lvl="1">
              <a:lnSpc>
                <a:spcPct val="80000"/>
              </a:lnSpc>
            </a:pPr>
            <a:r>
              <a:rPr lang="en-US" altLang="en-US" sz="2000" dirty="0" smtClean="0"/>
              <a:t>Amdahl’s law: </a:t>
            </a:r>
          </a:p>
          <a:p>
            <a:pPr lvl="2">
              <a:lnSpc>
                <a:spcPct val="80000"/>
              </a:lnSpc>
            </a:pPr>
            <a:r>
              <a:rPr lang="en-US" altLang="en-US" sz="1800" dirty="0" smtClean="0"/>
              <a:t>Access to shared state must be serialized</a:t>
            </a:r>
          </a:p>
          <a:p>
            <a:pPr lvl="2">
              <a:lnSpc>
                <a:spcPct val="80000"/>
              </a:lnSpc>
            </a:pPr>
            <a:r>
              <a:rPr lang="en-US" altLang="en-US" sz="1800" dirty="0" smtClean="0"/>
              <a:t>Serial portion limits parallel speedup</a:t>
            </a:r>
          </a:p>
          <a:p>
            <a:pPr lvl="1">
              <a:lnSpc>
                <a:spcPct val="80000"/>
              </a:lnSpc>
            </a:pPr>
            <a:r>
              <a:rPr lang="en-US" altLang="en-US" sz="2000" dirty="0" smtClean="0"/>
              <a:t>Many important applications share (lots of) state</a:t>
            </a:r>
          </a:p>
          <a:p>
            <a:pPr lvl="2">
              <a:lnSpc>
                <a:spcPct val="80000"/>
              </a:lnSpc>
            </a:pPr>
            <a:r>
              <a:rPr lang="en-US" altLang="en-US" sz="1800" dirty="0" smtClean="0"/>
              <a:t>Relational databases (transaction processing): GBs of shared state</a:t>
            </a:r>
          </a:p>
          <a:p>
            <a:pPr lvl="1">
              <a:lnSpc>
                <a:spcPct val="80000"/>
              </a:lnSpc>
            </a:pPr>
            <a:r>
              <a:rPr lang="en-US" altLang="en-US" sz="2000" dirty="0" smtClean="0"/>
              <a:t>Even completely independent processes “share” virtualized hardware through O/S, hence must synchronize access</a:t>
            </a:r>
          </a:p>
          <a:p>
            <a:pPr>
              <a:lnSpc>
                <a:spcPct val="80000"/>
              </a:lnSpc>
            </a:pPr>
            <a:endParaRPr lang="en-US" altLang="en-US" sz="2400" dirty="0" smtClean="0"/>
          </a:p>
          <a:p>
            <a:pPr>
              <a:lnSpc>
                <a:spcPct val="80000"/>
              </a:lnSpc>
            </a:pPr>
            <a:r>
              <a:rPr lang="en-US" altLang="en-US" sz="2400" dirty="0" smtClean="0"/>
              <a:t>Access to shared state/shared variables</a:t>
            </a:r>
          </a:p>
          <a:p>
            <a:pPr lvl="1">
              <a:lnSpc>
                <a:spcPct val="80000"/>
              </a:lnSpc>
            </a:pPr>
            <a:r>
              <a:rPr lang="en-US" altLang="en-US" sz="2000" dirty="0" smtClean="0"/>
              <a:t>Must occur in a predictable, repeatable manner</a:t>
            </a:r>
          </a:p>
          <a:p>
            <a:pPr lvl="1">
              <a:lnSpc>
                <a:spcPct val="80000"/>
              </a:lnSpc>
            </a:pPr>
            <a:r>
              <a:rPr lang="en-US" altLang="en-US" sz="2000" dirty="0" smtClean="0"/>
              <a:t>Otherwise, chaos results</a:t>
            </a:r>
          </a:p>
          <a:p>
            <a:pPr>
              <a:lnSpc>
                <a:spcPct val="80000"/>
              </a:lnSpc>
            </a:pPr>
            <a:endParaRPr lang="en-US" altLang="en-US" sz="2400" dirty="0" smtClean="0"/>
          </a:p>
          <a:p>
            <a:pPr>
              <a:lnSpc>
                <a:spcPct val="80000"/>
              </a:lnSpc>
            </a:pPr>
            <a:r>
              <a:rPr lang="en-US" altLang="en-US" sz="2400" dirty="0" smtClean="0"/>
              <a:t>Architecture must provide primitives for serializing access to shared state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57200"/>
            <a:ext cx="8080375" cy="685800"/>
          </a:xfrm>
        </p:spPr>
        <p:txBody>
          <a:bodyPr/>
          <a:lstStyle/>
          <a:p>
            <a:r>
              <a:rPr lang="en-US" altLang="en-US" sz="4000" smtClean="0"/>
              <a:t>Synchronization</a:t>
            </a:r>
          </a:p>
        </p:txBody>
      </p:sp>
      <p:pic>
        <p:nvPicPr>
          <p:cNvPr id="10243" name="Picture 10" descr="she70647_09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57150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57200"/>
            <a:ext cx="8080375" cy="685800"/>
          </a:xfrm>
        </p:spPr>
        <p:txBody>
          <a:bodyPr/>
          <a:lstStyle/>
          <a:p>
            <a:r>
              <a:rPr lang="en-US" altLang="en-US" sz="3600" dirty="0" smtClean="0"/>
              <a:t>Some Synchronization Primitives</a:t>
            </a:r>
          </a:p>
        </p:txBody>
      </p:sp>
      <p:sp>
        <p:nvSpPr>
          <p:cNvPr id="11267" name="Rectangle 3"/>
          <p:cNvSpPr>
            <a:spLocks noGrp="1" noChangeArrowheads="1"/>
          </p:cNvSpPr>
          <p:nvPr>
            <p:ph idx="1"/>
          </p:nvPr>
        </p:nvSpPr>
        <p:spPr>
          <a:xfrm>
            <a:off x="682625" y="5181600"/>
            <a:ext cx="7772400" cy="1143000"/>
          </a:xfrm>
        </p:spPr>
        <p:txBody>
          <a:bodyPr/>
          <a:lstStyle/>
          <a:p>
            <a:r>
              <a:rPr lang="en-US" altLang="en-US" smtClean="0"/>
              <a:t>Only one is necessary</a:t>
            </a:r>
          </a:p>
          <a:p>
            <a:pPr lvl="1"/>
            <a:r>
              <a:rPr lang="en-US" altLang="en-US" smtClean="0"/>
              <a:t>Others can be synthesized</a:t>
            </a:r>
          </a:p>
        </p:txBody>
      </p:sp>
      <p:sp>
        <p:nvSpPr>
          <p:cNvPr id="11268" name="Rectangle 6"/>
          <p:cNvSpPr>
            <a:spLocks noChangeArrowheads="1"/>
          </p:cNvSpPr>
          <p:nvPr/>
        </p:nvSpPr>
        <p:spPr bwMode="auto">
          <a:xfrm>
            <a:off x="0"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tabLst>
                <a:tab pos="338138" algn="l"/>
              </a:tabLst>
              <a:defRPr>
                <a:solidFill>
                  <a:schemeClr val="tx1"/>
                </a:solidFill>
                <a:latin typeface="Arial" charset="0"/>
              </a:defRPr>
            </a:lvl1pPr>
            <a:lvl2pPr marL="742950" indent="-285750">
              <a:tabLst>
                <a:tab pos="338138" algn="l"/>
              </a:tabLst>
              <a:defRPr>
                <a:solidFill>
                  <a:schemeClr val="tx1"/>
                </a:solidFill>
                <a:latin typeface="Arial" charset="0"/>
              </a:defRPr>
            </a:lvl2pPr>
            <a:lvl3pPr marL="1143000" indent="-228600">
              <a:tabLst>
                <a:tab pos="338138" algn="l"/>
              </a:tabLst>
              <a:defRPr>
                <a:solidFill>
                  <a:schemeClr val="tx1"/>
                </a:solidFill>
                <a:latin typeface="Arial" charset="0"/>
              </a:defRPr>
            </a:lvl3pPr>
            <a:lvl4pPr marL="1600200" indent="-228600">
              <a:tabLst>
                <a:tab pos="338138" algn="l"/>
              </a:tabLst>
              <a:defRPr>
                <a:solidFill>
                  <a:schemeClr val="tx1"/>
                </a:solidFill>
                <a:latin typeface="Arial" charset="0"/>
              </a:defRPr>
            </a:lvl4pPr>
            <a:lvl5pPr marL="2057400" indent="-228600">
              <a:tabLst>
                <a:tab pos="338138" algn="l"/>
              </a:tabLst>
              <a:defRPr>
                <a:solidFill>
                  <a:schemeClr val="tx1"/>
                </a:solidFill>
                <a:latin typeface="Arial" charset="0"/>
              </a:defRPr>
            </a:lvl5pPr>
            <a:lvl6pPr marL="2514600" indent="-228600" algn="ctr" eaLnBrk="0" fontAlgn="base" hangingPunct="0">
              <a:spcBef>
                <a:spcPct val="0"/>
              </a:spcBef>
              <a:spcAft>
                <a:spcPct val="0"/>
              </a:spcAft>
              <a:tabLst>
                <a:tab pos="338138" algn="l"/>
              </a:tabLst>
              <a:defRPr>
                <a:solidFill>
                  <a:schemeClr val="tx1"/>
                </a:solidFill>
                <a:latin typeface="Arial" charset="0"/>
              </a:defRPr>
            </a:lvl6pPr>
            <a:lvl7pPr marL="2971800" indent="-228600" algn="ctr" eaLnBrk="0" fontAlgn="base" hangingPunct="0">
              <a:spcBef>
                <a:spcPct val="0"/>
              </a:spcBef>
              <a:spcAft>
                <a:spcPct val="0"/>
              </a:spcAft>
              <a:tabLst>
                <a:tab pos="338138" algn="l"/>
              </a:tabLst>
              <a:defRPr>
                <a:solidFill>
                  <a:schemeClr val="tx1"/>
                </a:solidFill>
                <a:latin typeface="Arial" charset="0"/>
              </a:defRPr>
            </a:lvl7pPr>
            <a:lvl8pPr marL="3429000" indent="-228600" algn="ctr" eaLnBrk="0" fontAlgn="base" hangingPunct="0">
              <a:spcBef>
                <a:spcPct val="0"/>
              </a:spcBef>
              <a:spcAft>
                <a:spcPct val="0"/>
              </a:spcAft>
              <a:tabLst>
                <a:tab pos="338138" algn="l"/>
              </a:tabLst>
              <a:defRPr>
                <a:solidFill>
                  <a:schemeClr val="tx1"/>
                </a:solidFill>
                <a:latin typeface="Arial" charset="0"/>
              </a:defRPr>
            </a:lvl8pPr>
            <a:lvl9pPr marL="3886200" indent="-228600" algn="ctr" eaLnBrk="0" fontAlgn="base" hangingPunct="0">
              <a:spcBef>
                <a:spcPct val="0"/>
              </a:spcBef>
              <a:spcAft>
                <a:spcPct val="0"/>
              </a:spcAft>
              <a:tabLst>
                <a:tab pos="338138" algn="l"/>
              </a:tabLst>
              <a:defRPr>
                <a:solidFill>
                  <a:schemeClr val="tx1"/>
                </a:solidFill>
                <a:latin typeface="Arial" charset="0"/>
              </a:defRPr>
            </a:lvl9pPr>
          </a:lstStyle>
          <a:p>
            <a:endParaRPr kumimoji="1" lang="en-US" altLang="en-US" sz="2400"/>
          </a:p>
        </p:txBody>
      </p:sp>
      <p:graphicFrame>
        <p:nvGraphicFramePr>
          <p:cNvPr id="462937" name="Group 89"/>
          <p:cNvGraphicFramePr>
            <a:graphicFrameLocks noGrp="1"/>
          </p:cNvGraphicFramePr>
          <p:nvPr/>
        </p:nvGraphicFramePr>
        <p:xfrm>
          <a:off x="533400" y="1295400"/>
          <a:ext cx="8077200" cy="3352801"/>
        </p:xfrm>
        <a:graphic>
          <a:graphicData uri="http://schemas.openxmlformats.org/drawingml/2006/table">
            <a:tbl>
              <a:tblPr/>
              <a:tblGrid>
                <a:gridCol w="2088213"/>
                <a:gridCol w="2681181"/>
                <a:gridCol w="3307806"/>
              </a:tblGrid>
              <a:tr h="550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smtClean="0">
                          <a:ln>
                            <a:noFill/>
                          </a:ln>
                          <a:solidFill>
                            <a:srgbClr val="000000"/>
                          </a:solidFill>
                          <a:effectLst/>
                          <a:latin typeface="Helvetica" pitchFamily="34" charset="0"/>
                          <a:cs typeface="Times New Roman" pitchFamily="18" charset="0"/>
                        </a:rPr>
                        <a:t>Primitive</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smtClean="0">
                          <a:ln>
                            <a:noFill/>
                          </a:ln>
                          <a:solidFill>
                            <a:srgbClr val="000000"/>
                          </a:solidFill>
                          <a:effectLst/>
                          <a:latin typeface="Helvetica" pitchFamily="34" charset="0"/>
                          <a:cs typeface="Times New Roman" pitchFamily="18" charset="0"/>
                        </a:rPr>
                        <a:t>Semantic</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smtClean="0">
                          <a:ln>
                            <a:noFill/>
                          </a:ln>
                          <a:solidFill>
                            <a:srgbClr val="000000"/>
                          </a:solidFill>
                          <a:effectLst/>
                          <a:latin typeface="Helvetica" pitchFamily="34" charset="0"/>
                          <a:cs typeface="Times New Roman" pitchFamily="18" charset="0"/>
                        </a:rPr>
                        <a:t>Comments</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33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smtClean="0">
                          <a:ln>
                            <a:noFill/>
                          </a:ln>
                          <a:solidFill>
                            <a:srgbClr val="000000"/>
                          </a:solidFill>
                          <a:effectLst/>
                          <a:latin typeface="Times" pitchFamily="18" charset="0"/>
                          <a:cs typeface="Times New Roman" pitchFamily="18" charset="0"/>
                        </a:rPr>
                        <a:t>Fetch-and-add</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smtClean="0">
                          <a:ln>
                            <a:noFill/>
                          </a:ln>
                          <a:solidFill>
                            <a:srgbClr val="000000"/>
                          </a:solidFill>
                          <a:effectLst/>
                          <a:latin typeface="Times" pitchFamily="18" charset="0"/>
                          <a:cs typeface="Times New Roman" pitchFamily="18" charset="0"/>
                        </a:rPr>
                        <a:t>Atomic load/add/store operation</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smtClean="0">
                          <a:ln>
                            <a:noFill/>
                          </a:ln>
                          <a:solidFill>
                            <a:srgbClr val="000000"/>
                          </a:solidFill>
                          <a:effectLst/>
                          <a:latin typeface="Times" pitchFamily="18" charset="0"/>
                          <a:cs typeface="Times New Roman" pitchFamily="18" charset="0"/>
                        </a:rPr>
                        <a:t>Permits atomic increment, can be used to synthesize locks for mutual exclusion</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35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smtClean="0">
                          <a:ln>
                            <a:noFill/>
                          </a:ln>
                          <a:solidFill>
                            <a:srgbClr val="000000"/>
                          </a:solidFill>
                          <a:effectLst/>
                          <a:latin typeface="Times" pitchFamily="18" charset="0"/>
                          <a:cs typeface="Times New Roman" pitchFamily="18" charset="0"/>
                        </a:rPr>
                        <a:t>Compare-and-swap</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smtClean="0">
                          <a:ln>
                            <a:noFill/>
                          </a:ln>
                          <a:solidFill>
                            <a:srgbClr val="000000"/>
                          </a:solidFill>
                          <a:effectLst/>
                          <a:latin typeface="Times" pitchFamily="18" charset="0"/>
                          <a:cs typeface="Times New Roman" pitchFamily="18" charset="0"/>
                        </a:rPr>
                        <a:t>Atomic load/compare/conditional store</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smtClean="0">
                          <a:ln>
                            <a:noFill/>
                          </a:ln>
                          <a:solidFill>
                            <a:srgbClr val="000000"/>
                          </a:solidFill>
                          <a:effectLst/>
                          <a:latin typeface="Times" pitchFamily="18" charset="0"/>
                          <a:cs typeface="Times New Roman" pitchFamily="18" charset="0"/>
                        </a:rPr>
                        <a:t>Stores only if load returns an expected value</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33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smtClean="0">
                          <a:ln>
                            <a:noFill/>
                          </a:ln>
                          <a:solidFill>
                            <a:srgbClr val="000000"/>
                          </a:solidFill>
                          <a:effectLst/>
                          <a:latin typeface="Times" pitchFamily="18" charset="0"/>
                          <a:cs typeface="Times New Roman" pitchFamily="18" charset="0"/>
                        </a:rPr>
                        <a:t>Load-linked/store-conditional</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smtClean="0">
                          <a:ln>
                            <a:noFill/>
                          </a:ln>
                          <a:solidFill>
                            <a:srgbClr val="000000"/>
                          </a:solidFill>
                          <a:effectLst/>
                          <a:latin typeface="Times" pitchFamily="18" charset="0"/>
                          <a:cs typeface="Times New Roman" pitchFamily="18" charset="0"/>
                        </a:rPr>
                        <a:t>Atomic load/conditional store</a:t>
                      </a:r>
                      <a:endParaRPr kumimoji="1" lang="en-US" sz="4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Times" pitchFamily="18" charset="0"/>
                          <a:cs typeface="Times New Roman" pitchFamily="18" charset="0"/>
                        </a:rPr>
                        <a:t>Stores only if load/store pair is atomic; that is, there is no intervening store</a:t>
                      </a:r>
                      <a:endParaRPr kumimoji="1" lang="en-US" sz="4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93990&quot;&gt;&lt;property id=&quot;20148&quot; value=&quot;5&quot;/&gt;&lt;property id=&quot;20300&quot; value=&quot;Slide 27 - &amp;quot;Coherent Memory Interface&amp;quot;&quot;/&gt;&lt;property id=&quot;20307&quot; value=&quot;457&quot;/&gt;&lt;/object&gt;&lt;object type=&quot;3&quot; unique_id=&quot;93991&quot;&gt;&lt;property id=&quot;20148&quot; value=&quot;5&quot;/&gt;&lt;property id=&quot;20300&quot; value=&quot;Slide 28 - &amp;quot;Split Transaction Bus&amp;quot;&quot;/&gt;&lt;property id=&quot;20307&quot; value=&quot;458&quot;/&gt;&lt;/object&gt;&lt;object type=&quot;3&quot; unique_id=&quot;93997&quot;&gt;&lt;property id=&quot;20148&quot; value=&quot;5&quot;/&gt;&lt;property id=&quot;20300&quot; value=&quot;Slide 41 - &amp;quot;SMT Microarchitecture (from Emer, PACT ‘01)&amp;quot;&quot;/&gt;&lt;property id=&quot;20307&quot; value=&quot;469&quot;/&gt;&lt;/object&gt;&lt;object type=&quot;3&quot; unique_id=&quot;93998&quot;&gt;&lt;property id=&quot;20148&quot; value=&quot;5&quot;/&gt;&lt;property id=&quot;20300&quot; value=&quot;Slide 42 - &amp;quot;SMT Microarchitecture (from Emer, PACT ‘01)&amp;quot;&quot;/&gt;&lt;property id=&quot;20307&quot; value=&quot;470&quot;/&gt;&lt;/object&gt;&lt;object type=&quot;3&quot; unique_id=&quot;93999&quot;&gt;&lt;property id=&quot;20148&quot; value=&quot;5&quot;/&gt;&lt;property id=&quot;20300&quot; value=&quot;Slide 43 - &amp;quot;SMT Performance (from Emer, PACT ‘01)&amp;quot;&quot;/&gt;&lt;property id=&quot;20307&quot; value=&quot;471&quot;/&gt;&lt;/object&gt;&lt;object type=&quot;3&quot; unique_id=&quot;94000&quot;&gt;&lt;property id=&quot;20148&quot; value=&quot;5&quot;/&gt;&lt;property id=&quot;20300&quot; value=&quot;Slide 44 - &amp;quot;SMT Summary&amp;quot;&quot;/&gt;&lt;property id=&quot;20307&quot; value=&quot;472&quot;/&gt;&lt;/object&gt;&lt;object type=&quot;3&quot; unique_id=&quot;96836&quot;&gt;&lt;property id=&quot;20148&quot; value=&quot;5&quot;/&gt;&lt;property id=&quot;20300&quot; value=&quot;Slide 1 - &amp;quot;ECE 757 Review: Parallel Processors&amp;quot;&quot;/&gt;&lt;property id=&quot;20307&quot; value=&quot;542&quot;/&gt;&lt;/object&gt;&lt;object type=&quot;3&quot; unique_id=&quot;96837&quot;&gt;&lt;property id=&quot;20148&quot; value=&quot;5&quot;/&gt;&lt;property id=&quot;20300&quot; value=&quot;Slide 2 - &amp;quot;Parallel Processors&amp;quot;&quot;/&gt;&lt;property id=&quot;20307&quot; value=&quot;425&quot;/&gt;&lt;/object&gt;&lt;object type=&quot;3&quot; unique_id=&quot;96838&quot;&gt;&lt;property id=&quot;20148&quot; value=&quot;5&quot;/&gt;&lt;property id=&quot;20300&quot; value=&quot;Slide 3 - &amp;quot;Thread-level Parallelism&amp;quot;&quot;/&gt;&lt;property id=&quot;20307&quot; value=&quot;426&quot;/&gt;&lt;/object&gt;&lt;object type=&quot;3&quot; unique_id=&quot;96839&quot;&gt;&lt;property id=&quot;20148&quot; value=&quot;5&quot;/&gt;&lt;property id=&quot;20300&quot; value=&quot;Slide 4 - &amp;quot;Thread-level Parallelism&amp;quot;&quot;/&gt;&lt;property id=&quot;20307&quot; value=&quot;427&quot;/&gt;&lt;/object&gt;&lt;object type=&quot;3&quot; unique_id=&quot;96840&quot;&gt;&lt;property id=&quot;20148&quot; value=&quot;5&quot;/&gt;&lt;property id=&quot;20300&quot; value=&quot;Slide 5 - &amp;quot;Thread-level Parallelism&amp;quot;&quot;/&gt;&lt;property id=&quot;20307&quot; value=&quot;428&quot;/&gt;&lt;/object&gt;&lt;object type=&quot;3&quot; unique_id=&quot;96841&quot;&gt;&lt;property id=&quot;20148&quot; value=&quot;5&quot;/&gt;&lt;property id=&quot;20300&quot; value=&quot;Slide 6 - &amp;quot;Amdahl’s Law&amp;quot;&quot;/&gt;&lt;property id=&quot;20307&quot; value=&quot;543&quot;/&gt;&lt;/object&gt;&lt;object type=&quot;3&quot; unique_id=&quot;96842&quot;&gt;&lt;property id=&quot;20148&quot; value=&quot;5&quot;/&gt;&lt;property id=&quot;20300&quot; value=&quot;Slide 7 - &amp;quot;Thread-level Parallelism&amp;quot;&quot;/&gt;&lt;property id=&quot;20307&quot; value=&quot;429&quot;/&gt;&lt;/object&gt;&lt;object type=&quot;3&quot; unique_id=&quot;96843&quot;&gt;&lt;property id=&quot;20148&quot; value=&quot;5&quot;/&gt;&lt;property id=&quot;20300&quot; value=&quot;Slide 8 - &amp;quot;Synchronization&amp;quot;&quot;/&gt;&lt;property id=&quot;20307&quot; value=&quot;430&quot;/&gt;&lt;/object&gt;&lt;object type=&quot;3&quot; unique_id=&quot;96844&quot;&gt;&lt;property id=&quot;20148&quot; value=&quot;5&quot;/&gt;&lt;property id=&quot;20300&quot; value=&quot;Slide 9 - &amp;quot;Some Synchronization Primitives&amp;quot;&quot;/&gt;&lt;property id=&quot;20307&quot; value=&quot;431&quot;/&gt;&lt;/object&gt;&lt;object type=&quot;3&quot; unique_id=&quot;96845&quot;&gt;&lt;property id=&quot;20148&quot; value=&quot;5&quot;/&gt;&lt;property id=&quot;20300&quot; value=&quot;Slide 10 - &amp;quot;Synchronization Examples&amp;quot;&quot;/&gt;&lt;property id=&quot;20307&quot; value=&quot;432&quot;/&gt;&lt;/object&gt;&lt;object type=&quot;3&quot; unique_id=&quot;96846&quot;&gt;&lt;property id=&quot;20148&quot; value=&quot;5&quot;/&gt;&lt;property id=&quot;20300&quot; value=&quot;Slide 11 - &amp;quot;Multicore Designs&amp;quot;&quot;/&gt;&lt;property id=&quot;20307&quot; value=&quot;544&quot;/&gt;&lt;/object&gt;&lt;object type=&quot;3&quot; unique_id=&quot;96847&quot;&gt;&lt;property id=&quot;20148&quot; value=&quot;5&quot;/&gt;&lt;property id=&quot;20300&quot; value=&quot;Slide 12 - &amp;quot;Cache Coherence Problem&amp;quot;&quot;/&gt;&lt;property id=&quot;20307&quot; value=&quot;545&quot;/&gt;&lt;/object&gt;&lt;object type=&quot;3&quot; unique_id=&quot;96848&quot;&gt;&lt;property id=&quot;20148&quot; value=&quot;5&quot;/&gt;&lt;property id=&quot;20300&quot; value=&quot;Slide 13 - &amp;quot;Cache Coherence Problem&amp;quot;&quot;/&gt;&lt;property id=&quot;20307&quot; value=&quot;546&quot;/&gt;&lt;/object&gt;&lt;object type=&quot;3&quot; unique_id=&quot;96849&quot;&gt;&lt;property id=&quot;20148&quot; value=&quot;5&quot;/&gt;&lt;property id=&quot;20300&quot; value=&quot;Slide 14 - &amp;quot;Invalidate Protocol&amp;quot;&quot;/&gt;&lt;property id=&quot;20307&quot; value=&quot;547&quot;/&gt;&lt;/object&gt;&lt;object type=&quot;3&quot; unique_id=&quot;96850&quot;&gt;&lt;property id=&quot;20148&quot; value=&quot;5&quot;/&gt;&lt;property id=&quot;20300&quot; value=&quot;Slide 15 - &amp;quot;Invalidate Protocol Optimizations&amp;quot;&quot;/&gt;&lt;property id=&quot;20307&quot; value=&quot;548&quot;/&gt;&lt;/object&gt;&lt;object type=&quot;3&quot; unique_id=&quot;96851&quot;&gt;&lt;property id=&quot;20148&quot; value=&quot;5&quot;/&gt;&lt;property id=&quot;20300&quot; value=&quot;Slide 16 - &amp;quot;Sample Invalidate Protocol (MESI)&amp;quot;&quot;/&gt;&lt;property id=&quot;20307&quot; value=&quot;549&quot;/&gt;&lt;/object&gt;&lt;object type=&quot;3&quot; unique_id=&quot;96852&quot;&gt;&lt;property id=&quot;20148&quot; value=&quot;5&quot;/&gt;&lt;property id=&quot;20300&quot; value=&quot;Slide 17 - &amp;quot;Sample Invalidate Protocol (MESI)&amp;quot;&quot;/&gt;&lt;property id=&quot;20307&quot; value=&quot;550&quot;/&gt;&lt;/object&gt;&lt;object type=&quot;3&quot; unique_id=&quot;96853&quot;&gt;&lt;property id=&quot;20148&quot; value=&quot;5&quot;/&gt;&lt;property id=&quot;20300&quot; value=&quot;Slide 18 - &amp;quot;Snoopy Cache Coherence&amp;quot;&quot;/&gt;&lt;property id=&quot;20307&quot; value=&quot;551&quot;/&gt;&lt;/object&gt;&lt;object type=&quot;3&quot; unique_id=&quot;96854&quot;&gt;&lt;property id=&quot;20148&quot; value=&quot;5&quot;/&gt;&lt;property id=&quot;20300&quot; value=&quot;Slide 19 - &amp;quot;Directory Cache Coherence&amp;quot;&quot;/&gt;&lt;property id=&quot;20307&quot; value=&quot;552&quot;/&gt;&lt;/object&gt;&lt;object type=&quot;3&quot; unique_id=&quot;96855&quot;&gt;&lt;property id=&quot;20148&quot; value=&quot;5&quot;/&gt;&lt;property id=&quot;20300&quot; value=&quot;Slide 20 - &amp;quot;Another Problem: Memory Ordering&amp;quot;&quot;/&gt;&lt;property id=&quot;20307&quot; value=&quot;553&quot;/&gt;&lt;/object&gt;&lt;object type=&quot;3&quot; unique_id=&quot;96856&quot;&gt;&lt;property id=&quot;20148&quot; value=&quot;5&quot;/&gt;&lt;property id=&quot;20300&quot; value=&quot;Slide 21 - &amp;quot;Sequential Consistency [Lamport 1979]&amp;quot;&quot;/&gt;&lt;property id=&quot;20307&quot; value=&quot;554&quot;/&gt;&lt;/object&gt;&lt;object type=&quot;3&quot; unique_id=&quot;96857&quot;&gt;&lt;property id=&quot;20148&quot; value=&quot;5&quot;/&gt;&lt;property id=&quot;20300&quot; value=&quot;Slide 22 - &amp;quot;Constraint graph&amp;quot;&quot;/&gt;&lt;property id=&quot;20307&quot; value=&quot;555&quot;/&gt;&lt;/object&gt;&lt;object type=&quot;3&quot; unique_id=&quot;96858&quot;&gt;&lt;property id=&quot;20148&quot; value=&quot;5&quot;/&gt;&lt;property id=&quot;20300&quot; value=&quot;Slide 23 - &amp;quot;Constraint graph example - SC&amp;quot;&quot;/&gt;&lt;property id=&quot;20307&quot; value=&quot;556&quot;/&gt;&lt;/object&gt;&lt;object type=&quot;3&quot; unique_id=&quot;96859&quot;&gt;&lt;property id=&quot;20148&quot; value=&quot;5&quot;/&gt;&lt;property id=&quot;20300&quot; value=&quot;Slide 24 - &amp;quot;Anatomy of a cycle&amp;quot;&quot;/&gt;&lt;property id=&quot;20307&quot; value=&quot;557&quot;/&gt;&lt;/object&gt;&lt;object type=&quot;3&quot; unique_id=&quot;96860&quot;&gt;&lt;property id=&quot;20148&quot; value=&quot;5&quot;/&gt;&lt;property id=&quot;20300&quot; value=&quot;Slide 25 - &amp;quot;High-Performance Sequential Consistency&amp;quot;&quot;/&gt;&lt;property id=&quot;20307&quot; value=&quot;558&quot;/&gt;&lt;/object&gt;&lt;object type=&quot;3&quot; unique_id=&quot;96861&quot;&gt;&lt;property id=&quot;20148&quot; value=&quot;5&quot;/&gt;&lt;property id=&quot;20300&quot; value=&quot;Slide 26 - &amp;quot;Recapping&amp;quot;&quot;/&gt;&lt;property id=&quot;20307&quot; value=&quot;559&quot;/&gt;&lt;/object&gt;&lt;object type=&quot;3&quot; unique_id=&quot;96862&quot;&gt;&lt;property id=&quot;20148&quot; value=&quot;5&quot;/&gt;&lt;property id=&quot;20300&quot; value=&quot;Slide 29 - &amp;quot;Example: MSI (SGI-Origin-like, directory, invalidate)&amp;quot;&quot;/&gt;&lt;property id=&quot;20307&quot; value=&quot;527&quot;/&gt;&lt;/object&gt;&lt;object type=&quot;3&quot; unique_id=&quot;96863&quot;&gt;&lt;property id=&quot;20148&quot; value=&quot;5&quot;/&gt;&lt;property id=&quot;20300&quot; value=&quot;Slide 30 - &amp;quot;Example: MSI (SGI-Origin-like, directory, invalidate)&amp;quot;&quot;/&gt;&lt;property id=&quot;20307&quot; value=&quot;528&quot;/&gt;&lt;/object&gt;&lt;object type=&quot;3&quot; unique_id=&quot;96864&quot;&gt;&lt;property id=&quot;20148&quot; value=&quot;5&quot;/&gt;&lt;property id=&quot;20300&quot; value=&quot;Slide 31 - &amp;quot;Example: MSI (SGI-Origin-like, directory, invalidate)&amp;quot;&quot;/&gt;&lt;property id=&quot;20307&quot; value=&quot;529&quot;/&gt;&lt;/object&gt;&lt;object type=&quot;3&quot; unique_id=&quot;96865&quot;&gt;&lt;property id=&quot;20148&quot; value=&quot;5&quot;/&gt;&lt;property id=&quot;20300&quot; value=&quot;Slide 32 - &amp;quot;Multithreaded Cores&amp;quot;&quot;/&gt;&lt;property id=&quot;20307&quot; value=&quot;530&quot;/&gt;&lt;/object&gt;&lt;object type=&quot;3&quot; unique_id=&quot;96866&quot;&gt;&lt;property id=&quot;20148&quot; value=&quot;5&quot;/&gt;&lt;property id=&quot;20300&quot; value=&quot;Slide 33 - &amp;quot;Multithreaded Cores&amp;quot;&quot;/&gt;&lt;property id=&quot;20307&quot; value=&quot;531&quot;/&gt;&lt;/object&gt;&lt;object type=&quot;3&quot; unique_id=&quot;96867&quot;&gt;&lt;property id=&quot;20148&quot; value=&quot;5&quot;/&gt;&lt;property id=&quot;20300&quot; value=&quot;Slide 34 - &amp;quot;Approaches to Multithreading&amp;quot;&quot;/&gt;&lt;property id=&quot;20307&quot; value=&quot;532&quot;/&gt;&lt;/object&gt;&lt;object type=&quot;3&quot; unique_id=&quot;96868&quot;&gt;&lt;property id=&quot;20148&quot; value=&quot;5&quot;/&gt;&lt;property id=&quot;20300&quot; value=&quot;Slide 35 - &amp;quot;Approaches to Multithreading&amp;quot;&quot;/&gt;&lt;property id=&quot;20307&quot; value=&quot;533&quot;/&gt;&lt;/object&gt;&lt;object type=&quot;3&quot; unique_id=&quot;96869&quot;&gt;&lt;property id=&quot;20148&quot; value=&quot;5&quot;/&gt;&lt;property id=&quot;20300&quot; value=&quot;Slide 36 - &amp;quot;Approaches to Multithreading&amp;quot;&quot;/&gt;&lt;property id=&quot;20307&quot; value=&quot;534&quot;/&gt;&lt;/object&gt;&lt;object type=&quot;3&quot; unique_id=&quot;96870&quot;&gt;&lt;property id=&quot;20148&quot; value=&quot;5&quot;/&gt;&lt;property id=&quot;20300&quot; value=&quot;Slide 37 - &amp;quot;Approaches to Multithreading&amp;quot;&quot;/&gt;&lt;property id=&quot;20307&quot; value=&quot;464&quot;/&gt;&lt;/object&gt;&lt;object type=&quot;3&quot; unique_id=&quot;96871&quot;&gt;&lt;property id=&quot;20148&quot; value=&quot;5&quot;/&gt;&lt;property id=&quot;20300&quot; value=&quot;Slide 38 - &amp;quot;Approaches to Multithreading&amp;quot;&quot;/&gt;&lt;property id=&quot;20307&quot; value=&quot;535&quot;/&gt;&lt;/object&gt;&lt;object type=&quot;3&quot; unique_id=&quot;96872&quot;&gt;&lt;property id=&quot;20148&quot; value=&quot;5&quot;/&gt;&lt;property id=&quot;20300&quot; value=&quot;Slide 39 - &amp;quot;Multithreaded/Multicore Processors&amp;quot;&quot;/&gt;&lt;property id=&quot;20307&quot; value=&quot;536&quot;/&gt;&lt;/object&gt;&lt;object type=&quot;3&quot; unique_id=&quot;96873&quot;&gt;&lt;property id=&quot;20148&quot; value=&quot;5&quot;/&gt;&lt;property id=&quot;20300&quot; value=&quot;Slide 40 - &amp;quot;IBM Power4: Example CMP&amp;quot;&quot;/&gt;&lt;property id=&quot;20307&quot; value=&quot;467&quot;/&gt;&lt;/object&gt;&lt;object type=&quot;3&quot; unique_id=&quot;96874&quot;&gt;&lt;property id=&quot;20148&quot; value=&quot;5&quot;/&gt;&lt;property id=&quot;20300&quot; value=&quot;Slide 45 - &amp;quot;Multicore Interconnects&amp;quot;&quot;/&gt;&lt;property id=&quot;20307&quot; value=&quot;537&quot;/&gt;&lt;/object&gt;&lt;object type=&quot;3&quot; unique_id=&quot;96875&quot;&gt;&lt;property id=&quot;20148&quot; value=&quot;5&quot;/&gt;&lt;property id=&quot;20300&quot; value=&quot;Slide 46 - &amp;quot;Cross-bar (e.g. IBM Power4/5/6/7)&amp;quot;&quot;/&gt;&lt;property id=&quot;20307&quot; value=&quot;561&quot;/&gt;&lt;/object&gt;&lt;object type=&quot;3&quot; unique_id=&quot;96876&quot;&gt;&lt;property id=&quot;20148&quot; value=&quot;5&quot;/&gt;&lt;property id=&quot;20300&quot; value=&quot;Slide 47 - &amp;quot;On-Chip Bus/Crossbar&amp;quot;&quot;/&gt;&lt;property id=&quot;20307&quot; value=&quot;562&quot;/&gt;&lt;/object&gt;&lt;object type=&quot;3&quot; unique_id=&quot;96877&quot;&gt;&lt;property id=&quot;20148&quot; value=&quot;5&quot;/&gt;&lt;property id=&quot;20300&quot; value=&quot;Slide 48 - &amp;quot;On-Chip Ring (e.g. Intel)&amp;quot;&quot;/&gt;&lt;property id=&quot;20307&quot; value=&quot;563&quot;/&gt;&lt;/object&gt;&lt;object type=&quot;3&quot; unique_id=&quot;96878&quot;&gt;&lt;property id=&quot;20148&quot; value=&quot;5&quot;/&gt;&lt;property id=&quot;20300&quot; value=&quot;Slide 49 - &amp;quot;On-Chip Ring&amp;quot;&quot;/&gt;&lt;property id=&quot;20307&quot; value=&quot;564&quot;/&gt;&lt;/object&gt;&lt;object type=&quot;3&quot; unique_id=&quot;96879&quot;&gt;&lt;property id=&quot;20148&quot; value=&quot;5&quot;/&gt;&lt;property id=&quot;20300&quot; value=&quot;Slide 50 - &amp;quot;On-Chip Mesh&amp;quot;&quot;/&gt;&lt;property id=&quot;20307&quot; value=&quot;565&quot;/&gt;&lt;/object&gt;&lt;object type=&quot;3&quot; unique_id=&quot;96880&quot;&gt;&lt;property id=&quot;20148&quot; value=&quot;5&quot;/&gt;&lt;property id=&quot;20300&quot; value=&quot;Slide 55 - &amp;quot;On-Chip Interconnects&amp;quot;&quot;/&gt;&lt;property id=&quot;20307&quot; value=&quot;541&quot;/&gt;&lt;/object&gt;&lt;object type=&quot;3&quot; unique_id=&quot;96881&quot;&gt;&lt;property id=&quot;20148&quot; value=&quot;5&quot;/&gt;&lt;property id=&quot;20300&quot; value=&quot;Slide 56 - &amp;quot;Lecture Summary&amp;quot;&quot;/&gt;&lt;property id=&quot;20307&quot; value=&quot;526&quot;/&gt;&lt;/object&gt;&lt;object type=&quot;3&quot; unique_id=&quot;98338&quot;&gt;&lt;property id=&quot;20148&quot; value=&quot;5&quot;/&gt;&lt;property id=&quot;20300&quot; value=&quot;Slide 51 - &amp;quot;2D Mesh Example&amp;quot;&quot;/&gt;&lt;property id=&quot;20307&quot; value=&quot;566&quot;/&gt;&lt;/object&gt;&lt;object type=&quot;3&quot; unique_id=&quot;98339&quot;&gt;&lt;property id=&quot;20148&quot; value=&quot;5&quot;/&gt;&lt;property id=&quot;20300&quot; value=&quot;Slide 52 - &amp;quot;Virtual Channel Router&amp;quot;&quot;/&gt;&lt;property id=&quot;20307&quot; value=&quot;567&quot;/&gt;&lt;/object&gt;&lt;object type=&quot;3&quot; unique_id=&quot;98340&quot;&gt;&lt;property id=&quot;20148&quot; value=&quot;5&quot;/&gt;&lt;property id=&quot;20300&quot; value=&quot;Slide 53 - &amp;quot;Baseline Router Pipeline&amp;quot;&quot;/&gt;&lt;property id=&quot;20307&quot; value=&quot;568&quot;/&gt;&lt;/object&gt;&lt;object type=&quot;3&quot; unique_id=&quot;98341&quot;&gt;&lt;property id=&quot;20148&quot; value=&quot;5&quot;/&gt;&lt;property id=&quot;20300&quot; value=&quot;Slide 54 - &amp;quot;On-chip Routers&amp;quot;&quot;/&gt;&lt;property id=&quot;20307&quot; value=&quot;569&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31&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1&quot;/&gt;&lt;lineCharCount val=&quot;54&quot;/&gt;&lt;lineCharCount val=&quot;53&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MMPROD_SUBSTITUTION_ID" val="{8F9D3798-A658-42E3-A94A-3EE1417CE98D}"/>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MMPROD_SUBSTITUTION_ID" val="{5D9D4015-BB74-4326-9D96-0B1DEEF69B25}"/>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C2913C6C-D302-4D9F-9DC4-A237B851B7B6}"/>
</p:tagLst>
</file>

<file path=ppt/tags/tag22.xml><?xml version="1.0" encoding="utf-8"?>
<p:tagLst xmlns:a="http://schemas.openxmlformats.org/drawingml/2006/main" xmlns:r="http://schemas.openxmlformats.org/officeDocument/2006/relationships" xmlns:p="http://schemas.openxmlformats.org/presentationml/2006/main">
  <p:tag name="MMPROD_SUBSTITUTION_ID" val="{18FF8A37-9636-492C-AE62-7A19DE8C1F4E}"/>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Lecture Notes 75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Notes 752</Template>
  <TotalTime>33292</TotalTime>
  <Words>3288</Words>
  <Application>Microsoft Office PowerPoint</Application>
  <PresentationFormat>On-screen Show (4:3)</PresentationFormat>
  <Paragraphs>748</Paragraphs>
  <Slides>56</Slides>
  <Notes>16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8" baseType="lpstr">
      <vt:lpstr>Arial</vt:lpstr>
      <vt:lpstr>Times New Roman</vt:lpstr>
      <vt:lpstr>맑은 고딕</vt:lpstr>
      <vt:lpstr>Calibri</vt:lpstr>
      <vt:lpstr>굴림</vt:lpstr>
      <vt:lpstr>Tahoma</vt:lpstr>
      <vt:lpstr>Helvetica</vt:lpstr>
      <vt:lpstr>Symbol</vt:lpstr>
      <vt:lpstr>Times</vt:lpstr>
      <vt:lpstr>Wingdings</vt:lpstr>
      <vt:lpstr>Lecture Notes 752</vt:lpstr>
      <vt:lpstr>Equation</vt:lpstr>
      <vt:lpstr>ECE 757 Review: Parallel Processors</vt:lpstr>
      <vt:lpstr>Parallel Processors</vt:lpstr>
      <vt:lpstr>Thread-level Parallelism</vt:lpstr>
      <vt:lpstr>Thread-level Parallelism</vt:lpstr>
      <vt:lpstr>Thread-level Parallelism</vt:lpstr>
      <vt:lpstr>Amdahl’s Law</vt:lpstr>
      <vt:lpstr>Thread-level Parallelism</vt:lpstr>
      <vt:lpstr>Synchronization</vt:lpstr>
      <vt:lpstr>Some Synchronization Primitives</vt:lpstr>
      <vt:lpstr>Synchronization Examples</vt:lpstr>
      <vt:lpstr>Multicore Designs</vt:lpstr>
      <vt:lpstr>Cache Coherence Problem</vt:lpstr>
      <vt:lpstr>Cache Coherence Problem</vt:lpstr>
      <vt:lpstr>Invalidate Protocol</vt:lpstr>
      <vt:lpstr>Invalidate Protocol Optimizations</vt:lpstr>
      <vt:lpstr>Sample Invalidate Protocol (MESI)</vt:lpstr>
      <vt:lpstr>Sample Invalidate Protocol (MESI)</vt:lpstr>
      <vt:lpstr>Snoopy Cache Coherence</vt:lpstr>
      <vt:lpstr>Directory Cache Coherence</vt:lpstr>
      <vt:lpstr>Another Problem: Memory Ordering</vt:lpstr>
      <vt:lpstr>Sequential Consistency [Lamport 1979]</vt:lpstr>
      <vt:lpstr>Constraint graph</vt:lpstr>
      <vt:lpstr>Constraint graph example - SC</vt:lpstr>
      <vt:lpstr>Anatomy of a cycle</vt:lpstr>
      <vt:lpstr>High-Performance Sequential Consistency</vt:lpstr>
      <vt:lpstr>Recapping</vt:lpstr>
      <vt:lpstr>Coherent Memory Interface</vt:lpstr>
      <vt:lpstr>Split Transaction Bus</vt:lpstr>
      <vt:lpstr>Example: MSI (SGI-Origin-like, directory, invalidate)</vt:lpstr>
      <vt:lpstr>Example: MSI (SGI-Origin-like, directory, invalidate)</vt:lpstr>
      <vt:lpstr>Example: MSI (SGI-Origin-like, directory, invalidate)</vt:lpstr>
      <vt:lpstr>Multithreaded Cores</vt:lpstr>
      <vt:lpstr>Multithreaded Cores</vt:lpstr>
      <vt:lpstr>Approaches to Multithreading</vt:lpstr>
      <vt:lpstr>Approaches to Multithreading</vt:lpstr>
      <vt:lpstr>Approaches to Multithreading</vt:lpstr>
      <vt:lpstr>Approaches to Multithreading</vt:lpstr>
      <vt:lpstr>Approaches to Multithreading</vt:lpstr>
      <vt:lpstr>Multithreaded/Multicore Processors</vt:lpstr>
      <vt:lpstr>IBM Power4: Example CMP</vt:lpstr>
      <vt:lpstr>SMT Microarchitecture (from Emer, PACT ‘01)</vt:lpstr>
      <vt:lpstr>SMT Microarchitecture (from Emer, PACT ‘01)</vt:lpstr>
      <vt:lpstr>SMT Performance (from Emer, PACT ‘01)</vt:lpstr>
      <vt:lpstr>SMT Summary</vt:lpstr>
      <vt:lpstr>Multicore Interconnects</vt:lpstr>
      <vt:lpstr>Cross-bar (e.g. IBM Power4/5/6/7)</vt:lpstr>
      <vt:lpstr>On-Chip Bus/Crossbar</vt:lpstr>
      <vt:lpstr>On-Chip Ring (e.g. Intel)</vt:lpstr>
      <vt:lpstr>On-Chip Ring</vt:lpstr>
      <vt:lpstr>On-Chip Mesh</vt:lpstr>
      <vt:lpstr>2D Mesh Example</vt:lpstr>
      <vt:lpstr>Virtual Channel Router</vt:lpstr>
      <vt:lpstr>Baseline Router Pipeline</vt:lpstr>
      <vt:lpstr>On-chip Routers</vt:lpstr>
      <vt:lpstr>On-Chip Interconnects</vt:lpstr>
      <vt:lpstr>Lecture Summary</vt:lpstr>
    </vt:vector>
  </TitlesOfParts>
  <Company>University of Wisconsin-Madison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instruction execution under loop delay constraints</dc:title>
  <dc:creator>ikim</dc:creator>
  <cp:lastModifiedBy>mikko</cp:lastModifiedBy>
  <cp:revision>722</cp:revision>
  <dcterms:created xsi:type="dcterms:W3CDTF">2002-10-09T14:59:59Z</dcterms:created>
  <dcterms:modified xsi:type="dcterms:W3CDTF">2015-10-13T19:01:11Z</dcterms:modified>
</cp:coreProperties>
</file>