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7"/>
  </p:notesMasterIdLst>
  <p:sldIdLst>
    <p:sldId id="256" r:id="rId2"/>
    <p:sldId id="276" r:id="rId3"/>
    <p:sldId id="275" r:id="rId4"/>
    <p:sldId id="258" r:id="rId5"/>
    <p:sldId id="293" r:id="rId6"/>
    <p:sldId id="261" r:id="rId7"/>
    <p:sldId id="262" r:id="rId8"/>
    <p:sldId id="263" r:id="rId9"/>
    <p:sldId id="264" r:id="rId10"/>
    <p:sldId id="265" r:id="rId11"/>
    <p:sldId id="287" r:id="rId12"/>
    <p:sldId id="266" r:id="rId13"/>
    <p:sldId id="267" r:id="rId14"/>
    <p:sldId id="268" r:id="rId15"/>
    <p:sldId id="269" r:id="rId16"/>
    <p:sldId id="270" r:id="rId17"/>
    <p:sldId id="271" r:id="rId18"/>
    <p:sldId id="289" r:id="rId19"/>
    <p:sldId id="290" r:id="rId20"/>
    <p:sldId id="277" r:id="rId21"/>
    <p:sldId id="283" r:id="rId22"/>
    <p:sldId id="284" r:id="rId23"/>
    <p:sldId id="281" r:id="rId24"/>
    <p:sldId id="280" r:id="rId25"/>
    <p:sldId id="286" r:id="rId26"/>
    <p:sldId id="288" r:id="rId27"/>
    <p:sldId id="279" r:id="rId28"/>
    <p:sldId id="282" r:id="rId29"/>
    <p:sldId id="292" r:id="rId30"/>
    <p:sldId id="273" r:id="rId31"/>
    <p:sldId id="291" r:id="rId32"/>
    <p:sldId id="274" r:id="rId33"/>
    <p:sldId id="285" r:id="rId34"/>
    <p:sldId id="260" r:id="rId35"/>
    <p:sldId id="272" r:id="rId3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Coutinho" initials="" lastIdx="2" clrIdx="0"/>
  <p:cmAuthor id="1" name="David Schlai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E70DFB8-7A31-407C-A068-83E9803D070C}">
  <a:tblStyle styleId="{9E70DFB8-7A31-407C-A068-83E9803D070C}"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7" d="100"/>
          <a:sy n="87" d="100"/>
        </p:scale>
        <p:origin x="-864" y="-1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Workbook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BB_Gemm</a:t>
            </a:r>
          </a:p>
        </c:rich>
      </c:tx>
      <c:layout/>
      <c:overlay val="0"/>
    </c:title>
    <c:autoTitleDeleted val="0"/>
    <c:plotArea>
      <c:layout/>
      <c:scatterChart>
        <c:scatterStyle val="lineMarker"/>
        <c:varyColors val="0"/>
        <c:ser>
          <c:idx val="0"/>
          <c:order val="0"/>
          <c:tx>
            <c:strRef>
              <c:f>Sheet1!$B$184</c:f>
              <c:strCache>
                <c:ptCount val="1"/>
                <c:pt idx="0">
                  <c:v>Perf</c:v>
                </c:pt>
              </c:strCache>
            </c:strRef>
          </c:tx>
          <c:spPr>
            <a:ln w="47625">
              <a:noFill/>
            </a:ln>
          </c:spPr>
          <c:dPt>
            <c:idx val="0"/>
            <c:marker>
              <c:spPr>
                <a:solidFill>
                  <a:srgbClr val="FF0000"/>
                </a:solidFill>
              </c:spPr>
            </c:marker>
            <c:bubble3D val="0"/>
          </c:dPt>
          <c:dPt>
            <c:idx val="9"/>
            <c:marker>
              <c:spPr>
                <a:solidFill>
                  <a:srgbClr val="FF0000"/>
                </a:solidFill>
              </c:spPr>
            </c:marker>
            <c:bubble3D val="0"/>
          </c:dPt>
          <c:dPt>
            <c:idx val="10"/>
            <c:marker>
              <c:spPr>
                <a:solidFill>
                  <a:srgbClr val="FF0000"/>
                </a:solidFill>
              </c:spPr>
            </c:marker>
            <c:bubble3D val="0"/>
          </c:dPt>
          <c:dPt>
            <c:idx val="12"/>
            <c:marker>
              <c:spPr>
                <a:solidFill>
                  <a:srgbClr val="FF0000"/>
                </a:solidFill>
              </c:spPr>
            </c:marker>
            <c:bubble3D val="0"/>
          </c:dPt>
          <c:dPt>
            <c:idx val="13"/>
            <c:marker>
              <c:spPr>
                <a:solidFill>
                  <a:srgbClr val="FF0000"/>
                </a:solidFill>
              </c:spPr>
            </c:marker>
            <c:bubble3D val="0"/>
          </c:dPt>
          <c:dPt>
            <c:idx val="14"/>
            <c:marker>
              <c:spPr>
                <a:solidFill>
                  <a:srgbClr val="FF0000"/>
                </a:solidFill>
              </c:spPr>
            </c:marker>
            <c:bubble3D val="0"/>
          </c:dPt>
          <c:dPt>
            <c:idx val="15"/>
            <c:marker>
              <c:spPr>
                <a:solidFill>
                  <a:srgbClr val="FF0000"/>
                </a:solidFill>
              </c:spPr>
            </c:marker>
            <c:bubble3D val="0"/>
          </c:dPt>
          <c:dPt>
            <c:idx val="16"/>
            <c:marker>
              <c:spPr>
                <a:solidFill>
                  <a:srgbClr val="FF0000"/>
                </a:solidFill>
              </c:spPr>
            </c:marker>
            <c:bubble3D val="0"/>
          </c:dPt>
          <c:dPt>
            <c:idx val="17"/>
            <c:marker>
              <c:spPr>
                <a:solidFill>
                  <a:srgbClr val="FF0000"/>
                </a:solidFill>
              </c:spPr>
            </c:marker>
            <c:bubble3D val="0"/>
          </c:dPt>
          <c:dPt>
            <c:idx val="18"/>
            <c:marker>
              <c:spPr>
                <a:solidFill>
                  <a:srgbClr val="FF0000"/>
                </a:solidFill>
              </c:spPr>
            </c:marker>
            <c:bubble3D val="0"/>
          </c:dPt>
          <c:xVal>
            <c:numRef>
              <c:f>Sheet1!$A$185:$A$220</c:f>
              <c:numCache>
                <c:formatCode>General</c:formatCode>
                <c:ptCount val="36"/>
                <c:pt idx="0">
                  <c:v>81</c:v>
                </c:pt>
                <c:pt idx="1">
                  <c:v>87</c:v>
                </c:pt>
                <c:pt idx="2">
                  <c:v>96</c:v>
                </c:pt>
                <c:pt idx="3">
                  <c:v>141</c:v>
                </c:pt>
                <c:pt idx="4">
                  <c:v>149</c:v>
                </c:pt>
                <c:pt idx="5">
                  <c:v>159</c:v>
                </c:pt>
                <c:pt idx="6">
                  <c:v>216</c:v>
                </c:pt>
                <c:pt idx="7">
                  <c:v>223</c:v>
                </c:pt>
                <c:pt idx="8">
                  <c:v>234</c:v>
                </c:pt>
                <c:pt idx="9">
                  <c:v>81</c:v>
                </c:pt>
                <c:pt idx="10">
                  <c:v>87</c:v>
                </c:pt>
                <c:pt idx="11">
                  <c:v>96</c:v>
                </c:pt>
                <c:pt idx="12">
                  <c:v>141</c:v>
                </c:pt>
                <c:pt idx="13">
                  <c:v>149</c:v>
                </c:pt>
                <c:pt idx="14">
                  <c:v>159</c:v>
                </c:pt>
                <c:pt idx="15">
                  <c:v>216</c:v>
                </c:pt>
                <c:pt idx="16">
                  <c:v>223</c:v>
                </c:pt>
                <c:pt idx="17">
                  <c:v>234</c:v>
                </c:pt>
                <c:pt idx="18">
                  <c:v>81</c:v>
                </c:pt>
                <c:pt idx="19">
                  <c:v>87</c:v>
                </c:pt>
                <c:pt idx="20">
                  <c:v>96</c:v>
                </c:pt>
                <c:pt idx="21">
                  <c:v>141</c:v>
                </c:pt>
                <c:pt idx="22">
                  <c:v>149</c:v>
                </c:pt>
                <c:pt idx="23">
                  <c:v>159</c:v>
                </c:pt>
                <c:pt idx="24">
                  <c:v>216</c:v>
                </c:pt>
                <c:pt idx="25">
                  <c:v>223</c:v>
                </c:pt>
                <c:pt idx="26">
                  <c:v>234</c:v>
                </c:pt>
                <c:pt idx="27">
                  <c:v>81</c:v>
                </c:pt>
                <c:pt idx="28">
                  <c:v>87</c:v>
                </c:pt>
                <c:pt idx="29">
                  <c:v>96</c:v>
                </c:pt>
                <c:pt idx="30">
                  <c:v>141</c:v>
                </c:pt>
                <c:pt idx="31">
                  <c:v>149</c:v>
                </c:pt>
                <c:pt idx="32">
                  <c:v>159</c:v>
                </c:pt>
                <c:pt idx="33">
                  <c:v>216</c:v>
                </c:pt>
                <c:pt idx="34">
                  <c:v>223</c:v>
                </c:pt>
                <c:pt idx="35">
                  <c:v>234</c:v>
                </c:pt>
              </c:numCache>
            </c:numRef>
          </c:xVal>
          <c:yVal>
            <c:numRef>
              <c:f>Sheet1!$B$185:$B$220</c:f>
              <c:numCache>
                <c:formatCode>General</c:formatCode>
                <c:ptCount val="36"/>
                <c:pt idx="0">
                  <c:v>444480</c:v>
                </c:pt>
                <c:pt idx="1">
                  <c:v>430720</c:v>
                </c:pt>
                <c:pt idx="2">
                  <c:v>438280</c:v>
                </c:pt>
                <c:pt idx="3">
                  <c:v>193400</c:v>
                </c:pt>
                <c:pt idx="4">
                  <c:v>246360</c:v>
                </c:pt>
                <c:pt idx="5">
                  <c:v>263640</c:v>
                </c:pt>
                <c:pt idx="6">
                  <c:v>125280</c:v>
                </c:pt>
                <c:pt idx="7">
                  <c:v>104760</c:v>
                </c:pt>
                <c:pt idx="8">
                  <c:v>104760</c:v>
                </c:pt>
                <c:pt idx="9">
                  <c:v>223760</c:v>
                </c:pt>
                <c:pt idx="10">
                  <c:v>184480</c:v>
                </c:pt>
                <c:pt idx="11">
                  <c:v>209840</c:v>
                </c:pt>
                <c:pt idx="12">
                  <c:v>77120</c:v>
                </c:pt>
                <c:pt idx="13">
                  <c:v>46200</c:v>
                </c:pt>
                <c:pt idx="14">
                  <c:v>48000</c:v>
                </c:pt>
                <c:pt idx="15">
                  <c:v>54120</c:v>
                </c:pt>
                <c:pt idx="16">
                  <c:v>41320</c:v>
                </c:pt>
                <c:pt idx="17">
                  <c:v>41320</c:v>
                </c:pt>
                <c:pt idx="18">
                  <c:v>655160</c:v>
                </c:pt>
                <c:pt idx="19">
                  <c:v>653400</c:v>
                </c:pt>
                <c:pt idx="20">
                  <c:v>653360</c:v>
                </c:pt>
                <c:pt idx="21">
                  <c:v>449880</c:v>
                </c:pt>
                <c:pt idx="22">
                  <c:v>409520</c:v>
                </c:pt>
                <c:pt idx="23">
                  <c:v>568880</c:v>
                </c:pt>
                <c:pt idx="24">
                  <c:v>388440</c:v>
                </c:pt>
                <c:pt idx="25">
                  <c:v>328240</c:v>
                </c:pt>
                <c:pt idx="26">
                  <c:v>328240</c:v>
                </c:pt>
                <c:pt idx="27">
                  <c:v>655160</c:v>
                </c:pt>
                <c:pt idx="28">
                  <c:v>653400</c:v>
                </c:pt>
                <c:pt idx="29">
                  <c:v>653360</c:v>
                </c:pt>
                <c:pt idx="30">
                  <c:v>449880</c:v>
                </c:pt>
                <c:pt idx="31">
                  <c:v>409520</c:v>
                </c:pt>
                <c:pt idx="32">
                  <c:v>568880</c:v>
                </c:pt>
                <c:pt idx="33">
                  <c:v>388440</c:v>
                </c:pt>
                <c:pt idx="34">
                  <c:v>328240</c:v>
                </c:pt>
                <c:pt idx="35">
                  <c:v>328240</c:v>
                </c:pt>
              </c:numCache>
            </c:numRef>
          </c:yVal>
          <c:smooth val="0"/>
        </c:ser>
        <c:dLbls>
          <c:showLegendKey val="0"/>
          <c:showVal val="0"/>
          <c:showCatName val="0"/>
          <c:showSerName val="0"/>
          <c:showPercent val="0"/>
          <c:showBubbleSize val="0"/>
        </c:dLbls>
        <c:axId val="158039424"/>
        <c:axId val="159905664"/>
      </c:scatterChart>
      <c:valAx>
        <c:axId val="158039424"/>
        <c:scaling>
          <c:orientation val="minMax"/>
        </c:scaling>
        <c:delete val="0"/>
        <c:axPos val="b"/>
        <c:title>
          <c:tx>
            <c:rich>
              <a:bodyPr/>
              <a:lstStyle/>
              <a:p>
                <a:pPr>
                  <a:defRPr/>
                </a:pPr>
                <a:r>
                  <a:rPr lang="en-US" sz="1400"/>
                  <a:t>Cache</a:t>
                </a:r>
                <a:r>
                  <a:rPr lang="en-US" sz="1400" baseline="0"/>
                  <a:t> Power (mW)</a:t>
                </a:r>
                <a:endParaRPr lang="en-US" sz="1400"/>
              </a:p>
            </c:rich>
          </c:tx>
          <c:layout/>
          <c:overlay val="0"/>
        </c:title>
        <c:numFmt formatCode="General" sourceLinked="1"/>
        <c:majorTickMark val="out"/>
        <c:minorTickMark val="none"/>
        <c:tickLblPos val="nextTo"/>
        <c:crossAx val="159905664"/>
        <c:crosses val="autoZero"/>
        <c:crossBetween val="midCat"/>
      </c:valAx>
      <c:valAx>
        <c:axId val="159905664"/>
        <c:scaling>
          <c:orientation val="minMax"/>
        </c:scaling>
        <c:delete val="0"/>
        <c:axPos val="l"/>
        <c:majorGridlines/>
        <c:title>
          <c:tx>
            <c:rich>
              <a:bodyPr rot="-5400000" vert="horz"/>
              <a:lstStyle/>
              <a:p>
                <a:pPr>
                  <a:defRPr/>
                </a:pPr>
                <a:r>
                  <a:rPr lang="en-US" sz="1400"/>
                  <a:t>Miss Penalty (cycles)</a:t>
                </a:r>
              </a:p>
            </c:rich>
          </c:tx>
          <c:layout/>
          <c:overlay val="0"/>
        </c:title>
        <c:numFmt formatCode="General" sourceLinked="1"/>
        <c:majorTickMark val="out"/>
        <c:minorTickMark val="none"/>
        <c:tickLblPos val="nextTo"/>
        <c:crossAx val="158039424"/>
        <c:crosses val="autoZero"/>
        <c:crossBetween val="midCat"/>
      </c:valAx>
    </c:plotArea>
    <c:plotVisOnly val="1"/>
    <c:dispBlanksAs val="gap"/>
    <c:showDLblsOverMax val="0"/>
  </c:chart>
  <c:spPr>
    <a:ln>
      <a:solidFill>
        <a:srgbClr val="FF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Relative performance of cache </a:t>
            </a:r>
            <a:r>
              <a:rPr lang="en-US" dirty="0" smtClean="0"/>
              <a:t>vs</a:t>
            </a:r>
            <a:r>
              <a:rPr lang="en-US" dirty="0"/>
              <a:t>. 100% hit rate</a:t>
            </a:r>
          </a:p>
        </c:rich>
      </c:tx>
      <c:layout/>
      <c:overlay val="0"/>
    </c:title>
    <c:autoTitleDeleted val="0"/>
    <c:plotArea>
      <c:layout/>
      <c:barChart>
        <c:barDir val="col"/>
        <c:grouping val="clustered"/>
        <c:varyColors val="0"/>
        <c:ser>
          <c:idx val="0"/>
          <c:order val="0"/>
          <c:invertIfNegative val="0"/>
          <c:cat>
            <c:strRef>
              <c:f>Sheet1!$A$237:$A$271</c:f>
              <c:strCache>
                <c:ptCount val="35"/>
                <c:pt idx="0">
                  <c:v>bb_gemm_16kB_2</c:v>
                </c:pt>
                <c:pt idx="1">
                  <c:v>bb_gemm_16kB_4</c:v>
                </c:pt>
                <c:pt idx="2">
                  <c:v>bb_gemm_16kB_8</c:v>
                </c:pt>
                <c:pt idx="3">
                  <c:v>bb_gemm_32kB_2</c:v>
                </c:pt>
                <c:pt idx="4">
                  <c:v>bb_gemm_32kB_4</c:v>
                </c:pt>
                <c:pt idx="5">
                  <c:v>bb_gemm_32kB_8</c:v>
                </c:pt>
                <c:pt idx="6">
                  <c:v>bb_gemm_64kB_2</c:v>
                </c:pt>
                <c:pt idx="7">
                  <c:v>bb_gemm_64kB_4</c:v>
                </c:pt>
                <c:pt idx="8">
                  <c:v>bb_gemm_64kB_8</c:v>
                </c:pt>
                <c:pt idx="9">
                  <c:v>pp_scan_16kB_2</c:v>
                </c:pt>
                <c:pt idx="10">
                  <c:v>pp_scan_16kB_4</c:v>
                </c:pt>
                <c:pt idx="11">
                  <c:v>pp_scan_16kB_8</c:v>
                </c:pt>
                <c:pt idx="12">
                  <c:v>pp_scan_32kB_2</c:v>
                </c:pt>
                <c:pt idx="13">
                  <c:v>pp_scan_32kB_4</c:v>
                </c:pt>
                <c:pt idx="14">
                  <c:v>pp_scan_32kB_8</c:v>
                </c:pt>
                <c:pt idx="15">
                  <c:v>pp_scan_64kB_2</c:v>
                </c:pt>
                <c:pt idx="16">
                  <c:v>pp_scan_64kB_4</c:v>
                </c:pt>
                <c:pt idx="17">
                  <c:v>pp_scan_64kB_8</c:v>
                </c:pt>
                <c:pt idx="18">
                  <c:v>triad_16kB_2</c:v>
                </c:pt>
                <c:pt idx="19">
                  <c:v>triad_16kB_4</c:v>
                </c:pt>
                <c:pt idx="20">
                  <c:v>triad_16kB_8</c:v>
                </c:pt>
                <c:pt idx="21">
                  <c:v>triad_32kB_2</c:v>
                </c:pt>
                <c:pt idx="22">
                  <c:v>triad_32kB_4</c:v>
                </c:pt>
                <c:pt idx="23">
                  <c:v>triad_32kB_8</c:v>
                </c:pt>
                <c:pt idx="24">
                  <c:v>triad_64kB_2</c:v>
                </c:pt>
                <c:pt idx="25">
                  <c:v>triad_64kB_4</c:v>
                </c:pt>
                <c:pt idx="26">
                  <c:v>triad_64kB_8</c:v>
                </c:pt>
                <c:pt idx="27">
                  <c:v>red_16kB_2</c:v>
                </c:pt>
                <c:pt idx="28">
                  <c:v>red_16kB_4</c:v>
                </c:pt>
                <c:pt idx="29">
                  <c:v>red_16kB_8</c:v>
                </c:pt>
                <c:pt idx="30">
                  <c:v>red_32kB_2</c:v>
                </c:pt>
                <c:pt idx="31">
                  <c:v>red_32kB_8</c:v>
                </c:pt>
                <c:pt idx="32">
                  <c:v>red_64kB_2</c:v>
                </c:pt>
                <c:pt idx="33">
                  <c:v>red_64kB_4</c:v>
                </c:pt>
                <c:pt idx="34">
                  <c:v>red_64kB_8</c:v>
                </c:pt>
              </c:strCache>
            </c:strRef>
          </c:cat>
          <c:val>
            <c:numRef>
              <c:f>Sheet1!$B$237:$B$271</c:f>
              <c:numCache>
                <c:formatCode>0.00</c:formatCode>
                <c:ptCount val="35"/>
                <c:pt idx="0">
                  <c:v>99.876386098704032</c:v>
                </c:pt>
                <c:pt idx="1">
                  <c:v>99.880212890605605</c:v>
                </c:pt>
                <c:pt idx="2">
                  <c:v>99.878110386549537</c:v>
                </c:pt>
                <c:pt idx="3">
                  <c:v>99.946213702535104</c:v>
                </c:pt>
                <c:pt idx="4">
                  <c:v>99.931484837009151</c:v>
                </c:pt>
                <c:pt idx="5">
                  <c:v>99.92667932738695</c:v>
                </c:pt>
                <c:pt idx="6">
                  <c:v>99.965158475144804</c:v>
                </c:pt>
                <c:pt idx="7">
                  <c:v>99.970865274685082</c:v>
                </c:pt>
                <c:pt idx="8">
                  <c:v>99.970865187419406</c:v>
                </c:pt>
                <c:pt idx="9">
                  <c:v>96.470825978974105</c:v>
                </c:pt>
                <c:pt idx="10">
                  <c:v>96.474051587401974</c:v>
                </c:pt>
                <c:pt idx="11">
                  <c:v>96.464733163054788</c:v>
                </c:pt>
                <c:pt idx="12">
                  <c:v>96.532299429564731</c:v>
                </c:pt>
                <c:pt idx="13">
                  <c:v>96.53668983129981</c:v>
                </c:pt>
                <c:pt idx="14">
                  <c:v>96.514917022695201</c:v>
                </c:pt>
                <c:pt idx="15">
                  <c:v>96.732926057140133</c:v>
                </c:pt>
                <c:pt idx="16">
                  <c:v>96.742154826471079</c:v>
                </c:pt>
                <c:pt idx="17">
                  <c:v>96.727370875601096</c:v>
                </c:pt>
                <c:pt idx="18">
                  <c:v>94.284193163737498</c:v>
                </c:pt>
                <c:pt idx="19">
                  <c:v>99.480223489947306</c:v>
                </c:pt>
                <c:pt idx="20">
                  <c:v>99.480223489947306</c:v>
                </c:pt>
                <c:pt idx="21">
                  <c:v>94.284182530851581</c:v>
                </c:pt>
                <c:pt idx="22">
                  <c:v>99.480216974109993</c:v>
                </c:pt>
                <c:pt idx="23">
                  <c:v>99.480216974109993</c:v>
                </c:pt>
                <c:pt idx="24">
                  <c:v>94.284103507937303</c:v>
                </c:pt>
                <c:pt idx="25">
                  <c:v>99.480204172706038</c:v>
                </c:pt>
                <c:pt idx="26">
                  <c:v>99.480204172706038</c:v>
                </c:pt>
                <c:pt idx="27">
                  <c:v>99.783758948850036</c:v>
                </c:pt>
                <c:pt idx="28">
                  <c:v>99.783758948850036</c:v>
                </c:pt>
                <c:pt idx="29">
                  <c:v>99.783758948850036</c:v>
                </c:pt>
                <c:pt idx="30">
                  <c:v>99.783746824523561</c:v>
                </c:pt>
                <c:pt idx="31">
                  <c:v>99.783746824523561</c:v>
                </c:pt>
                <c:pt idx="32">
                  <c:v>99.783719501292936</c:v>
                </c:pt>
                <c:pt idx="33">
                  <c:v>99.783719501292936</c:v>
                </c:pt>
                <c:pt idx="34">
                  <c:v>99.783719501292936</c:v>
                </c:pt>
              </c:numCache>
            </c:numRef>
          </c:val>
        </c:ser>
        <c:dLbls>
          <c:showLegendKey val="0"/>
          <c:showVal val="0"/>
          <c:showCatName val="0"/>
          <c:showSerName val="0"/>
          <c:showPercent val="0"/>
          <c:showBubbleSize val="0"/>
        </c:dLbls>
        <c:gapWidth val="150"/>
        <c:axId val="214887808"/>
        <c:axId val="215911808"/>
      </c:barChart>
      <c:catAx>
        <c:axId val="214887808"/>
        <c:scaling>
          <c:orientation val="minMax"/>
        </c:scaling>
        <c:delete val="0"/>
        <c:axPos val="b"/>
        <c:title>
          <c:tx>
            <c:rich>
              <a:bodyPr/>
              <a:lstStyle/>
              <a:p>
                <a:pPr>
                  <a:defRPr/>
                </a:pPr>
                <a:r>
                  <a:rPr lang="en-US" sz="1400"/>
                  <a:t>Benchmark_CacheSize_CacheAssoc</a:t>
                </a:r>
              </a:p>
            </c:rich>
          </c:tx>
          <c:layout>
            <c:manualLayout>
              <c:xMode val="edge"/>
              <c:yMode val="edge"/>
              <c:x val="0.31450828432922701"/>
              <c:y val="0.88869956987741905"/>
            </c:manualLayout>
          </c:layout>
          <c:overlay val="0"/>
        </c:title>
        <c:majorTickMark val="out"/>
        <c:minorTickMark val="none"/>
        <c:tickLblPos val="nextTo"/>
        <c:txPr>
          <a:bodyPr/>
          <a:lstStyle/>
          <a:p>
            <a:pPr>
              <a:defRPr baseline="30000"/>
            </a:pPr>
            <a:endParaRPr lang="en-US"/>
          </a:p>
        </c:txPr>
        <c:crossAx val="215911808"/>
        <c:crosses val="autoZero"/>
        <c:auto val="1"/>
        <c:lblAlgn val="ctr"/>
        <c:lblOffset val="100"/>
        <c:noMultiLvlLbl val="0"/>
      </c:catAx>
      <c:valAx>
        <c:axId val="215911808"/>
        <c:scaling>
          <c:orientation val="minMax"/>
        </c:scaling>
        <c:delete val="0"/>
        <c:axPos val="l"/>
        <c:majorGridlines/>
        <c:title>
          <c:tx>
            <c:rich>
              <a:bodyPr rot="-5400000" vert="horz"/>
              <a:lstStyle/>
              <a:p>
                <a:pPr>
                  <a:defRPr/>
                </a:pPr>
                <a:r>
                  <a:rPr lang="en-US" sz="1400"/>
                  <a:t>Relative performance (%)</a:t>
                </a:r>
              </a:p>
            </c:rich>
          </c:tx>
          <c:layout/>
          <c:overlay val="0"/>
        </c:title>
        <c:numFmt formatCode="0.00" sourceLinked="1"/>
        <c:majorTickMark val="out"/>
        <c:minorTickMark val="none"/>
        <c:tickLblPos val="nextTo"/>
        <c:crossAx val="214887808"/>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whats the queueDMA thing? am a bit out of sync :)</p:text>
  </p:cm>
  <p:cm authorId="1" idx="1">
    <p:pos x="6000" y="100"/>
    <p:text>Haha, I didn't know but was trying to understand what was needed in gem5 integration based on your email. I must have messed something up then, :P Oops. I wrote it because of a line in your email explaining gem5 under 'queing of [memory] requests' -- "Calling AccRead/Write() invokes memAction()...queued up in the AccPorts list. It then calls queueDMA() to queue up the request" -- my general remark was supposed to be that we have to invoke DMA calls. queueDMA might not be accurate, but maybe I could just leave it at 'ACCPort and DMA' What do you prefer?</p:text>
  </p:cm>
  <p:cm authorId="0" idx="2">
    <p:pos x="6000" y="200"/>
    <p:text>Ohh no probs i mistook it for something else, ill see if I can add a few more things to this slide.</p:text>
  </p:cm>
  <p:cm authorId="1" idx="2">
    <p:pos x="6000" y="300"/>
    <p:text>Is this ok to have all in one slide or should things be broken up? I'd also like to confirm if simple comments like "AccPort and queueDMA" are good on the slide (and just explained in person) or if some context is needed? Thanks</p:tex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CACD8-0A41-4658-AE72-5393F946F1AC}" type="doc">
      <dgm:prSet loTypeId="urn:microsoft.com/office/officeart/2005/8/layout/StepDownProcess" loCatId="process" qsTypeId="urn:microsoft.com/office/officeart/2005/8/quickstyle/simple1" qsCatId="simple" csTypeId="urn:microsoft.com/office/officeart/2005/8/colors/accent0_2" csCatId="mainScheme" phldr="1"/>
      <dgm:spPr/>
      <dgm:t>
        <a:bodyPr/>
        <a:lstStyle/>
        <a:p>
          <a:endParaRPr lang="en-US"/>
        </a:p>
      </dgm:t>
    </dgm:pt>
    <dgm:pt modelId="{2BE8CBE4-73AE-475E-91CD-F7F9ADC53AFB}">
      <dgm:prSet phldrT="[Text]"/>
      <dgm:spPr/>
      <dgm:t>
        <a:bodyPr/>
        <a:lstStyle/>
        <a:p>
          <a:r>
            <a:rPr lang="en-US" dirty="0" smtClean="0"/>
            <a:t>Aladdin</a:t>
          </a:r>
        </a:p>
        <a:p>
          <a:r>
            <a:rPr lang="en-US" dirty="0" err="1" smtClean="0"/>
            <a:t>Param</a:t>
          </a:r>
          <a:r>
            <a:rPr lang="en-US" dirty="0" smtClean="0"/>
            <a:t> Sweep</a:t>
          </a:r>
          <a:endParaRPr lang="en-US" dirty="0"/>
        </a:p>
      </dgm:t>
    </dgm:pt>
    <dgm:pt modelId="{3EF598CC-6665-4986-B452-99A677131CA2}" type="parTrans" cxnId="{63A7A36D-2226-47B9-B56E-715ED7C0C142}">
      <dgm:prSet/>
      <dgm:spPr/>
      <dgm:t>
        <a:bodyPr/>
        <a:lstStyle/>
        <a:p>
          <a:endParaRPr lang="en-US"/>
        </a:p>
      </dgm:t>
    </dgm:pt>
    <dgm:pt modelId="{3188BBAF-C2BC-4379-A02C-528DDDD6ADC1}" type="sibTrans" cxnId="{63A7A36D-2226-47B9-B56E-715ED7C0C142}">
      <dgm:prSet/>
      <dgm:spPr/>
      <dgm:t>
        <a:bodyPr/>
        <a:lstStyle/>
        <a:p>
          <a:endParaRPr lang="en-US"/>
        </a:p>
      </dgm:t>
    </dgm:pt>
    <dgm:pt modelId="{AC5A663D-45E0-46B9-946C-7D4FEC375836}">
      <dgm:prSet phldrT="[Text]"/>
      <dgm:spPr/>
      <dgm:t>
        <a:bodyPr/>
        <a:lstStyle/>
        <a:p>
          <a:r>
            <a:rPr lang="en-US" dirty="0" smtClean="0"/>
            <a:t>Pareto-Optimal Design points</a:t>
          </a:r>
          <a:endParaRPr lang="en-US" dirty="0"/>
        </a:p>
      </dgm:t>
    </dgm:pt>
    <dgm:pt modelId="{F46521F9-5AA0-4410-A6EB-2178D950C29B}" type="parTrans" cxnId="{317F80A5-D114-416C-9AAE-7B829EF37396}">
      <dgm:prSet/>
      <dgm:spPr/>
      <dgm:t>
        <a:bodyPr/>
        <a:lstStyle/>
        <a:p>
          <a:endParaRPr lang="en-US"/>
        </a:p>
      </dgm:t>
    </dgm:pt>
    <dgm:pt modelId="{AD22DFA0-046D-4B73-8543-41D64D50E3F4}" type="sibTrans" cxnId="{317F80A5-D114-416C-9AAE-7B829EF37396}">
      <dgm:prSet/>
      <dgm:spPr/>
      <dgm:t>
        <a:bodyPr/>
        <a:lstStyle/>
        <a:p>
          <a:endParaRPr lang="en-US"/>
        </a:p>
      </dgm:t>
    </dgm:pt>
    <dgm:pt modelId="{94EA4D18-EAE6-44E1-99E0-BF46372D8914}">
      <dgm:prSet phldrT="[Text]"/>
      <dgm:spPr/>
      <dgm:t>
        <a:bodyPr/>
        <a:lstStyle/>
        <a:p>
          <a:r>
            <a:rPr lang="en-US" dirty="0" err="1" smtClean="0"/>
            <a:t>Protobuf</a:t>
          </a:r>
          <a:r>
            <a:rPr lang="en-US" dirty="0" smtClean="0"/>
            <a:t> Stage</a:t>
          </a:r>
          <a:endParaRPr lang="en-US" dirty="0"/>
        </a:p>
      </dgm:t>
    </dgm:pt>
    <dgm:pt modelId="{C00BEC76-A236-4453-A866-1ED5DC076129}" type="parTrans" cxnId="{C23D956E-5068-4EA2-A661-8E291DC5AC2D}">
      <dgm:prSet/>
      <dgm:spPr/>
      <dgm:t>
        <a:bodyPr/>
        <a:lstStyle/>
        <a:p>
          <a:endParaRPr lang="en-US"/>
        </a:p>
      </dgm:t>
    </dgm:pt>
    <dgm:pt modelId="{EC366A35-CA1D-48BF-BFB2-751A8531BA94}" type="sibTrans" cxnId="{C23D956E-5068-4EA2-A661-8E291DC5AC2D}">
      <dgm:prSet/>
      <dgm:spPr/>
      <dgm:t>
        <a:bodyPr/>
        <a:lstStyle/>
        <a:p>
          <a:endParaRPr lang="en-US"/>
        </a:p>
      </dgm:t>
    </dgm:pt>
    <dgm:pt modelId="{B2BD6016-AF75-46FB-9B67-A66D9C562AB5}">
      <dgm:prSet phldrT="[Text]"/>
      <dgm:spPr/>
      <dgm:t>
        <a:bodyPr/>
        <a:lstStyle/>
        <a:p>
          <a:r>
            <a:rPr lang="en-US" dirty="0" smtClean="0"/>
            <a:t>Parse R/W request</a:t>
          </a:r>
          <a:endParaRPr lang="en-US" dirty="0"/>
        </a:p>
      </dgm:t>
    </dgm:pt>
    <dgm:pt modelId="{4E39081E-F450-4286-A2EE-C968E63D7A1E}" type="parTrans" cxnId="{51C1A9B0-02C0-4842-8A09-A0F73AADEE4A}">
      <dgm:prSet/>
      <dgm:spPr/>
      <dgm:t>
        <a:bodyPr/>
        <a:lstStyle/>
        <a:p>
          <a:endParaRPr lang="en-US"/>
        </a:p>
      </dgm:t>
    </dgm:pt>
    <dgm:pt modelId="{D3C004E7-7801-4213-BFE8-3B1A3AE83E18}" type="sibTrans" cxnId="{51C1A9B0-02C0-4842-8A09-A0F73AADEE4A}">
      <dgm:prSet/>
      <dgm:spPr/>
      <dgm:t>
        <a:bodyPr/>
        <a:lstStyle/>
        <a:p>
          <a:endParaRPr lang="en-US"/>
        </a:p>
      </dgm:t>
    </dgm:pt>
    <dgm:pt modelId="{E66FADB9-3271-4369-B313-74E992320836}">
      <dgm:prSet phldrT="[Text]"/>
      <dgm:spPr/>
      <dgm:t>
        <a:bodyPr/>
        <a:lstStyle/>
        <a:p>
          <a:r>
            <a:rPr lang="en-US" dirty="0" smtClean="0"/>
            <a:t>Gem5 </a:t>
          </a:r>
        </a:p>
        <a:p>
          <a:r>
            <a:rPr lang="en-US" dirty="0" smtClean="0"/>
            <a:t>Cache </a:t>
          </a:r>
          <a:r>
            <a:rPr lang="en-US" dirty="0" err="1" smtClean="0"/>
            <a:t>config</a:t>
          </a:r>
          <a:r>
            <a:rPr lang="en-US" dirty="0" smtClean="0"/>
            <a:t> sweep</a:t>
          </a:r>
          <a:endParaRPr lang="en-US" dirty="0"/>
        </a:p>
      </dgm:t>
    </dgm:pt>
    <dgm:pt modelId="{DECF9DBC-18C9-4551-BB73-FCB289B156DE}" type="parTrans" cxnId="{35F03251-DBB9-4D64-9797-604CCAE6055B}">
      <dgm:prSet/>
      <dgm:spPr/>
      <dgm:t>
        <a:bodyPr/>
        <a:lstStyle/>
        <a:p>
          <a:endParaRPr lang="en-US"/>
        </a:p>
      </dgm:t>
    </dgm:pt>
    <dgm:pt modelId="{903AC790-D23A-47E9-A553-1DE4940F5E09}" type="sibTrans" cxnId="{35F03251-DBB9-4D64-9797-604CCAE6055B}">
      <dgm:prSet/>
      <dgm:spPr/>
      <dgm:t>
        <a:bodyPr/>
        <a:lstStyle/>
        <a:p>
          <a:endParaRPr lang="en-US"/>
        </a:p>
      </dgm:t>
    </dgm:pt>
    <dgm:pt modelId="{6B62629B-8A1B-431F-AA62-BEAE5A78C6A5}">
      <dgm:prSet phldrT="[Text]"/>
      <dgm:spPr/>
      <dgm:t>
        <a:bodyPr/>
        <a:lstStyle/>
        <a:p>
          <a:r>
            <a:rPr lang="en-US" dirty="0" smtClean="0"/>
            <a:t>Pareto-optimal analysis</a:t>
          </a:r>
          <a:endParaRPr lang="en-US" dirty="0"/>
        </a:p>
      </dgm:t>
    </dgm:pt>
    <dgm:pt modelId="{D39C39A4-7B1F-43CC-94AA-1D12FBDA8F81}" type="parTrans" cxnId="{ABF27300-A8AF-4634-A92E-83457666D47B}">
      <dgm:prSet/>
      <dgm:spPr/>
      <dgm:t>
        <a:bodyPr/>
        <a:lstStyle/>
        <a:p>
          <a:endParaRPr lang="en-US"/>
        </a:p>
      </dgm:t>
    </dgm:pt>
    <dgm:pt modelId="{75E3F129-DEFD-42F6-AD80-6184769ABA41}" type="sibTrans" cxnId="{ABF27300-A8AF-4634-A92E-83457666D47B}">
      <dgm:prSet/>
      <dgm:spPr/>
      <dgm:t>
        <a:bodyPr/>
        <a:lstStyle/>
        <a:p>
          <a:endParaRPr lang="en-US"/>
        </a:p>
      </dgm:t>
    </dgm:pt>
    <dgm:pt modelId="{3C0660D0-EED5-432B-9BF0-6A2B9DC767A4}">
      <dgm:prSet phldrT="[Text]"/>
      <dgm:spPr/>
      <dgm:t>
        <a:bodyPr/>
        <a:lstStyle/>
        <a:p>
          <a:r>
            <a:rPr lang="en-US" dirty="0" smtClean="0"/>
            <a:t>Generate Mem Trace</a:t>
          </a:r>
          <a:endParaRPr lang="en-US" dirty="0"/>
        </a:p>
      </dgm:t>
    </dgm:pt>
    <dgm:pt modelId="{15933418-7871-4478-9AE9-F8AA8718F07B}" type="parTrans" cxnId="{0D1A965F-277E-421A-A4CB-9A14C853806D}">
      <dgm:prSet/>
      <dgm:spPr/>
      <dgm:t>
        <a:bodyPr/>
        <a:lstStyle/>
        <a:p>
          <a:endParaRPr lang="en-US"/>
        </a:p>
      </dgm:t>
    </dgm:pt>
    <dgm:pt modelId="{D2DE4BCE-E1B1-4115-A456-544342AA031D}" type="sibTrans" cxnId="{0D1A965F-277E-421A-A4CB-9A14C853806D}">
      <dgm:prSet/>
      <dgm:spPr/>
      <dgm:t>
        <a:bodyPr/>
        <a:lstStyle/>
        <a:p>
          <a:endParaRPr lang="en-US"/>
        </a:p>
      </dgm:t>
    </dgm:pt>
    <dgm:pt modelId="{751ACEB3-7781-4ED0-8506-2934397F4888}">
      <dgm:prSet phldrT="[Text]"/>
      <dgm:spPr/>
      <dgm:t>
        <a:bodyPr/>
        <a:lstStyle/>
        <a:p>
          <a:r>
            <a:rPr lang="en-US" dirty="0" smtClean="0"/>
            <a:t>Generate Gem5 compatible packets</a:t>
          </a:r>
          <a:endParaRPr lang="en-US" dirty="0"/>
        </a:p>
      </dgm:t>
    </dgm:pt>
    <dgm:pt modelId="{AE5F87AB-E24E-44E4-8F8F-041E4BF9A4BA}" type="parTrans" cxnId="{D4D3D969-5040-4668-B9C6-D8C2AD9CC77E}">
      <dgm:prSet/>
      <dgm:spPr/>
      <dgm:t>
        <a:bodyPr/>
        <a:lstStyle/>
        <a:p>
          <a:endParaRPr lang="en-US"/>
        </a:p>
      </dgm:t>
    </dgm:pt>
    <dgm:pt modelId="{D100B77C-29FB-45C4-BB9E-4C68ECDA184E}" type="sibTrans" cxnId="{D4D3D969-5040-4668-B9C6-D8C2AD9CC77E}">
      <dgm:prSet/>
      <dgm:spPr/>
      <dgm:t>
        <a:bodyPr/>
        <a:lstStyle/>
        <a:p>
          <a:endParaRPr lang="en-US"/>
        </a:p>
      </dgm:t>
    </dgm:pt>
    <dgm:pt modelId="{DDB81CB4-5E95-4A57-9D95-4C418A36F2CC}">
      <dgm:prSet phldrT="[Text]"/>
      <dgm:spPr/>
      <dgm:t>
        <a:bodyPr/>
        <a:lstStyle/>
        <a:p>
          <a:r>
            <a:rPr lang="en-US" dirty="0" smtClean="0"/>
            <a:t>Sweep Cache size, </a:t>
          </a:r>
          <a:r>
            <a:rPr lang="en-US" dirty="0" err="1" smtClean="0"/>
            <a:t>assoc</a:t>
          </a:r>
          <a:endParaRPr lang="en-US" dirty="0"/>
        </a:p>
      </dgm:t>
    </dgm:pt>
    <dgm:pt modelId="{1054AFB5-AB25-4B94-B627-F6F5F978E644}" type="parTrans" cxnId="{9A1F711C-029F-4E5A-99C9-9470D1C65D51}">
      <dgm:prSet/>
      <dgm:spPr/>
      <dgm:t>
        <a:bodyPr/>
        <a:lstStyle/>
        <a:p>
          <a:endParaRPr lang="en-US"/>
        </a:p>
      </dgm:t>
    </dgm:pt>
    <dgm:pt modelId="{9A21B886-3CB8-49DC-9208-C263E445C8ED}" type="sibTrans" cxnId="{9A1F711C-029F-4E5A-99C9-9470D1C65D51}">
      <dgm:prSet/>
      <dgm:spPr/>
      <dgm:t>
        <a:bodyPr/>
        <a:lstStyle/>
        <a:p>
          <a:endParaRPr lang="en-US"/>
        </a:p>
      </dgm:t>
    </dgm:pt>
    <dgm:pt modelId="{F54B76DD-E37A-4EC1-9F16-564EB8338EDA}" type="pres">
      <dgm:prSet presAssocID="{8B5CACD8-0A41-4658-AE72-5393F946F1AC}" presName="rootnode" presStyleCnt="0">
        <dgm:presLayoutVars>
          <dgm:chMax/>
          <dgm:chPref/>
          <dgm:dir/>
          <dgm:animLvl val="lvl"/>
        </dgm:presLayoutVars>
      </dgm:prSet>
      <dgm:spPr/>
      <dgm:t>
        <a:bodyPr/>
        <a:lstStyle/>
        <a:p>
          <a:endParaRPr lang="en-US"/>
        </a:p>
      </dgm:t>
    </dgm:pt>
    <dgm:pt modelId="{8B02B9CD-2418-4366-B858-FF0E4CC1D5F6}" type="pres">
      <dgm:prSet presAssocID="{2BE8CBE4-73AE-475E-91CD-F7F9ADC53AFB}" presName="composite" presStyleCnt="0"/>
      <dgm:spPr/>
    </dgm:pt>
    <dgm:pt modelId="{551E95B4-8CE3-4786-81A4-B2BCE6B9D2F0}" type="pres">
      <dgm:prSet presAssocID="{2BE8CBE4-73AE-475E-91CD-F7F9ADC53AFB}" presName="bentUpArrow1" presStyleLbl="alignImgPlace1" presStyleIdx="0" presStyleCnt="2"/>
      <dgm:spPr/>
    </dgm:pt>
    <dgm:pt modelId="{FA3608E3-8B21-4C30-B829-B80E4D3649AF}" type="pres">
      <dgm:prSet presAssocID="{2BE8CBE4-73AE-475E-91CD-F7F9ADC53AFB}" presName="ParentText" presStyleLbl="node1" presStyleIdx="0" presStyleCnt="3" custScaleX="100869" custScaleY="98125">
        <dgm:presLayoutVars>
          <dgm:chMax val="1"/>
          <dgm:chPref val="1"/>
          <dgm:bulletEnabled val="1"/>
        </dgm:presLayoutVars>
      </dgm:prSet>
      <dgm:spPr/>
      <dgm:t>
        <a:bodyPr/>
        <a:lstStyle/>
        <a:p>
          <a:endParaRPr lang="en-US"/>
        </a:p>
      </dgm:t>
    </dgm:pt>
    <dgm:pt modelId="{2D2A3ADA-ED1E-492F-B491-D15E7B255877}" type="pres">
      <dgm:prSet presAssocID="{2BE8CBE4-73AE-475E-91CD-F7F9ADC53AFB}" presName="ChildText" presStyleLbl="revTx" presStyleIdx="0" presStyleCnt="3" custScaleX="196157" custLinFactNeighborX="51762" custLinFactNeighborY="-2321">
        <dgm:presLayoutVars>
          <dgm:chMax val="0"/>
          <dgm:chPref val="0"/>
          <dgm:bulletEnabled val="1"/>
        </dgm:presLayoutVars>
      </dgm:prSet>
      <dgm:spPr/>
      <dgm:t>
        <a:bodyPr/>
        <a:lstStyle/>
        <a:p>
          <a:endParaRPr lang="en-US"/>
        </a:p>
      </dgm:t>
    </dgm:pt>
    <dgm:pt modelId="{DC966E0F-F0FA-4542-9752-ABA260759655}" type="pres">
      <dgm:prSet presAssocID="{3188BBAF-C2BC-4379-A02C-528DDDD6ADC1}" presName="sibTrans" presStyleCnt="0"/>
      <dgm:spPr/>
    </dgm:pt>
    <dgm:pt modelId="{5E9B7155-47F5-4BED-9073-06C3437D5E31}" type="pres">
      <dgm:prSet presAssocID="{94EA4D18-EAE6-44E1-99E0-BF46372D8914}" presName="composite" presStyleCnt="0"/>
      <dgm:spPr/>
    </dgm:pt>
    <dgm:pt modelId="{43F032D2-DEA3-4FD0-A8A3-99908B6315BE}" type="pres">
      <dgm:prSet presAssocID="{94EA4D18-EAE6-44E1-99E0-BF46372D8914}" presName="bentUpArrow1" presStyleLbl="alignImgPlace1" presStyleIdx="1" presStyleCnt="2"/>
      <dgm:spPr/>
    </dgm:pt>
    <dgm:pt modelId="{EC01C82F-8B24-4EC5-A2A3-F47F1CEE0F0F}" type="pres">
      <dgm:prSet presAssocID="{94EA4D18-EAE6-44E1-99E0-BF46372D8914}" presName="ParentText" presStyleLbl="node1" presStyleIdx="1" presStyleCnt="3">
        <dgm:presLayoutVars>
          <dgm:chMax val="1"/>
          <dgm:chPref val="1"/>
          <dgm:bulletEnabled val="1"/>
        </dgm:presLayoutVars>
      </dgm:prSet>
      <dgm:spPr/>
      <dgm:t>
        <a:bodyPr/>
        <a:lstStyle/>
        <a:p>
          <a:endParaRPr lang="en-US"/>
        </a:p>
      </dgm:t>
    </dgm:pt>
    <dgm:pt modelId="{16D5C816-35DA-43AB-8BB1-656E888C0EFC}" type="pres">
      <dgm:prSet presAssocID="{94EA4D18-EAE6-44E1-99E0-BF46372D8914}" presName="ChildText" presStyleLbl="revTx" presStyleIdx="1" presStyleCnt="3" custScaleX="296531" custLinFactNeighborX="98815" custLinFactNeighborY="-2321">
        <dgm:presLayoutVars>
          <dgm:chMax val="0"/>
          <dgm:chPref val="0"/>
          <dgm:bulletEnabled val="1"/>
        </dgm:presLayoutVars>
      </dgm:prSet>
      <dgm:spPr/>
      <dgm:t>
        <a:bodyPr/>
        <a:lstStyle/>
        <a:p>
          <a:endParaRPr lang="en-US"/>
        </a:p>
      </dgm:t>
    </dgm:pt>
    <dgm:pt modelId="{CB8B1B7D-7F34-4C96-95CB-A66176796E12}" type="pres">
      <dgm:prSet presAssocID="{EC366A35-CA1D-48BF-BFB2-751A8531BA94}" presName="sibTrans" presStyleCnt="0"/>
      <dgm:spPr/>
    </dgm:pt>
    <dgm:pt modelId="{7466C4F2-B769-4761-8FB6-211BFCCF2E64}" type="pres">
      <dgm:prSet presAssocID="{E66FADB9-3271-4369-B313-74E992320836}" presName="composite" presStyleCnt="0"/>
      <dgm:spPr/>
    </dgm:pt>
    <dgm:pt modelId="{52657FF2-6531-47F8-8B8B-39D63FA74BBC}" type="pres">
      <dgm:prSet presAssocID="{E66FADB9-3271-4369-B313-74E992320836}" presName="ParentText" presStyleLbl="node1" presStyleIdx="2" presStyleCnt="3">
        <dgm:presLayoutVars>
          <dgm:chMax val="1"/>
          <dgm:chPref val="1"/>
          <dgm:bulletEnabled val="1"/>
        </dgm:presLayoutVars>
      </dgm:prSet>
      <dgm:spPr/>
      <dgm:t>
        <a:bodyPr/>
        <a:lstStyle/>
        <a:p>
          <a:endParaRPr lang="en-US"/>
        </a:p>
      </dgm:t>
    </dgm:pt>
    <dgm:pt modelId="{5961D0E1-C44F-4506-A859-AF437FD0D525}" type="pres">
      <dgm:prSet presAssocID="{E66FADB9-3271-4369-B313-74E992320836}" presName="FinalChildText" presStyleLbl="revTx" presStyleIdx="2" presStyleCnt="3" custScaleX="222452" custLinFactNeighborX="75838" custLinFactNeighborY="-774">
        <dgm:presLayoutVars>
          <dgm:chMax val="0"/>
          <dgm:chPref val="0"/>
          <dgm:bulletEnabled val="1"/>
        </dgm:presLayoutVars>
      </dgm:prSet>
      <dgm:spPr/>
      <dgm:t>
        <a:bodyPr/>
        <a:lstStyle/>
        <a:p>
          <a:endParaRPr lang="en-US"/>
        </a:p>
      </dgm:t>
    </dgm:pt>
  </dgm:ptLst>
  <dgm:cxnLst>
    <dgm:cxn modelId="{35F03251-DBB9-4D64-9797-604CCAE6055B}" srcId="{8B5CACD8-0A41-4658-AE72-5393F946F1AC}" destId="{E66FADB9-3271-4369-B313-74E992320836}" srcOrd="2" destOrd="0" parTransId="{DECF9DBC-18C9-4551-BB73-FCB289B156DE}" sibTransId="{903AC790-D23A-47E9-A553-1DE4940F5E09}"/>
    <dgm:cxn modelId="{63A7A36D-2226-47B9-B56E-715ED7C0C142}" srcId="{8B5CACD8-0A41-4658-AE72-5393F946F1AC}" destId="{2BE8CBE4-73AE-475E-91CD-F7F9ADC53AFB}" srcOrd="0" destOrd="0" parTransId="{3EF598CC-6665-4986-B452-99A677131CA2}" sibTransId="{3188BBAF-C2BC-4379-A02C-528DDDD6ADC1}"/>
    <dgm:cxn modelId="{51C1A9B0-02C0-4842-8A09-A0F73AADEE4A}" srcId="{94EA4D18-EAE6-44E1-99E0-BF46372D8914}" destId="{B2BD6016-AF75-46FB-9B67-A66D9C562AB5}" srcOrd="0" destOrd="0" parTransId="{4E39081E-F450-4286-A2EE-C968E63D7A1E}" sibTransId="{D3C004E7-7801-4213-BFE8-3B1A3AE83E18}"/>
    <dgm:cxn modelId="{C23D956E-5068-4EA2-A661-8E291DC5AC2D}" srcId="{8B5CACD8-0A41-4658-AE72-5393F946F1AC}" destId="{94EA4D18-EAE6-44E1-99E0-BF46372D8914}" srcOrd="1" destOrd="0" parTransId="{C00BEC76-A236-4453-A866-1ED5DC076129}" sibTransId="{EC366A35-CA1D-48BF-BFB2-751A8531BA94}"/>
    <dgm:cxn modelId="{0D1A965F-277E-421A-A4CB-9A14C853806D}" srcId="{2BE8CBE4-73AE-475E-91CD-F7F9ADC53AFB}" destId="{3C0660D0-EED5-432B-9BF0-6A2B9DC767A4}" srcOrd="1" destOrd="0" parTransId="{15933418-7871-4478-9AE9-F8AA8718F07B}" sibTransId="{D2DE4BCE-E1B1-4115-A456-544342AA031D}"/>
    <dgm:cxn modelId="{0750CDF2-EA6A-4F17-8230-E4FD16D07C24}" type="presOf" srcId="{AC5A663D-45E0-46B9-946C-7D4FEC375836}" destId="{2D2A3ADA-ED1E-492F-B491-D15E7B255877}" srcOrd="0" destOrd="0" presId="urn:microsoft.com/office/officeart/2005/8/layout/StepDownProcess"/>
    <dgm:cxn modelId="{ABF27300-A8AF-4634-A92E-83457666D47B}" srcId="{E66FADB9-3271-4369-B313-74E992320836}" destId="{6B62629B-8A1B-431F-AA62-BEAE5A78C6A5}" srcOrd="0" destOrd="0" parTransId="{D39C39A4-7B1F-43CC-94AA-1D12FBDA8F81}" sibTransId="{75E3F129-DEFD-42F6-AD80-6184769ABA41}"/>
    <dgm:cxn modelId="{8200C3CD-0ECB-44B4-BCCA-C5D52EAB31FF}" type="presOf" srcId="{751ACEB3-7781-4ED0-8506-2934397F4888}" destId="{16D5C816-35DA-43AB-8BB1-656E888C0EFC}" srcOrd="0" destOrd="1" presId="urn:microsoft.com/office/officeart/2005/8/layout/StepDownProcess"/>
    <dgm:cxn modelId="{D4D3D969-5040-4668-B9C6-D8C2AD9CC77E}" srcId="{94EA4D18-EAE6-44E1-99E0-BF46372D8914}" destId="{751ACEB3-7781-4ED0-8506-2934397F4888}" srcOrd="1" destOrd="0" parTransId="{AE5F87AB-E24E-44E4-8F8F-041E4BF9A4BA}" sibTransId="{D100B77C-29FB-45C4-BB9E-4C68ECDA184E}"/>
    <dgm:cxn modelId="{D565BE9C-8296-44A3-9A99-723C915B0A2E}" type="presOf" srcId="{DDB81CB4-5E95-4A57-9D95-4C418A36F2CC}" destId="{5961D0E1-C44F-4506-A859-AF437FD0D525}" srcOrd="0" destOrd="1" presId="urn:microsoft.com/office/officeart/2005/8/layout/StepDownProcess"/>
    <dgm:cxn modelId="{F57C9C7C-A4F9-49DB-B44A-99547605603C}" type="presOf" srcId="{B2BD6016-AF75-46FB-9B67-A66D9C562AB5}" destId="{16D5C816-35DA-43AB-8BB1-656E888C0EFC}" srcOrd="0" destOrd="0" presId="urn:microsoft.com/office/officeart/2005/8/layout/StepDownProcess"/>
    <dgm:cxn modelId="{317F80A5-D114-416C-9AAE-7B829EF37396}" srcId="{2BE8CBE4-73AE-475E-91CD-F7F9ADC53AFB}" destId="{AC5A663D-45E0-46B9-946C-7D4FEC375836}" srcOrd="0" destOrd="0" parTransId="{F46521F9-5AA0-4410-A6EB-2178D950C29B}" sibTransId="{AD22DFA0-046D-4B73-8543-41D64D50E3F4}"/>
    <dgm:cxn modelId="{BFA9EBBC-63C7-49B3-BCD0-4F4921E823AF}" type="presOf" srcId="{E66FADB9-3271-4369-B313-74E992320836}" destId="{52657FF2-6531-47F8-8B8B-39D63FA74BBC}" srcOrd="0" destOrd="0" presId="urn:microsoft.com/office/officeart/2005/8/layout/StepDownProcess"/>
    <dgm:cxn modelId="{9A1F711C-029F-4E5A-99C9-9470D1C65D51}" srcId="{E66FADB9-3271-4369-B313-74E992320836}" destId="{DDB81CB4-5E95-4A57-9D95-4C418A36F2CC}" srcOrd="1" destOrd="0" parTransId="{1054AFB5-AB25-4B94-B627-F6F5F978E644}" sibTransId="{9A21B886-3CB8-49DC-9208-C263E445C8ED}"/>
    <dgm:cxn modelId="{1039A785-816F-424B-9E02-7A5F9ADCFF96}" type="presOf" srcId="{3C0660D0-EED5-432B-9BF0-6A2B9DC767A4}" destId="{2D2A3ADA-ED1E-492F-B491-D15E7B255877}" srcOrd="0" destOrd="1" presId="urn:microsoft.com/office/officeart/2005/8/layout/StepDownProcess"/>
    <dgm:cxn modelId="{470AE342-DDD8-493D-B018-6019649F3464}" type="presOf" srcId="{6B62629B-8A1B-431F-AA62-BEAE5A78C6A5}" destId="{5961D0E1-C44F-4506-A859-AF437FD0D525}" srcOrd="0" destOrd="0" presId="urn:microsoft.com/office/officeart/2005/8/layout/StepDownProcess"/>
    <dgm:cxn modelId="{A8EE8301-605F-4D04-9F96-C6A9561286D6}" type="presOf" srcId="{94EA4D18-EAE6-44E1-99E0-BF46372D8914}" destId="{EC01C82F-8B24-4EC5-A2A3-F47F1CEE0F0F}" srcOrd="0" destOrd="0" presId="urn:microsoft.com/office/officeart/2005/8/layout/StepDownProcess"/>
    <dgm:cxn modelId="{E5175690-AF81-434E-8065-27CC134A7383}" type="presOf" srcId="{2BE8CBE4-73AE-475E-91CD-F7F9ADC53AFB}" destId="{FA3608E3-8B21-4C30-B829-B80E4D3649AF}" srcOrd="0" destOrd="0" presId="urn:microsoft.com/office/officeart/2005/8/layout/StepDownProcess"/>
    <dgm:cxn modelId="{C1C89129-C630-40A2-B2D4-6C2796C816C3}" type="presOf" srcId="{8B5CACD8-0A41-4658-AE72-5393F946F1AC}" destId="{F54B76DD-E37A-4EC1-9F16-564EB8338EDA}" srcOrd="0" destOrd="0" presId="urn:microsoft.com/office/officeart/2005/8/layout/StepDownProcess"/>
    <dgm:cxn modelId="{A65A477C-5908-46C1-A9EC-E1D9495A5012}" type="presParOf" srcId="{F54B76DD-E37A-4EC1-9F16-564EB8338EDA}" destId="{8B02B9CD-2418-4366-B858-FF0E4CC1D5F6}" srcOrd="0" destOrd="0" presId="urn:microsoft.com/office/officeart/2005/8/layout/StepDownProcess"/>
    <dgm:cxn modelId="{290FBF07-9AC5-436C-83E4-A1DADA389A4F}" type="presParOf" srcId="{8B02B9CD-2418-4366-B858-FF0E4CC1D5F6}" destId="{551E95B4-8CE3-4786-81A4-B2BCE6B9D2F0}" srcOrd="0" destOrd="0" presId="urn:microsoft.com/office/officeart/2005/8/layout/StepDownProcess"/>
    <dgm:cxn modelId="{1DEDB076-DA8A-4394-897C-0968D4EF5B53}" type="presParOf" srcId="{8B02B9CD-2418-4366-B858-FF0E4CC1D5F6}" destId="{FA3608E3-8B21-4C30-B829-B80E4D3649AF}" srcOrd="1" destOrd="0" presId="urn:microsoft.com/office/officeart/2005/8/layout/StepDownProcess"/>
    <dgm:cxn modelId="{515FEBFD-8A17-4910-889A-03B7379DF540}" type="presParOf" srcId="{8B02B9CD-2418-4366-B858-FF0E4CC1D5F6}" destId="{2D2A3ADA-ED1E-492F-B491-D15E7B255877}" srcOrd="2" destOrd="0" presId="urn:microsoft.com/office/officeart/2005/8/layout/StepDownProcess"/>
    <dgm:cxn modelId="{8CD6FCF8-403F-4978-ACB4-54800EE4513F}" type="presParOf" srcId="{F54B76DD-E37A-4EC1-9F16-564EB8338EDA}" destId="{DC966E0F-F0FA-4542-9752-ABA260759655}" srcOrd="1" destOrd="0" presId="urn:microsoft.com/office/officeart/2005/8/layout/StepDownProcess"/>
    <dgm:cxn modelId="{F236994D-A8B0-4D46-BD7C-DB09046A6F7E}" type="presParOf" srcId="{F54B76DD-E37A-4EC1-9F16-564EB8338EDA}" destId="{5E9B7155-47F5-4BED-9073-06C3437D5E31}" srcOrd="2" destOrd="0" presId="urn:microsoft.com/office/officeart/2005/8/layout/StepDownProcess"/>
    <dgm:cxn modelId="{A3249920-5D41-4286-ADC9-FB939D9D0516}" type="presParOf" srcId="{5E9B7155-47F5-4BED-9073-06C3437D5E31}" destId="{43F032D2-DEA3-4FD0-A8A3-99908B6315BE}" srcOrd="0" destOrd="0" presId="urn:microsoft.com/office/officeart/2005/8/layout/StepDownProcess"/>
    <dgm:cxn modelId="{860B874A-3872-4A0A-A2DE-E528F3D87DCC}" type="presParOf" srcId="{5E9B7155-47F5-4BED-9073-06C3437D5E31}" destId="{EC01C82F-8B24-4EC5-A2A3-F47F1CEE0F0F}" srcOrd="1" destOrd="0" presId="urn:microsoft.com/office/officeart/2005/8/layout/StepDownProcess"/>
    <dgm:cxn modelId="{A8BCAD35-1666-4122-8B27-DC75A3949D1F}" type="presParOf" srcId="{5E9B7155-47F5-4BED-9073-06C3437D5E31}" destId="{16D5C816-35DA-43AB-8BB1-656E888C0EFC}" srcOrd="2" destOrd="0" presId="urn:microsoft.com/office/officeart/2005/8/layout/StepDownProcess"/>
    <dgm:cxn modelId="{CD33C62F-200C-4A24-BAE9-0FEF760ECB6B}" type="presParOf" srcId="{F54B76DD-E37A-4EC1-9F16-564EB8338EDA}" destId="{CB8B1B7D-7F34-4C96-95CB-A66176796E12}" srcOrd="3" destOrd="0" presId="urn:microsoft.com/office/officeart/2005/8/layout/StepDownProcess"/>
    <dgm:cxn modelId="{CE771955-EC24-4C1F-92F3-496E88BA892C}" type="presParOf" srcId="{F54B76DD-E37A-4EC1-9F16-564EB8338EDA}" destId="{7466C4F2-B769-4761-8FB6-211BFCCF2E64}" srcOrd="4" destOrd="0" presId="urn:microsoft.com/office/officeart/2005/8/layout/StepDownProcess"/>
    <dgm:cxn modelId="{3E240CF0-B79C-4097-BDC7-1A5A48017281}" type="presParOf" srcId="{7466C4F2-B769-4761-8FB6-211BFCCF2E64}" destId="{52657FF2-6531-47F8-8B8B-39D63FA74BBC}" srcOrd="0" destOrd="0" presId="urn:microsoft.com/office/officeart/2005/8/layout/StepDownProcess"/>
    <dgm:cxn modelId="{865A6122-4AB3-4D03-A7F9-B52953E2D1DB}" type="presParOf" srcId="{7466C4F2-B769-4761-8FB6-211BFCCF2E64}" destId="{5961D0E1-C44F-4506-A859-AF437FD0D52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E95B4-8CE3-4786-81A4-B2BCE6B9D2F0}">
      <dsp:nvSpPr>
        <dsp:cNvPr id="0" name=""/>
        <dsp:cNvSpPr/>
      </dsp:nvSpPr>
      <dsp:spPr>
        <a:xfrm rot="5400000">
          <a:off x="909185" y="1044022"/>
          <a:ext cx="932957" cy="1062139"/>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3608E3-8B21-4C30-B829-B80E4D3649AF}">
      <dsp:nvSpPr>
        <dsp:cNvPr id="0" name=""/>
        <dsp:cNvSpPr/>
      </dsp:nvSpPr>
      <dsp:spPr>
        <a:xfrm>
          <a:off x="655183" y="20126"/>
          <a:ext cx="1584199" cy="1078722"/>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Aladdin</a:t>
          </a:r>
        </a:p>
        <a:p>
          <a:pPr lvl="0" algn="ctr" defTabSz="755650">
            <a:lnSpc>
              <a:spcPct val="90000"/>
            </a:lnSpc>
            <a:spcBef>
              <a:spcPct val="0"/>
            </a:spcBef>
            <a:spcAft>
              <a:spcPct val="35000"/>
            </a:spcAft>
          </a:pPr>
          <a:r>
            <a:rPr lang="en-US" sz="1700" kern="1200" dirty="0" err="1" smtClean="0"/>
            <a:t>Param</a:t>
          </a:r>
          <a:r>
            <a:rPr lang="en-US" sz="1700" kern="1200" dirty="0" smtClean="0"/>
            <a:t> Sweep</a:t>
          </a:r>
          <a:endParaRPr lang="en-US" sz="1700" kern="1200" dirty="0"/>
        </a:p>
      </dsp:txBody>
      <dsp:txXfrm>
        <a:off x="707851" y="72794"/>
        <a:ext cx="1478863" cy="973386"/>
      </dsp:txXfrm>
    </dsp:sp>
    <dsp:sp modelId="{2D2A3ADA-ED1E-492F-B491-D15E7B255877}">
      <dsp:nvSpPr>
        <dsp:cNvPr id="0" name=""/>
        <dsp:cNvSpPr/>
      </dsp:nvSpPr>
      <dsp:spPr>
        <a:xfrm>
          <a:off x="2274634" y="94043"/>
          <a:ext cx="2240641" cy="88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Pareto-Optimal Design points</a:t>
          </a:r>
          <a:endParaRPr lang="en-US" sz="1300" kern="1200" dirty="0"/>
        </a:p>
        <a:p>
          <a:pPr marL="114300" lvl="1" indent="-114300" algn="l" defTabSz="577850">
            <a:lnSpc>
              <a:spcPct val="90000"/>
            </a:lnSpc>
            <a:spcBef>
              <a:spcPct val="0"/>
            </a:spcBef>
            <a:spcAft>
              <a:spcPct val="15000"/>
            </a:spcAft>
            <a:buChar char="••"/>
          </a:pPr>
          <a:r>
            <a:rPr lang="en-US" sz="1300" kern="1200" dirty="0" smtClean="0"/>
            <a:t>Generate Mem Trace</a:t>
          </a:r>
          <a:endParaRPr lang="en-US" sz="1300" kern="1200" dirty="0"/>
        </a:p>
      </dsp:txBody>
      <dsp:txXfrm>
        <a:off x="2274634" y="94043"/>
        <a:ext cx="2240641" cy="888531"/>
      </dsp:txXfrm>
    </dsp:sp>
    <dsp:sp modelId="{43F032D2-DEA3-4FD0-A8A3-99908B6315BE}">
      <dsp:nvSpPr>
        <dsp:cNvPr id="0" name=""/>
        <dsp:cNvSpPr/>
      </dsp:nvSpPr>
      <dsp:spPr>
        <a:xfrm rot="5400000">
          <a:off x="2471399" y="2278938"/>
          <a:ext cx="932957" cy="1062139"/>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C82F-8B24-4EC5-A2A3-F47F1CEE0F0F}">
      <dsp:nvSpPr>
        <dsp:cNvPr id="0" name=""/>
        <dsp:cNvSpPr/>
      </dsp:nvSpPr>
      <dsp:spPr>
        <a:xfrm>
          <a:off x="2224222" y="1244735"/>
          <a:ext cx="1570551" cy="1099335"/>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Protobuf</a:t>
          </a:r>
          <a:r>
            <a:rPr lang="en-US" sz="1700" kern="1200" dirty="0" smtClean="0"/>
            <a:t> Stage</a:t>
          </a:r>
          <a:endParaRPr lang="en-US" sz="1700" kern="1200" dirty="0"/>
        </a:p>
      </dsp:txBody>
      <dsp:txXfrm>
        <a:off x="2277897" y="1298410"/>
        <a:ext cx="1463201" cy="991985"/>
      </dsp:txXfrm>
    </dsp:sp>
    <dsp:sp modelId="{16D5C816-35DA-43AB-8BB1-656E888C0EFC}">
      <dsp:nvSpPr>
        <dsp:cNvPr id="0" name=""/>
        <dsp:cNvSpPr/>
      </dsp:nvSpPr>
      <dsp:spPr>
        <a:xfrm>
          <a:off x="3801050" y="1328959"/>
          <a:ext cx="3387182" cy="88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Parse R/W request</a:t>
          </a:r>
          <a:endParaRPr lang="en-US" sz="1300" kern="1200" dirty="0"/>
        </a:p>
        <a:p>
          <a:pPr marL="114300" lvl="1" indent="-114300" algn="l" defTabSz="577850">
            <a:lnSpc>
              <a:spcPct val="90000"/>
            </a:lnSpc>
            <a:spcBef>
              <a:spcPct val="0"/>
            </a:spcBef>
            <a:spcAft>
              <a:spcPct val="15000"/>
            </a:spcAft>
            <a:buChar char="••"/>
          </a:pPr>
          <a:r>
            <a:rPr lang="en-US" sz="1300" kern="1200" dirty="0" smtClean="0"/>
            <a:t>Generate Gem5 compatible packets</a:t>
          </a:r>
          <a:endParaRPr lang="en-US" sz="1300" kern="1200" dirty="0"/>
        </a:p>
      </dsp:txBody>
      <dsp:txXfrm>
        <a:off x="3801050" y="1328959"/>
        <a:ext cx="3387182" cy="888531"/>
      </dsp:txXfrm>
    </dsp:sp>
    <dsp:sp modelId="{52657FF2-6531-47F8-8B8B-39D63FA74BBC}">
      <dsp:nvSpPr>
        <dsp:cNvPr id="0" name=""/>
        <dsp:cNvSpPr/>
      </dsp:nvSpPr>
      <dsp:spPr>
        <a:xfrm>
          <a:off x="3793261" y="2479651"/>
          <a:ext cx="1570551" cy="1099335"/>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Gem5 </a:t>
          </a:r>
        </a:p>
        <a:p>
          <a:pPr lvl="0" algn="ctr" defTabSz="755650">
            <a:lnSpc>
              <a:spcPct val="90000"/>
            </a:lnSpc>
            <a:spcBef>
              <a:spcPct val="0"/>
            </a:spcBef>
            <a:spcAft>
              <a:spcPct val="35000"/>
            </a:spcAft>
          </a:pPr>
          <a:r>
            <a:rPr lang="en-US" sz="1700" kern="1200" dirty="0" smtClean="0"/>
            <a:t>Cache </a:t>
          </a:r>
          <a:r>
            <a:rPr lang="en-US" sz="1700" kern="1200" dirty="0" err="1" smtClean="0"/>
            <a:t>config</a:t>
          </a:r>
          <a:r>
            <a:rPr lang="en-US" sz="1700" kern="1200" dirty="0" smtClean="0"/>
            <a:t> sweep</a:t>
          </a:r>
          <a:endParaRPr lang="en-US" sz="1700" kern="1200" dirty="0"/>
        </a:p>
      </dsp:txBody>
      <dsp:txXfrm>
        <a:off x="3846936" y="2533326"/>
        <a:ext cx="1463201" cy="991985"/>
      </dsp:txXfrm>
    </dsp:sp>
    <dsp:sp modelId="{5961D0E1-C44F-4506-A859-AF437FD0D525}">
      <dsp:nvSpPr>
        <dsp:cNvPr id="0" name=""/>
        <dsp:cNvSpPr/>
      </dsp:nvSpPr>
      <dsp:spPr>
        <a:xfrm>
          <a:off x="5319630" y="2577621"/>
          <a:ext cx="2541001" cy="88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Pareto-optimal analysis</a:t>
          </a:r>
          <a:endParaRPr lang="en-US" sz="1600" kern="1200" dirty="0"/>
        </a:p>
        <a:p>
          <a:pPr marL="171450" lvl="1" indent="-171450" algn="l" defTabSz="711200">
            <a:lnSpc>
              <a:spcPct val="90000"/>
            </a:lnSpc>
            <a:spcBef>
              <a:spcPct val="0"/>
            </a:spcBef>
            <a:spcAft>
              <a:spcPct val="15000"/>
            </a:spcAft>
            <a:buChar char="••"/>
          </a:pPr>
          <a:r>
            <a:rPr lang="en-US" sz="1600" kern="1200" dirty="0" smtClean="0"/>
            <a:t>Sweep Cache size, </a:t>
          </a:r>
          <a:r>
            <a:rPr lang="en-US" sz="1600" kern="1200" dirty="0" err="1" smtClean="0"/>
            <a:t>assoc</a:t>
          </a:r>
          <a:endParaRPr lang="en-US" sz="1600" kern="1200" dirty="0"/>
        </a:p>
      </dsp:txBody>
      <dsp:txXfrm>
        <a:off x="5319630" y="2577621"/>
        <a:ext cx="2541001" cy="88853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6541310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42715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7529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8282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9718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Generate memory address traces from Aladdin,</a:t>
            </a:r>
          </a:p>
          <a:p>
            <a:pPr lvl="0" rtl="0">
              <a:spcBef>
                <a:spcPts val="0"/>
              </a:spcBef>
              <a:buClr>
                <a:schemeClr val="dk1"/>
              </a:buClr>
              <a:buSzPct val="100000"/>
              <a:buFont typeface="Arial"/>
              <a:buNone/>
            </a:pPr>
            <a:r>
              <a:rPr lang="en" dirty="0">
                <a:solidFill>
                  <a:schemeClr val="dk1"/>
                </a:solidFill>
              </a:rPr>
              <a:t>Inject traces into gem5, support for address translation</a:t>
            </a:r>
          </a:p>
          <a:p>
            <a:pPr lvl="0" rtl="0">
              <a:spcBef>
                <a:spcPts val="0"/>
              </a:spcBef>
              <a:buClr>
                <a:schemeClr val="dk1"/>
              </a:buClr>
              <a:buSzPct val="100000"/>
              <a:buFont typeface="Arial"/>
              <a:buNone/>
            </a:pPr>
            <a:r>
              <a:rPr lang="en" dirty="0">
                <a:solidFill>
                  <a:schemeClr val="dk1"/>
                </a:solidFill>
              </a:rPr>
              <a:t>Leverage gem5’s inbuilt cache model which is coherent with CPU Data cache and LLC.</a:t>
            </a:r>
          </a:p>
          <a:p>
            <a:pPr lvl="0" rtl="0">
              <a:spcBef>
                <a:spcPts val="0"/>
              </a:spcBef>
              <a:buClr>
                <a:schemeClr val="dk1"/>
              </a:buClr>
              <a:buSzPct val="100000"/>
              <a:buFont typeface="Arial"/>
              <a:buNone/>
            </a:pPr>
            <a:r>
              <a:rPr lang="en" dirty="0">
                <a:solidFill>
                  <a:schemeClr val="dk1"/>
                </a:solidFill>
              </a:rPr>
              <a:t>We model latencies for data transfer from the cache hierarchy.</a:t>
            </a:r>
          </a:p>
          <a:p>
            <a:pPr>
              <a:spcBef>
                <a:spcPts val="0"/>
              </a:spcBef>
              <a:buNone/>
            </a:pPr>
            <a:endParaRPr dirty="0"/>
          </a:p>
        </p:txBody>
      </p:sp>
    </p:spTree>
    <p:extLst>
      <p:ext uri="{BB962C8B-B14F-4D97-AF65-F5344CB8AC3E}">
        <p14:creationId xmlns:p14="http://schemas.microsoft.com/office/powerpoint/2010/main" val="1587702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6661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42518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42518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4251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8452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845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79389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59980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2496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2235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8977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5663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4789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3739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5456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211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SHOC: </a:t>
            </a:r>
            <a:r>
              <a:rPr lang="en" sz="900" dirty="0">
                <a:solidFill>
                  <a:schemeClr val="dk1"/>
                </a:solidFill>
              </a:rPr>
              <a:t>These algorithms represent common tasks in parallel processing and are commonly found in a significant portion of the kernels of real applications. </a:t>
            </a:r>
          </a:p>
          <a:p>
            <a:pPr lvl="0" rtl="0">
              <a:spcBef>
                <a:spcPts val="0"/>
              </a:spcBef>
              <a:buNone/>
            </a:pPr>
            <a:r>
              <a:rPr lang="en" sz="900" dirty="0">
                <a:solidFill>
                  <a:schemeClr val="dk1"/>
                </a:solidFill>
              </a:rPr>
              <a:t>Note:  S</a:t>
            </a:r>
            <a:r>
              <a:rPr lang="en" sz="900" b="1" dirty="0">
                <a:solidFill>
                  <a:schemeClr val="dk1"/>
                </a:solidFill>
              </a:rPr>
              <a:t>tress</a:t>
            </a:r>
            <a:r>
              <a:rPr lang="en" sz="900" dirty="0">
                <a:solidFill>
                  <a:schemeClr val="dk1"/>
                </a:solidFill>
              </a:rPr>
              <a:t> on the fact that we treat accelerators for this benchmarks as monolithic even if they have multiple parallel functions. (contrast against FUSION)</a:t>
            </a:r>
          </a:p>
          <a:p>
            <a:pPr lvl="0">
              <a:spcBef>
                <a:spcPts val="0"/>
              </a:spcBef>
              <a:buNone/>
            </a:pPr>
            <a:endParaRPr dirty="0"/>
          </a:p>
        </p:txBody>
      </p:sp>
    </p:spTree>
    <p:extLst>
      <p:ext uri="{BB962C8B-B14F-4D97-AF65-F5344CB8AC3E}">
        <p14:creationId xmlns:p14="http://schemas.microsoft.com/office/powerpoint/2010/main" val="4051754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597818"/>
            <a:ext cx="7772400" cy="1102500"/>
          </a:xfrm>
          <a:prstGeom prst="rect">
            <a:avLst/>
          </a:prstGeom>
          <a:noFill/>
          <a:ln>
            <a:noFill/>
          </a:ln>
        </p:spPr>
        <p:txBody>
          <a:bodyPr lIns="91425" tIns="91425" rIns="91425" bIns="91425" anchor="t" anchorCtr="0"/>
          <a:lstStyle>
            <a:lvl1pPr marL="0" marR="0" indent="0" algn="l" rtl="0">
              <a:spcBef>
                <a:spcPts val="0"/>
              </a:spcBef>
              <a:buClr>
                <a:srgbClr val="C3020B"/>
              </a:buClr>
              <a:buFont typeface="Times New Roman"/>
              <a:buNone/>
              <a:defRPr sz="3600" b="1" i="0" u="none" strike="noStrike" cap="none" baseline="0">
                <a:solidFill>
                  <a:srgbClr val="C3020B"/>
                </a:solidFill>
                <a:latin typeface="Times New Roman"/>
                <a:ea typeface="Times New Roman"/>
                <a:cs typeface="Times New Roman"/>
                <a:sym typeface="Times New Roman"/>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371600" y="2914650"/>
            <a:ext cx="6400799" cy="1314599"/>
          </a:xfrm>
          <a:prstGeom prst="rect">
            <a:avLst/>
          </a:prstGeom>
          <a:noFill/>
          <a:ln>
            <a:noFill/>
          </a:ln>
        </p:spPr>
        <p:txBody>
          <a:bodyPr lIns="91425" tIns="91425" rIns="91425" bIns="91425" anchor="t" anchorCtr="0"/>
          <a:lstStyle>
            <a:lvl1pPr marL="0" marR="0" indent="0" algn="ctr" rtl="0">
              <a:spcBef>
                <a:spcPts val="600"/>
              </a:spcBef>
              <a:buClr>
                <a:srgbClr val="C3020B"/>
              </a:buClr>
              <a:buFont typeface="Arial"/>
              <a:buNone/>
              <a:defRPr sz="3000" b="0" i="0" u="none" strike="noStrike" cap="none" baseline="0">
                <a:solidFill>
                  <a:srgbClr val="888888"/>
                </a:solidFill>
                <a:latin typeface="Arial"/>
                <a:ea typeface="Arial"/>
                <a:cs typeface="Arial"/>
                <a:sym typeface="Arial"/>
              </a:defRPr>
            </a:lvl1pPr>
            <a:lvl2pPr marL="457200" marR="0" indent="0" algn="ctr" rtl="0">
              <a:spcBef>
                <a:spcPts val="520"/>
              </a:spcBef>
              <a:buClr>
                <a:srgbClr val="C3020B"/>
              </a:buClr>
              <a:buFont typeface="Arial"/>
              <a:buNone/>
              <a:defRPr sz="2600" b="0" i="0" u="none" strike="noStrike" cap="none" baseline="0">
                <a:solidFill>
                  <a:srgbClr val="888888"/>
                </a:solidFill>
                <a:latin typeface="Arial"/>
                <a:ea typeface="Arial"/>
                <a:cs typeface="Arial"/>
                <a:sym typeface="Arial"/>
              </a:defRPr>
            </a:lvl2pPr>
            <a:lvl3pPr marL="914400" marR="0" indent="0" algn="ctr" rtl="0">
              <a:spcBef>
                <a:spcPts val="480"/>
              </a:spcBef>
              <a:buClr>
                <a:srgbClr val="C3020B"/>
              </a:buClr>
              <a:buFont typeface="Arial"/>
              <a:buNone/>
              <a:defRPr sz="2400" b="0" i="0" u="none" strike="noStrike" cap="none" baseline="0">
                <a:solidFill>
                  <a:srgbClr val="888888"/>
                </a:solidFill>
                <a:latin typeface="Arial"/>
                <a:ea typeface="Arial"/>
                <a:cs typeface="Arial"/>
                <a:sym typeface="Arial"/>
              </a:defRPr>
            </a:lvl3pPr>
            <a:lvl4pPr marL="1371600" marR="0" indent="0" algn="ctr" rtl="0">
              <a:spcBef>
                <a:spcPts val="440"/>
              </a:spcBef>
              <a:buClr>
                <a:srgbClr val="7F7F7F"/>
              </a:buClr>
              <a:buFont typeface="Arial"/>
              <a:buNone/>
              <a:defRPr sz="2200" b="0" i="0" u="none" strike="noStrike" cap="none" baseline="0">
                <a:solidFill>
                  <a:srgbClr val="888888"/>
                </a:solidFill>
                <a:latin typeface="Arial"/>
                <a:ea typeface="Arial"/>
                <a:cs typeface="Arial"/>
                <a:sym typeface="Arial"/>
              </a:defRPr>
            </a:lvl4pPr>
            <a:lvl5pPr marL="1828800" marR="0" indent="0" algn="ctr" rtl="0">
              <a:spcBef>
                <a:spcPts val="600"/>
              </a:spcBef>
              <a:buClr>
                <a:srgbClr val="7F7F7F"/>
              </a:buClr>
              <a:buFont typeface="Arial"/>
              <a:buNone/>
              <a:defRPr sz="2200" b="0" i="0" u="none" strike="noStrike" cap="none" baseline="0">
                <a:solidFill>
                  <a:srgbClr val="888888"/>
                </a:solidFill>
                <a:latin typeface="Arial"/>
                <a:ea typeface="Arial"/>
                <a:cs typeface="Arial"/>
                <a:sym typeface="A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pic>
        <p:nvPicPr>
          <p:cNvPr id="17" name="Shape 17"/>
          <p:cNvPicPr preferRelativeResize="0"/>
          <p:nvPr/>
        </p:nvPicPr>
        <p:blipFill rotWithShape="1">
          <a:blip r:embed="rId2">
            <a:alphaModFix/>
          </a:blip>
          <a:srcRect/>
          <a:stretch/>
        </p:blipFill>
        <p:spPr>
          <a:xfrm>
            <a:off x="0" y="0"/>
            <a:ext cx="9144000" cy="514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02791" y="407480"/>
            <a:ext cx="7138800" cy="644700"/>
          </a:xfrm>
          <a:prstGeom prst="rect">
            <a:avLst/>
          </a:prstGeom>
          <a:noFill/>
          <a:ln>
            <a:noFill/>
          </a:ln>
        </p:spPr>
        <p:txBody>
          <a:bodyPr lIns="91425" tIns="91425" rIns="91425" bIns="91425" anchor="t" anchorCtr="0"/>
          <a:lstStyle>
            <a:lvl1pPr algn="l" rtl="0">
              <a:spcBef>
                <a:spcPts val="0"/>
              </a:spcBef>
              <a:buClr>
                <a:srgbClr val="C3020B"/>
              </a:buClr>
              <a:buFont typeface="Times New Roman"/>
              <a:buNone/>
              <a:defRPr sz="3600" b="1" i="0">
                <a:solidFill>
                  <a:srgbClr val="C3020B"/>
                </a:solidFill>
                <a:latin typeface="Times New Roman"/>
                <a:ea typeface="Times New Roman"/>
                <a:cs typeface="Times New Roman"/>
                <a:sym typeface="Times New Roman"/>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4"/>
        <p:cNvGrpSpPr/>
        <p:nvPr/>
      </p:nvGrpSpPr>
      <p:grpSpPr>
        <a:xfrm>
          <a:off x="0" y="0"/>
          <a:ext cx="0" cy="0"/>
          <a:chOff x="0" y="0"/>
          <a:chExt cx="0" cy="0"/>
        </a:xfrm>
      </p:grpSpPr>
      <p:sp>
        <p:nvSpPr>
          <p:cNvPr id="75" name="Shape 75"/>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00087" y="425349"/>
            <a:ext cx="7141500" cy="471599"/>
          </a:xfrm>
          <a:prstGeom prst="rect">
            <a:avLst/>
          </a:prstGeom>
          <a:noFill/>
          <a:ln>
            <a:noFill/>
          </a:ln>
        </p:spPr>
        <p:txBody>
          <a:bodyPr lIns="91425" tIns="91425" rIns="91425" bIns="91425" anchor="t" anchorCtr="0"/>
          <a:lstStyle>
            <a:lvl1pPr algn="l" rtl="0">
              <a:spcBef>
                <a:spcPts val="0"/>
              </a:spcBef>
              <a:defRPr sz="2800" b="0" i="0"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a:off x="3846860" y="1035634"/>
            <a:ext cx="3994799" cy="3558900"/>
          </a:xfrm>
          <a:prstGeom prst="rect">
            <a:avLst/>
          </a:prstGeom>
          <a:noFill/>
          <a:ln>
            <a:noFill/>
          </a:ln>
        </p:spPr>
        <p:txBody>
          <a:bodyPr lIns="91425" tIns="91425" rIns="91425" bIns="91425" anchor="t" anchorCtr="0"/>
          <a:lstStyle>
            <a:lvl1pPr marL="182880" indent="-182880" rtl="0">
              <a:spcBef>
                <a:spcPts val="800"/>
              </a:spcBef>
              <a:defRPr sz="2400" baseline="0"/>
            </a:lvl1pPr>
            <a:lvl2pPr marL="457200" indent="-203200" rtl="0">
              <a:spcBef>
                <a:spcPts val="600"/>
              </a:spcBef>
              <a:defRPr sz="2200"/>
            </a:lvl2pPr>
            <a:lvl3pPr marL="640080" indent="-182880" rtl="0">
              <a:spcBef>
                <a:spcPts val="600"/>
              </a:spcBef>
              <a:defRPr sz="2000"/>
            </a:lvl3pPr>
            <a:lvl4pPr marL="914400" indent="-190500" rtl="0">
              <a:spcBef>
                <a:spcPts val="500"/>
              </a:spcBef>
              <a:defRPr sz="1800" baseline="0"/>
            </a:lvl4pPr>
            <a:lvl5pPr marL="1097280" indent="-170180" rtl="0">
              <a:spcBef>
                <a:spcPts val="0"/>
              </a:spcBef>
              <a:defRPr sz="1800" baseline="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81" name="Shape 81"/>
          <p:cNvSpPr txBox="1">
            <a:spLocks noGrp="1"/>
          </p:cNvSpPr>
          <p:nvPr>
            <p:ph type="body" idx="2"/>
          </p:nvPr>
        </p:nvSpPr>
        <p:spPr>
          <a:xfrm>
            <a:off x="700087" y="1035634"/>
            <a:ext cx="2838600" cy="3558900"/>
          </a:xfrm>
          <a:prstGeom prst="rect">
            <a:avLst/>
          </a:prstGeom>
          <a:noFill/>
          <a:ln>
            <a:noFill/>
          </a:ln>
        </p:spPr>
        <p:txBody>
          <a:bodyPr lIns="91425" tIns="91425" rIns="91425" bIns="91425" anchor="t" anchorCtr="0"/>
          <a:lstStyle>
            <a:lvl1pPr marL="0" indent="0" rtl="0">
              <a:spcBef>
                <a:spcPts val="0"/>
              </a:spcBef>
              <a:buFont typeface="Arial"/>
              <a:buNone/>
              <a:defRPr sz="1600" baseline="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82" name="Shape 82"/>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792288" y="3600450"/>
            <a:ext cx="5486399" cy="425099"/>
          </a:xfrm>
          <a:prstGeom prst="rect">
            <a:avLst/>
          </a:prstGeom>
          <a:noFill/>
          <a:ln>
            <a:noFill/>
          </a:ln>
        </p:spPr>
        <p:txBody>
          <a:bodyPr lIns="91425" tIns="91425" rIns="91425" bIns="91425" anchor="b" anchorCtr="0"/>
          <a:lstStyle>
            <a:lvl1pPr algn="l" rtl="0">
              <a:spcBef>
                <a:spcPts val="0"/>
              </a:spcBef>
              <a:defRPr sz="2200" b="0" i="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a:spLocks noGrp="1"/>
          </p:cNvSpPr>
          <p:nvPr>
            <p:ph type="pic" idx="2"/>
          </p:nvPr>
        </p:nvSpPr>
        <p:spPr>
          <a:xfrm>
            <a:off x="1792288" y="459581"/>
            <a:ext cx="5486399" cy="3086099"/>
          </a:xfrm>
          <a:prstGeom prst="rect">
            <a:avLst/>
          </a:prstGeom>
          <a:noFill/>
          <a:ln>
            <a:noFill/>
          </a:ln>
        </p:spPr>
        <p:txBody>
          <a:bodyPr lIns="91425" tIns="91425" rIns="91425" bIns="91425" anchor="ctr" anchorCtr="0"/>
          <a:lstStyle>
            <a:lvl1pPr marL="0" marR="0" indent="0" algn="l" rtl="0">
              <a:spcBef>
                <a:spcPts val="0"/>
              </a:spcBef>
              <a:buClr>
                <a:srgbClr val="938953"/>
              </a:buClr>
              <a:buFont typeface="Calibri"/>
              <a:buNone/>
              <a:defRPr sz="3200" b="0" i="0" u="none" strike="noStrike" cap="none" baseline="0">
                <a:solidFill>
                  <a:srgbClr val="938953"/>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1"/>
          </p:nvPr>
        </p:nvSpPr>
        <p:spPr>
          <a:xfrm>
            <a:off x="1792288" y="4105552"/>
            <a:ext cx="5486399" cy="523500"/>
          </a:xfrm>
          <a:prstGeom prst="rect">
            <a:avLst/>
          </a:prstGeom>
          <a:noFill/>
          <a:ln>
            <a:noFill/>
          </a:ln>
        </p:spPr>
        <p:txBody>
          <a:bodyPr lIns="91425" tIns="91425" rIns="91425" bIns="91425" anchor="t" anchorCtr="0"/>
          <a:lstStyle>
            <a:lvl1pPr marL="0" indent="0" rtl="0">
              <a:spcBef>
                <a:spcPts val="0"/>
              </a:spcBef>
              <a:buFont typeface="Arial"/>
              <a:buNone/>
              <a:defRPr sz="16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89" name="Shape 89"/>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1597818"/>
            <a:ext cx="7772400" cy="630599"/>
          </a:xfrm>
          <a:prstGeom prst="rect">
            <a:avLst/>
          </a:prstGeom>
          <a:noFill/>
          <a:ln>
            <a:noFill/>
          </a:ln>
        </p:spPr>
        <p:txBody>
          <a:bodyPr lIns="91425" tIns="91425" rIns="91425" bIns="91425" anchor="t" anchorCtr="0"/>
          <a:lstStyle>
            <a:lvl1pPr marL="0" marR="0" indent="0" algn="l" rtl="0">
              <a:spcBef>
                <a:spcPts val="0"/>
              </a:spcBef>
              <a:buClr>
                <a:srgbClr val="C3020B"/>
              </a:buClr>
              <a:buFont typeface="Times New Roman"/>
              <a:buNone/>
              <a:defRPr sz="3600" b="1" i="0" u="none" strike="noStrike" cap="none" baseline="0">
                <a:solidFill>
                  <a:srgbClr val="C3020B"/>
                </a:solidFill>
                <a:latin typeface="Times New Roman"/>
                <a:ea typeface="Times New Roman"/>
                <a:cs typeface="Times New Roman"/>
                <a:sym typeface="Times New Roman"/>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0" name="Shape 20"/>
          <p:cNvSpPr txBox="1">
            <a:spLocks noGrp="1"/>
          </p:cNvSpPr>
          <p:nvPr>
            <p:ph type="subTitle" idx="1"/>
          </p:nvPr>
        </p:nvSpPr>
        <p:spPr>
          <a:xfrm>
            <a:off x="685800" y="2357918"/>
            <a:ext cx="7086600" cy="1871100"/>
          </a:xfrm>
          <a:prstGeom prst="rect">
            <a:avLst/>
          </a:prstGeom>
          <a:noFill/>
          <a:ln>
            <a:noFill/>
          </a:ln>
        </p:spPr>
        <p:txBody>
          <a:bodyPr lIns="91425" tIns="91425" rIns="91425" bIns="91425" anchor="t" anchorCtr="0"/>
          <a:lstStyle>
            <a:lvl1pPr marL="0" marR="0" indent="0" algn="l" rtl="0">
              <a:spcBef>
                <a:spcPts val="560"/>
              </a:spcBef>
              <a:buClr>
                <a:srgbClr val="C3020B"/>
              </a:buClr>
              <a:buFont typeface="Arial"/>
              <a:buNone/>
              <a:defRPr sz="2800" b="0" i="0" u="none" strike="noStrike" cap="none" baseline="0">
                <a:solidFill>
                  <a:srgbClr val="3F3F3F"/>
                </a:solidFill>
                <a:latin typeface="Arial"/>
                <a:ea typeface="Arial"/>
                <a:cs typeface="Arial"/>
                <a:sym typeface="Arial"/>
              </a:defRPr>
            </a:lvl1pPr>
            <a:lvl2pPr marL="457200" marR="0" indent="0" algn="ctr" rtl="0">
              <a:spcBef>
                <a:spcPts val="520"/>
              </a:spcBef>
              <a:buClr>
                <a:srgbClr val="C3020B"/>
              </a:buClr>
              <a:buFont typeface="Arial"/>
              <a:buNone/>
              <a:defRPr sz="2600" b="0" i="0" u="none" strike="noStrike" cap="none" baseline="0">
                <a:solidFill>
                  <a:srgbClr val="888888"/>
                </a:solidFill>
                <a:latin typeface="Arial"/>
                <a:ea typeface="Arial"/>
                <a:cs typeface="Arial"/>
                <a:sym typeface="Arial"/>
              </a:defRPr>
            </a:lvl2pPr>
            <a:lvl3pPr marL="914400" marR="0" indent="0" algn="ctr" rtl="0">
              <a:spcBef>
                <a:spcPts val="480"/>
              </a:spcBef>
              <a:buClr>
                <a:srgbClr val="C3020B"/>
              </a:buClr>
              <a:buFont typeface="Arial"/>
              <a:buNone/>
              <a:defRPr sz="2400" b="0" i="0" u="none" strike="noStrike" cap="none" baseline="0">
                <a:solidFill>
                  <a:srgbClr val="888888"/>
                </a:solidFill>
                <a:latin typeface="Arial"/>
                <a:ea typeface="Arial"/>
                <a:cs typeface="Arial"/>
                <a:sym typeface="Arial"/>
              </a:defRPr>
            </a:lvl3pPr>
            <a:lvl4pPr marL="1371600" marR="0" indent="0" algn="ctr" rtl="0">
              <a:spcBef>
                <a:spcPts val="440"/>
              </a:spcBef>
              <a:buClr>
                <a:srgbClr val="7F7F7F"/>
              </a:buClr>
              <a:buFont typeface="Arial"/>
              <a:buNone/>
              <a:defRPr sz="2200" b="0" i="0" u="none" strike="noStrike" cap="none" baseline="0">
                <a:solidFill>
                  <a:srgbClr val="888888"/>
                </a:solidFill>
                <a:latin typeface="Arial"/>
                <a:ea typeface="Arial"/>
                <a:cs typeface="Arial"/>
                <a:sym typeface="Arial"/>
              </a:defRPr>
            </a:lvl4pPr>
            <a:lvl5pPr marL="1828800" marR="0" indent="0" algn="ctr" rtl="0">
              <a:spcBef>
                <a:spcPts val="600"/>
              </a:spcBef>
              <a:buClr>
                <a:srgbClr val="7F7F7F"/>
              </a:buClr>
              <a:buFont typeface="Arial"/>
              <a:buNone/>
              <a:defRPr sz="2200" b="0" i="0" u="none" strike="noStrike" cap="none" baseline="0">
                <a:solidFill>
                  <a:srgbClr val="888888"/>
                </a:solidFill>
                <a:latin typeface="Arial"/>
                <a:ea typeface="Arial"/>
                <a:cs typeface="Arial"/>
                <a:sym typeface="A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pic>
        <p:nvPicPr>
          <p:cNvPr id="24" name="Shape 24"/>
          <p:cNvPicPr preferRelativeResize="0"/>
          <p:nvPr/>
        </p:nvPicPr>
        <p:blipFill rotWithShape="1">
          <a:blip r:embed="rId2">
            <a:alphaModFix/>
          </a:blip>
          <a:srcRect/>
          <a:stretch/>
        </p:blipFill>
        <p:spPr>
          <a:xfrm>
            <a:off x="8283640" y="0"/>
            <a:ext cx="869100" cy="51434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02791" y="407480"/>
            <a:ext cx="7138800" cy="644700"/>
          </a:xfrm>
          <a:prstGeom prst="rect">
            <a:avLst/>
          </a:prstGeom>
          <a:noFill/>
          <a:ln>
            <a:noFill/>
          </a:ln>
        </p:spPr>
        <p:txBody>
          <a:bodyPr lIns="91425" tIns="91425" rIns="91425" bIns="91425" anchor="t" anchorCtr="0"/>
          <a:lstStyle>
            <a:lvl1pPr algn="l" rtl="0">
              <a:spcBef>
                <a:spcPts val="0"/>
              </a:spcBef>
              <a:buClr>
                <a:srgbClr val="C3020B"/>
              </a:buClr>
              <a:buFont typeface="Times New Roman"/>
              <a:buNone/>
              <a:defRPr sz="3600" b="1" i="0">
                <a:solidFill>
                  <a:srgbClr val="C3020B"/>
                </a:solidFill>
                <a:latin typeface="Times New Roman"/>
                <a:ea typeface="Times New Roman"/>
                <a:cs typeface="Times New Roman"/>
                <a:sym typeface="Times New Roman"/>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702791" y="1118855"/>
            <a:ext cx="7138800" cy="3327900"/>
          </a:xfrm>
          <a:prstGeom prst="rect">
            <a:avLst/>
          </a:prstGeom>
          <a:noFill/>
          <a:ln>
            <a:noFill/>
          </a:ln>
        </p:spPr>
        <p:txBody>
          <a:bodyPr lIns="91425" tIns="91425" rIns="91425" bIns="91425" anchor="t" anchorCtr="0"/>
          <a:lstStyle>
            <a:lvl1pPr marL="0" indent="0" rtl="0">
              <a:spcBef>
                <a:spcPts val="0"/>
              </a:spcBef>
              <a:buFont typeface="Calibri"/>
              <a:buNone/>
              <a:defRPr sz="1800">
                <a:latin typeface="Calibri"/>
                <a:ea typeface="Calibri"/>
                <a:cs typeface="Calibri"/>
                <a:sym typeface="Calibri"/>
              </a:defRPr>
            </a:lvl1pPr>
            <a:lvl2pPr rtl="0">
              <a:spcBef>
                <a:spcPts val="0"/>
              </a:spcBef>
              <a:defRPr>
                <a:latin typeface="Calibri"/>
                <a:ea typeface="Calibri"/>
                <a:cs typeface="Calibri"/>
                <a:sym typeface="Calibri"/>
              </a:defRPr>
            </a:lvl2pPr>
            <a:lvl3pPr rtl="0">
              <a:spcBef>
                <a:spcPts val="0"/>
              </a:spcBef>
              <a:defRPr>
                <a:latin typeface="Calibri"/>
                <a:ea typeface="Calibri"/>
                <a:cs typeface="Calibri"/>
                <a:sym typeface="Calibri"/>
              </a:defRPr>
            </a:lvl3pPr>
            <a:lvl4pPr rtl="0">
              <a:spcBef>
                <a:spcPts val="0"/>
              </a:spcBef>
              <a:defRPr>
                <a:latin typeface="Calibri"/>
                <a:ea typeface="Calibri"/>
                <a:cs typeface="Calibri"/>
                <a:sym typeface="Calibri"/>
              </a:defRPr>
            </a:lvl4pPr>
            <a:lvl5pPr rtl="0">
              <a:spcBef>
                <a:spcPts val="0"/>
              </a:spcBef>
              <a:defRPr>
                <a:latin typeface="Calibri"/>
                <a:ea typeface="Calibri"/>
                <a:cs typeface="Calibri"/>
                <a:sym typeface="Calibri"/>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31"/>
        <p:cNvGrpSpPr/>
        <p:nvPr/>
      </p:nvGrpSpPr>
      <p:grpSpPr>
        <a:xfrm>
          <a:off x="0" y="0"/>
          <a:ext cx="0" cy="0"/>
          <a:chOff x="0" y="0"/>
          <a:chExt cx="0" cy="0"/>
        </a:xfrm>
      </p:grpSpPr>
      <p:sp>
        <p:nvSpPr>
          <p:cNvPr id="32" name="Shape 32"/>
          <p:cNvSpPr/>
          <p:nvPr/>
        </p:nvSpPr>
        <p:spPr>
          <a:xfrm>
            <a:off x="-95190" y="0"/>
            <a:ext cx="9239099" cy="5143499"/>
          </a:xfrm>
          <a:prstGeom prst="rect">
            <a:avLst/>
          </a:prstGeom>
          <a:gradFill>
            <a:gsLst>
              <a:gs pos="0">
                <a:srgbClr val="C3020B"/>
              </a:gs>
              <a:gs pos="63000">
                <a:srgbClr val="C3020B"/>
              </a:gs>
              <a:gs pos="92000">
                <a:srgbClr val="9F0000"/>
              </a:gs>
              <a:gs pos="100000">
                <a:srgbClr val="9F0000"/>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25000">
              <a:solidFill>
                <a:schemeClr val="lt1"/>
              </a:solidFill>
              <a:latin typeface="Calibri"/>
              <a:ea typeface="Calibri"/>
              <a:cs typeface="Calibri"/>
              <a:sym typeface="Calibri"/>
            </a:endParaRPr>
          </a:p>
        </p:txBody>
      </p:sp>
      <p:sp>
        <p:nvSpPr>
          <p:cNvPr id="33" name="Shape 33"/>
          <p:cNvSpPr txBox="1">
            <a:spLocks noGrp="1"/>
          </p:cNvSpPr>
          <p:nvPr>
            <p:ph type="ctrTitle"/>
          </p:nvPr>
        </p:nvSpPr>
        <p:spPr>
          <a:xfrm>
            <a:off x="685800" y="1597818"/>
            <a:ext cx="7772400" cy="630599"/>
          </a:xfrm>
          <a:prstGeom prst="rect">
            <a:avLst/>
          </a:prstGeom>
          <a:noFill/>
          <a:ln>
            <a:noFill/>
          </a:ln>
        </p:spPr>
        <p:txBody>
          <a:bodyPr lIns="91425" tIns="91425" rIns="91425" bIns="91425" anchor="t" anchorCtr="0"/>
          <a:lstStyle>
            <a:lvl1pPr marL="0" marR="0" indent="0" algn="l" rtl="0">
              <a:spcBef>
                <a:spcPts val="0"/>
              </a:spcBef>
              <a:buClr>
                <a:schemeClr val="lt1"/>
              </a:buClr>
              <a:buFont typeface="Times New Roman"/>
              <a:buNone/>
              <a:defRPr sz="3600" b="1" i="0" u="none" strike="noStrike" cap="none" baseline="0">
                <a:solidFill>
                  <a:schemeClr val="lt1"/>
                </a:solidFill>
                <a:latin typeface="Times New Roman"/>
                <a:ea typeface="Times New Roman"/>
                <a:cs typeface="Times New Roman"/>
                <a:sym typeface="Times New Roman"/>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4" name="Shape 34"/>
          <p:cNvSpPr txBox="1">
            <a:spLocks noGrp="1"/>
          </p:cNvSpPr>
          <p:nvPr>
            <p:ph type="subTitle" idx="1"/>
          </p:nvPr>
        </p:nvSpPr>
        <p:spPr>
          <a:xfrm>
            <a:off x="685800" y="2357918"/>
            <a:ext cx="7086600" cy="1871100"/>
          </a:xfrm>
          <a:prstGeom prst="rect">
            <a:avLst/>
          </a:prstGeom>
          <a:noFill/>
          <a:ln>
            <a:noFill/>
          </a:ln>
        </p:spPr>
        <p:txBody>
          <a:bodyPr lIns="91425" tIns="91425" rIns="91425" bIns="91425" anchor="t" anchorCtr="0"/>
          <a:lstStyle>
            <a:lvl1pPr marL="0" marR="0" indent="0" algn="l" rtl="0">
              <a:spcBef>
                <a:spcPts val="560"/>
              </a:spcBef>
              <a:buClr>
                <a:srgbClr val="C3020B"/>
              </a:buClr>
              <a:buFont typeface="Arial"/>
              <a:buNone/>
              <a:defRPr sz="2800" b="0" i="0" u="none" strike="noStrike" cap="none" baseline="0">
                <a:solidFill>
                  <a:schemeClr val="lt2"/>
                </a:solidFill>
                <a:latin typeface="Arial"/>
                <a:ea typeface="Arial"/>
                <a:cs typeface="Arial"/>
                <a:sym typeface="Arial"/>
              </a:defRPr>
            </a:lvl1pPr>
            <a:lvl2pPr marL="457200" marR="0" indent="0" algn="ctr" rtl="0">
              <a:spcBef>
                <a:spcPts val="520"/>
              </a:spcBef>
              <a:buClr>
                <a:srgbClr val="C3020B"/>
              </a:buClr>
              <a:buFont typeface="Arial"/>
              <a:buNone/>
              <a:defRPr sz="2600" b="0" i="0" u="none" strike="noStrike" cap="none" baseline="0">
                <a:solidFill>
                  <a:srgbClr val="888888"/>
                </a:solidFill>
                <a:latin typeface="Arial"/>
                <a:ea typeface="Arial"/>
                <a:cs typeface="Arial"/>
                <a:sym typeface="Arial"/>
              </a:defRPr>
            </a:lvl2pPr>
            <a:lvl3pPr marL="914400" marR="0" indent="0" algn="ctr" rtl="0">
              <a:spcBef>
                <a:spcPts val="480"/>
              </a:spcBef>
              <a:buClr>
                <a:srgbClr val="C3020B"/>
              </a:buClr>
              <a:buFont typeface="Arial"/>
              <a:buNone/>
              <a:defRPr sz="2400" b="0" i="0" u="none" strike="noStrike" cap="none" baseline="0">
                <a:solidFill>
                  <a:srgbClr val="888888"/>
                </a:solidFill>
                <a:latin typeface="Arial"/>
                <a:ea typeface="Arial"/>
                <a:cs typeface="Arial"/>
                <a:sym typeface="Arial"/>
              </a:defRPr>
            </a:lvl3pPr>
            <a:lvl4pPr marL="1371600" marR="0" indent="0" algn="ctr" rtl="0">
              <a:spcBef>
                <a:spcPts val="440"/>
              </a:spcBef>
              <a:buClr>
                <a:srgbClr val="7F7F7F"/>
              </a:buClr>
              <a:buFont typeface="Arial"/>
              <a:buNone/>
              <a:defRPr sz="2200" b="0" i="0" u="none" strike="noStrike" cap="none" baseline="0">
                <a:solidFill>
                  <a:srgbClr val="888888"/>
                </a:solidFill>
                <a:latin typeface="Arial"/>
                <a:ea typeface="Arial"/>
                <a:cs typeface="Arial"/>
                <a:sym typeface="Arial"/>
              </a:defRPr>
            </a:lvl4pPr>
            <a:lvl5pPr marL="1828800" marR="0" indent="0" algn="ctr" rtl="0">
              <a:spcBef>
                <a:spcPts val="600"/>
              </a:spcBef>
              <a:buClr>
                <a:srgbClr val="7F7F7F"/>
              </a:buClr>
              <a:buFont typeface="Arial"/>
              <a:buNone/>
              <a:defRPr sz="2200" b="0" i="0" u="none" strike="noStrike" cap="none" baseline="0">
                <a:solidFill>
                  <a:srgbClr val="888888"/>
                </a:solidFill>
                <a:latin typeface="Arial"/>
                <a:ea typeface="Arial"/>
                <a:cs typeface="Arial"/>
                <a:sym typeface="A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pic>
        <p:nvPicPr>
          <p:cNvPr id="35" name="Shape 35"/>
          <p:cNvPicPr preferRelativeResize="0"/>
          <p:nvPr/>
        </p:nvPicPr>
        <p:blipFill rotWithShape="1">
          <a:blip r:embed="rId2">
            <a:alphaModFix/>
          </a:blip>
          <a:srcRect/>
          <a:stretch/>
        </p:blipFill>
        <p:spPr>
          <a:xfrm>
            <a:off x="8274760" y="0"/>
            <a:ext cx="869100" cy="5143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02791" y="407480"/>
            <a:ext cx="7138800" cy="644700"/>
          </a:xfrm>
          <a:prstGeom prst="rect">
            <a:avLst/>
          </a:prstGeom>
          <a:noFill/>
          <a:ln>
            <a:noFill/>
          </a:ln>
        </p:spPr>
        <p:txBody>
          <a:bodyPr lIns="91425" tIns="91425" rIns="91425" bIns="91425" anchor="t" anchorCtr="0"/>
          <a:lstStyle>
            <a:lvl1pPr algn="l" rtl="0">
              <a:spcBef>
                <a:spcPts val="0"/>
              </a:spcBef>
              <a:buClr>
                <a:srgbClr val="C3020B"/>
              </a:buClr>
              <a:buFont typeface="Times New Roman"/>
              <a:buNone/>
              <a:defRPr sz="3600" b="1" i="0">
                <a:solidFill>
                  <a:srgbClr val="C3020B"/>
                </a:solidFill>
                <a:latin typeface="Times New Roman"/>
                <a:ea typeface="Times New Roman"/>
                <a:cs typeface="Times New Roman"/>
                <a:sym typeface="Times New Roman"/>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02791" y="407480"/>
            <a:ext cx="7138800" cy="644700"/>
          </a:xfrm>
          <a:prstGeom prst="rect">
            <a:avLst/>
          </a:prstGeom>
          <a:noFill/>
          <a:ln>
            <a:noFill/>
          </a:ln>
        </p:spPr>
        <p:txBody>
          <a:bodyPr lIns="91425" tIns="91425" rIns="91425" bIns="91425" anchor="t" anchorCtr="0"/>
          <a:lstStyle>
            <a:lvl1pPr algn="l" rtl="0">
              <a:spcBef>
                <a:spcPts val="0"/>
              </a:spcBef>
              <a:buClr>
                <a:srgbClr val="C3020B"/>
              </a:buClr>
              <a:buFont typeface="Times New Roman"/>
              <a:buNone/>
              <a:defRPr sz="3600" b="1" i="0">
                <a:solidFill>
                  <a:srgbClr val="C3020B"/>
                </a:solidFill>
                <a:latin typeface="Times New Roman"/>
                <a:ea typeface="Times New Roman"/>
                <a:cs typeface="Times New Roman"/>
                <a:sym typeface="Times New Roman"/>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02791" y="1118855"/>
            <a:ext cx="7138800" cy="3327900"/>
          </a:xfrm>
          <a:prstGeom prst="rect">
            <a:avLst/>
          </a:prstGeom>
          <a:noFill/>
          <a:ln>
            <a:noFill/>
          </a:ln>
        </p:spPr>
        <p:txBody>
          <a:bodyPr lIns="91425" tIns="91425" rIns="91425" bIns="91425" anchor="t" anchorCtr="0"/>
          <a:lstStyle>
            <a:lvl1pPr rtl="0">
              <a:spcBef>
                <a:spcPts val="0"/>
              </a:spcBef>
              <a:defRPr>
                <a:latin typeface="Calibri"/>
                <a:ea typeface="Calibri"/>
                <a:cs typeface="Calibri"/>
                <a:sym typeface="Calibri"/>
              </a:defRPr>
            </a:lvl1pPr>
            <a:lvl2pPr rtl="0">
              <a:spcBef>
                <a:spcPts val="0"/>
              </a:spcBef>
              <a:defRPr>
                <a:latin typeface="Calibri"/>
                <a:ea typeface="Calibri"/>
                <a:cs typeface="Calibri"/>
                <a:sym typeface="Calibri"/>
              </a:defRPr>
            </a:lvl2pPr>
            <a:lvl3pPr rtl="0">
              <a:spcBef>
                <a:spcPts val="0"/>
              </a:spcBef>
              <a:defRPr>
                <a:latin typeface="Calibri"/>
                <a:ea typeface="Calibri"/>
                <a:cs typeface="Calibri"/>
                <a:sym typeface="Calibri"/>
              </a:defRPr>
            </a:lvl3pPr>
            <a:lvl4pPr rtl="0">
              <a:spcBef>
                <a:spcPts val="0"/>
              </a:spcBef>
              <a:defRPr>
                <a:latin typeface="Calibri"/>
                <a:ea typeface="Calibri"/>
                <a:cs typeface="Calibri"/>
                <a:sym typeface="Calibri"/>
              </a:defRPr>
            </a:lvl4pPr>
            <a:lvl5pPr rtl="0">
              <a:spcBef>
                <a:spcPts val="0"/>
              </a:spcBef>
              <a:defRPr>
                <a:latin typeface="Calibri"/>
                <a:ea typeface="Calibri"/>
                <a:cs typeface="Calibri"/>
                <a:sym typeface="Calibri"/>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02791" y="1686995"/>
            <a:ext cx="7422600" cy="1021499"/>
          </a:xfrm>
          <a:prstGeom prst="rect">
            <a:avLst/>
          </a:prstGeom>
          <a:noFill/>
          <a:ln>
            <a:noFill/>
          </a:ln>
        </p:spPr>
        <p:txBody>
          <a:bodyPr lIns="91425" tIns="91425" rIns="91425" bIns="91425" anchor="t" anchorCtr="0"/>
          <a:lstStyle>
            <a:lvl1pPr algn="l" rtl="0">
              <a:spcBef>
                <a:spcPts val="0"/>
              </a:spcBef>
              <a:defRPr sz="3200" b="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702791" y="1285297"/>
            <a:ext cx="7422600" cy="388500"/>
          </a:xfrm>
          <a:prstGeom prst="rect">
            <a:avLst/>
          </a:prstGeom>
          <a:noFill/>
          <a:ln>
            <a:noFill/>
          </a:ln>
        </p:spPr>
        <p:txBody>
          <a:bodyPr lIns="91425" tIns="91425" rIns="91425" bIns="91425" anchor="t" anchorCtr="0"/>
          <a:lstStyle>
            <a:lvl1pPr marL="0" indent="0" rtl="0">
              <a:spcBef>
                <a:spcPts val="0"/>
              </a:spcBef>
              <a:buClr>
                <a:srgbClr val="3F3F3F"/>
              </a:buClr>
              <a:buFont typeface="Arial"/>
              <a:buNone/>
              <a:defRPr sz="2000">
                <a:solidFill>
                  <a:srgbClr val="3F3F3F"/>
                </a:solidFill>
              </a:defRPr>
            </a:lvl1pPr>
            <a:lvl2pPr marL="457200" indent="0" rtl="0">
              <a:spcBef>
                <a:spcPts val="0"/>
              </a:spcBef>
              <a:buClr>
                <a:srgbClr val="888888"/>
              </a:buClr>
              <a:buFont typeface="Arial"/>
              <a:buNone/>
              <a:defRPr sz="1800">
                <a:solidFill>
                  <a:srgbClr val="888888"/>
                </a:solidFill>
              </a:defRPr>
            </a:lvl2pPr>
            <a:lvl3pPr marL="914400" indent="0" rtl="0">
              <a:spcBef>
                <a:spcPts val="0"/>
              </a:spcBef>
              <a:buClr>
                <a:srgbClr val="888888"/>
              </a:buClr>
              <a:buFont typeface="Arial"/>
              <a:buNone/>
              <a:defRPr sz="1600">
                <a:solidFill>
                  <a:srgbClr val="888888"/>
                </a:solidFill>
              </a:defRPr>
            </a:lvl3pPr>
            <a:lvl4pPr marL="1371600" indent="0" rtl="0">
              <a:spcBef>
                <a:spcPts val="0"/>
              </a:spcBef>
              <a:buClr>
                <a:srgbClr val="888888"/>
              </a:buClr>
              <a:buFont typeface="Arial"/>
              <a:buNone/>
              <a:defRPr sz="1400">
                <a:solidFill>
                  <a:srgbClr val="888888"/>
                </a:solidFill>
              </a:defRPr>
            </a:lvl4pPr>
            <a:lvl5pPr marL="1828800" indent="0" rtl="0">
              <a:spcBef>
                <a:spcPts val="0"/>
              </a:spcBef>
              <a:buClr>
                <a:srgbClr val="888888"/>
              </a:buClr>
              <a:buFont typeface="Arial"/>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50" name="Shape 50"/>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702791" y="407480"/>
            <a:ext cx="7138800" cy="644700"/>
          </a:xfrm>
          <a:prstGeom prst="rect">
            <a:avLst/>
          </a:prstGeom>
          <a:noFill/>
          <a:ln>
            <a:noFill/>
          </a:ln>
        </p:spPr>
        <p:txBody>
          <a:bodyPr lIns="91425" tIns="91425" rIns="91425" bIns="91425" anchor="t" anchorCtr="0"/>
          <a:lstStyle>
            <a:lvl1pPr algn="l" rtl="0">
              <a:spcBef>
                <a:spcPts val="0"/>
              </a:spcBef>
              <a:buClr>
                <a:srgbClr val="C3020B"/>
              </a:buClr>
              <a:buFont typeface="Times New Roman"/>
              <a:buNone/>
              <a:defRPr sz="3600" b="1" i="0">
                <a:solidFill>
                  <a:srgbClr val="C3020B"/>
                </a:solidFill>
                <a:latin typeface="Times New Roman"/>
                <a:ea typeface="Times New Roman"/>
                <a:cs typeface="Times New Roman"/>
                <a:sym typeface="Times New Roman"/>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702791" y="1200150"/>
            <a:ext cx="3415199" cy="3394500"/>
          </a:xfrm>
          <a:prstGeom prst="rect">
            <a:avLst/>
          </a:prstGeom>
          <a:noFill/>
          <a:ln>
            <a:noFill/>
          </a:ln>
        </p:spPr>
        <p:txBody>
          <a:bodyPr lIns="91425" tIns="91425" rIns="91425" bIns="91425" anchor="t" anchorCtr="0"/>
          <a:lstStyle>
            <a:lvl1pPr marL="182880" indent="-182880" rtl="0">
              <a:spcBef>
                <a:spcPts val="800"/>
              </a:spcBef>
              <a:defRPr sz="2200"/>
            </a:lvl1pPr>
            <a:lvl2pPr marL="548640" indent="-193040" rtl="0">
              <a:spcBef>
                <a:spcPts val="700"/>
              </a:spcBef>
              <a:defRPr sz="2000"/>
            </a:lvl2pPr>
            <a:lvl3pPr marL="822960" indent="-175260" rtl="0">
              <a:spcBef>
                <a:spcPts val="50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6" name="Shape 56"/>
          <p:cNvSpPr txBox="1">
            <a:spLocks noGrp="1"/>
          </p:cNvSpPr>
          <p:nvPr>
            <p:ph type="body" idx="2"/>
          </p:nvPr>
        </p:nvSpPr>
        <p:spPr>
          <a:xfrm>
            <a:off x="4438685" y="1200150"/>
            <a:ext cx="3402899" cy="3394500"/>
          </a:xfrm>
          <a:prstGeom prst="rect">
            <a:avLst/>
          </a:prstGeom>
          <a:noFill/>
          <a:ln>
            <a:noFill/>
          </a:ln>
        </p:spPr>
        <p:txBody>
          <a:bodyPr lIns="91425" tIns="91425" rIns="91425" bIns="91425" anchor="t" anchorCtr="0"/>
          <a:lstStyle>
            <a:lvl1pPr marL="182880" indent="-182880" rtl="0">
              <a:spcBef>
                <a:spcPts val="800"/>
              </a:spcBef>
              <a:defRPr sz="2200"/>
            </a:lvl1pPr>
            <a:lvl2pPr marL="548640" indent="-193040" rtl="0">
              <a:spcBef>
                <a:spcPts val="700"/>
              </a:spcBef>
              <a:defRPr sz="2000"/>
            </a:lvl2pPr>
            <a:lvl3pPr marL="822960" indent="-175260" rtl="0">
              <a:spcBef>
                <a:spcPts val="50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7" name="Shape 57"/>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02791" y="407480"/>
            <a:ext cx="7138800" cy="644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702791" y="1151334"/>
            <a:ext cx="3440100" cy="392999"/>
          </a:xfrm>
          <a:prstGeom prst="rect">
            <a:avLst/>
          </a:prstGeom>
          <a:noFill/>
          <a:ln>
            <a:noFill/>
          </a:ln>
        </p:spPr>
        <p:txBody>
          <a:bodyPr lIns="91425" tIns="91425" rIns="91425" bIns="91425" anchor="t" anchorCtr="0"/>
          <a:lstStyle>
            <a:lvl1pPr marL="0" indent="0" rtl="0">
              <a:spcBef>
                <a:spcPts val="0"/>
              </a:spcBef>
              <a:buClr>
                <a:srgbClr val="B60000"/>
              </a:buClr>
              <a:buFont typeface="Arial"/>
              <a:buNone/>
              <a:defRPr sz="2000" b="1" baseline="0">
                <a:solidFill>
                  <a:srgbClr val="B60000"/>
                </a:solidFill>
              </a:defRPr>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63" name="Shape 63"/>
          <p:cNvSpPr txBox="1">
            <a:spLocks noGrp="1"/>
          </p:cNvSpPr>
          <p:nvPr>
            <p:ph type="body" idx="2"/>
          </p:nvPr>
        </p:nvSpPr>
        <p:spPr>
          <a:xfrm>
            <a:off x="702791" y="1631156"/>
            <a:ext cx="3440100" cy="2963400"/>
          </a:xfrm>
          <a:prstGeom prst="rect">
            <a:avLst/>
          </a:prstGeom>
          <a:noFill/>
          <a:ln>
            <a:noFill/>
          </a:ln>
        </p:spPr>
        <p:txBody>
          <a:bodyPr lIns="91425" tIns="91425" rIns="91425" bIns="91425" anchor="t" anchorCtr="0"/>
          <a:lstStyle>
            <a:lvl1pPr marL="182880" indent="-182880" rtl="0">
              <a:spcBef>
                <a:spcPts val="800"/>
              </a:spcBef>
              <a:defRPr sz="2000" baseline="0"/>
            </a:lvl1pPr>
            <a:lvl2pPr marL="457200" indent="-190500" rtl="0">
              <a:spcBef>
                <a:spcPts val="600"/>
              </a:spcBef>
              <a:defRPr sz="1800" baseline="0"/>
            </a:lvl2pPr>
            <a:lvl3pPr marL="640080" indent="-182880" rtl="0">
              <a:spcBef>
                <a:spcPts val="60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64" name="Shape 64"/>
          <p:cNvSpPr txBox="1">
            <a:spLocks noGrp="1"/>
          </p:cNvSpPr>
          <p:nvPr>
            <p:ph type="body" idx="3"/>
          </p:nvPr>
        </p:nvSpPr>
        <p:spPr>
          <a:xfrm>
            <a:off x="4401696" y="1151334"/>
            <a:ext cx="3440100" cy="392999"/>
          </a:xfrm>
          <a:prstGeom prst="rect">
            <a:avLst/>
          </a:prstGeom>
          <a:noFill/>
          <a:ln>
            <a:noFill/>
          </a:ln>
        </p:spPr>
        <p:txBody>
          <a:bodyPr lIns="91425" tIns="91425" rIns="91425" bIns="91425" anchor="t" anchorCtr="0"/>
          <a:lstStyle>
            <a:lvl1pPr marL="0" indent="0" rtl="0">
              <a:spcBef>
                <a:spcPts val="0"/>
              </a:spcBef>
              <a:buClr>
                <a:srgbClr val="B60000"/>
              </a:buClr>
              <a:buFont typeface="Arial"/>
              <a:buNone/>
              <a:defRPr sz="2000" b="1" baseline="0">
                <a:solidFill>
                  <a:srgbClr val="B60000"/>
                </a:solidFill>
              </a:defRPr>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65" name="Shape 65"/>
          <p:cNvSpPr txBox="1">
            <a:spLocks noGrp="1"/>
          </p:cNvSpPr>
          <p:nvPr>
            <p:ph type="body" idx="4"/>
          </p:nvPr>
        </p:nvSpPr>
        <p:spPr>
          <a:xfrm>
            <a:off x="4401696" y="1631156"/>
            <a:ext cx="3440100" cy="2963400"/>
          </a:xfrm>
          <a:prstGeom prst="rect">
            <a:avLst/>
          </a:prstGeom>
          <a:noFill/>
          <a:ln>
            <a:noFill/>
          </a:ln>
        </p:spPr>
        <p:txBody>
          <a:bodyPr lIns="91425" tIns="91425" rIns="91425" bIns="91425" anchor="t" anchorCtr="0"/>
          <a:lstStyle>
            <a:lvl1pPr marL="182880" indent="-182880" rtl="0">
              <a:spcBef>
                <a:spcPts val="0"/>
              </a:spcBef>
              <a:defRPr sz="2000" baseline="0"/>
            </a:lvl1pPr>
            <a:lvl2pPr marL="548640" indent="-193040" rtl="0">
              <a:spcBef>
                <a:spcPts val="600"/>
              </a:spcBef>
              <a:defRPr sz="1800" baseline="0"/>
            </a:lvl2pPr>
            <a:lvl3pPr marL="640080" indent="-182880" rtl="0">
              <a:spcBef>
                <a:spcPts val="60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66" name="Shape 66"/>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1D3B6">
                <a:alpha val="80000"/>
              </a:srgbClr>
            </a:gs>
            <a:gs pos="32000">
              <a:srgbClr val="F1EEE4"/>
            </a:gs>
            <a:gs pos="100000">
              <a:srgbClr val="F1EEE4"/>
            </a:gs>
          </a:gsLst>
          <a:lin ang="2820000" scaled="0"/>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702791" y="407480"/>
            <a:ext cx="7138800" cy="644700"/>
          </a:xfrm>
          <a:prstGeom prst="rect">
            <a:avLst/>
          </a:prstGeom>
          <a:noFill/>
          <a:ln>
            <a:noFill/>
          </a:ln>
        </p:spPr>
        <p:txBody>
          <a:bodyPr lIns="91425" tIns="91425" rIns="91425" bIns="91425" anchor="t" anchorCtr="0"/>
          <a:lstStyle>
            <a:lvl1pPr marL="0" marR="0" indent="0" algn="l" rtl="0">
              <a:spcBef>
                <a:spcPts val="0"/>
              </a:spcBef>
              <a:buClr>
                <a:srgbClr val="C3020B"/>
              </a:buClr>
              <a:buFont typeface="Times New Roman"/>
              <a:buNone/>
              <a:defRPr sz="3600" b="1" i="0" u="none" strike="noStrike" cap="none" baseline="0">
                <a:solidFill>
                  <a:srgbClr val="C3020B"/>
                </a:solidFill>
                <a:latin typeface="Times New Roman"/>
                <a:ea typeface="Times New Roman"/>
                <a:cs typeface="Times New Roman"/>
                <a:sym typeface="Times New Roman"/>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702791" y="1118855"/>
            <a:ext cx="7138800" cy="3327900"/>
          </a:xfrm>
          <a:prstGeom prst="rect">
            <a:avLst/>
          </a:prstGeom>
          <a:noFill/>
          <a:ln>
            <a:noFill/>
          </a:ln>
        </p:spPr>
        <p:txBody>
          <a:bodyPr lIns="91425" tIns="91425" rIns="91425" bIns="91425" anchor="t" anchorCtr="0"/>
          <a:lstStyle>
            <a:lvl1pPr marL="342900" marR="0" indent="-152400" algn="l" rtl="0">
              <a:spcBef>
                <a:spcPts val="600"/>
              </a:spcBef>
              <a:buClr>
                <a:srgbClr val="C3020B"/>
              </a:buClr>
              <a:buFont typeface="Arial"/>
              <a:buChar char="•"/>
              <a:defRPr sz="3000" b="0" i="0" u="none" strike="noStrike" cap="none" baseline="0">
                <a:solidFill>
                  <a:srgbClr val="3F3F3F"/>
                </a:solidFill>
                <a:latin typeface="Arial"/>
                <a:ea typeface="Arial"/>
                <a:cs typeface="Arial"/>
                <a:sym typeface="Arial"/>
              </a:defRPr>
            </a:lvl1pPr>
            <a:lvl2pPr marL="742950" marR="0" indent="-120650" algn="l" rtl="0">
              <a:spcBef>
                <a:spcPts val="520"/>
              </a:spcBef>
              <a:buClr>
                <a:srgbClr val="C3020B"/>
              </a:buClr>
              <a:buFont typeface="Arial"/>
              <a:buChar char="•"/>
              <a:defRPr sz="2600" b="0" i="0" u="none" strike="noStrike" cap="none" baseline="0">
                <a:solidFill>
                  <a:srgbClr val="3F3F3F"/>
                </a:solidFill>
                <a:latin typeface="Arial"/>
                <a:ea typeface="Arial"/>
                <a:cs typeface="Arial"/>
                <a:sym typeface="Arial"/>
              </a:defRPr>
            </a:lvl2pPr>
            <a:lvl3pPr marL="1143000" marR="0" indent="-76200" algn="l" rtl="0">
              <a:spcBef>
                <a:spcPts val="480"/>
              </a:spcBef>
              <a:buClr>
                <a:srgbClr val="C3020B"/>
              </a:buClr>
              <a:buFont typeface="Arial"/>
              <a:buChar char="•"/>
              <a:defRPr sz="2400" b="0" i="0" u="none" strike="noStrike" cap="none" baseline="0">
                <a:solidFill>
                  <a:srgbClr val="3F3F3F"/>
                </a:solidFill>
                <a:latin typeface="Arial"/>
                <a:ea typeface="Arial"/>
                <a:cs typeface="Arial"/>
                <a:sym typeface="Arial"/>
              </a:defRPr>
            </a:lvl3pPr>
            <a:lvl4pPr marL="1554480" marR="0" indent="-81280" algn="l" rtl="0">
              <a:spcBef>
                <a:spcPts val="440"/>
              </a:spcBef>
              <a:buClr>
                <a:srgbClr val="7F7F7F"/>
              </a:buClr>
              <a:buFont typeface="Arial"/>
              <a:buChar char="•"/>
              <a:defRPr sz="2200" b="0" i="0" u="none" strike="noStrike" cap="none" baseline="0">
                <a:solidFill>
                  <a:srgbClr val="3F3F3F"/>
                </a:solidFill>
                <a:latin typeface="Arial"/>
                <a:ea typeface="Arial"/>
                <a:cs typeface="Arial"/>
                <a:sym typeface="Arial"/>
              </a:defRPr>
            </a:lvl4pPr>
            <a:lvl5pPr marL="1828800" marR="0" indent="-50800" algn="l" rtl="0">
              <a:spcBef>
                <a:spcPts val="600"/>
              </a:spcBef>
              <a:buClr>
                <a:srgbClr val="7F7F7F"/>
              </a:buClr>
              <a:buFont typeface="Arial"/>
              <a:buChar char="•"/>
              <a:defRPr sz="2200" b="0" i="0" u="none" strike="noStrike" cap="none" baseline="0">
                <a:solidFill>
                  <a:srgbClr val="3F3F3F"/>
                </a:solidFill>
                <a:latin typeface="Arial"/>
                <a:ea typeface="Arial"/>
                <a:cs typeface="Arial"/>
                <a:sym typeface="Arial"/>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221934" y="4795002"/>
            <a:ext cx="2368800" cy="273900"/>
          </a:xfrm>
          <a:prstGeom prst="rect">
            <a:avLst/>
          </a:prstGeom>
          <a:noFill/>
          <a:ln>
            <a:noFill/>
          </a:ln>
        </p:spPr>
        <p:txBody>
          <a:bodyPr lIns="91425" tIns="91425" rIns="91425" bIns="91425" anchor="ctr" anchorCtr="0"/>
          <a:lstStyle>
            <a:lvl1pPr marL="0" marR="0" indent="0" algn="l"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3111869" y="4795002"/>
            <a:ext cx="4854300" cy="273900"/>
          </a:xfrm>
          <a:prstGeom prst="rect">
            <a:avLst/>
          </a:prstGeom>
          <a:noFill/>
          <a:ln>
            <a:noFill/>
          </a:ln>
        </p:spPr>
        <p:txBody>
          <a:bodyPr lIns="91425" tIns="91425" rIns="91425" bIns="91425" anchor="ctr" anchorCtr="0"/>
          <a:lstStyle>
            <a:lvl1pPr marL="0" marR="0" indent="0" algn="r" rtl="0">
              <a:spcBef>
                <a:spcPts val="0"/>
              </a:spcBef>
              <a:defRPr sz="1100" b="0" i="0" u="none" strike="noStrike" cap="none" baseline="0">
                <a:solidFill>
                  <a:srgbClr val="938953"/>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6553198" y="4795002"/>
            <a:ext cx="23261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baseline="0">
                <a:solidFill>
                  <a:schemeClr val="lt1"/>
                </a:solidFill>
                <a:latin typeface="Calibri"/>
                <a:ea typeface="Calibri"/>
                <a:cs typeface="Calibri"/>
                <a:sym typeface="Calibri"/>
              </a:rPr>
              <a:t>‹#›</a:t>
            </a:fld>
            <a:endParaRPr lang="en" sz="1100" b="0" i="0" u="none" strike="noStrike" cap="none" baseline="0">
              <a:solidFill>
                <a:schemeClr val="lt1"/>
              </a:solidFill>
              <a:latin typeface="Calibri"/>
              <a:ea typeface="Calibri"/>
              <a:cs typeface="Calibri"/>
              <a:sym typeface="Calibri"/>
            </a:endParaRPr>
          </a:p>
        </p:txBody>
      </p:sp>
      <p:pic>
        <p:nvPicPr>
          <p:cNvPr id="10" name="Shape 10"/>
          <p:cNvPicPr preferRelativeResize="0"/>
          <p:nvPr/>
        </p:nvPicPr>
        <p:blipFill rotWithShape="1">
          <a:blip r:embed="rId15">
            <a:alphaModFix/>
          </a:blip>
          <a:srcRect/>
          <a:stretch/>
        </p:blipFill>
        <p:spPr>
          <a:xfrm>
            <a:off x="8283640" y="0"/>
            <a:ext cx="869100" cy="51434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gedare-csphd.blogspot.com/2013/02/add-pseudo-instruction-to-gem5.html"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morganclaypool.com/toc/cac/10/4"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1046568"/>
            <a:ext cx="7772400" cy="1102500"/>
          </a:xfrm>
          <a:prstGeom prst="rect">
            <a:avLst/>
          </a:prstGeom>
        </p:spPr>
        <p:txBody>
          <a:bodyPr lIns="91425" tIns="91425" rIns="91425" bIns="91425" anchor="t" anchorCtr="0">
            <a:noAutofit/>
          </a:bodyPr>
          <a:lstStyle/>
          <a:p>
            <a:pPr algn="ctr">
              <a:spcBef>
                <a:spcPts val="0"/>
              </a:spcBef>
              <a:buNone/>
            </a:pPr>
            <a:r>
              <a:rPr lang="en" dirty="0">
                <a:solidFill>
                  <a:srgbClr val="F3F3F3"/>
                </a:solidFill>
              </a:rPr>
              <a:t>Caches for Accelerators </a:t>
            </a:r>
          </a:p>
        </p:txBody>
      </p:sp>
      <p:sp>
        <p:nvSpPr>
          <p:cNvPr id="97" name="Shape 97"/>
          <p:cNvSpPr txBox="1">
            <a:spLocks noGrp="1"/>
          </p:cNvSpPr>
          <p:nvPr>
            <p:ph type="subTitle" idx="1"/>
          </p:nvPr>
        </p:nvSpPr>
        <p:spPr>
          <a:xfrm>
            <a:off x="867294" y="3307028"/>
            <a:ext cx="7867582" cy="1731924"/>
          </a:xfrm>
          <a:prstGeom prst="rect">
            <a:avLst/>
          </a:prstGeom>
        </p:spPr>
        <p:txBody>
          <a:bodyPr lIns="91425" tIns="91425" rIns="91425" bIns="91425" anchor="t" anchorCtr="0">
            <a:noAutofit/>
          </a:bodyPr>
          <a:lstStyle/>
          <a:p>
            <a:pPr rtl="0">
              <a:spcBef>
                <a:spcPts val="0"/>
              </a:spcBef>
              <a:buNone/>
            </a:pPr>
            <a:r>
              <a:rPr lang="en" sz="2000" dirty="0">
                <a:solidFill>
                  <a:schemeClr val="bg1">
                    <a:lumMod val="75000"/>
                  </a:schemeClr>
                </a:solidFill>
              </a:rPr>
              <a:t>ECE </a:t>
            </a:r>
            <a:r>
              <a:rPr lang="en" sz="2000" dirty="0" smtClean="0">
                <a:solidFill>
                  <a:schemeClr val="bg1">
                    <a:lumMod val="75000"/>
                  </a:schemeClr>
                </a:solidFill>
              </a:rPr>
              <a:t>751</a:t>
            </a:r>
            <a:endParaRPr lang="en-US" sz="2000" dirty="0" smtClean="0">
              <a:solidFill>
                <a:schemeClr val="bg1">
                  <a:lumMod val="75000"/>
                </a:schemeClr>
              </a:solidFill>
            </a:endParaRPr>
          </a:p>
          <a:p>
            <a:pPr rtl="0">
              <a:spcBef>
                <a:spcPts val="0"/>
              </a:spcBef>
              <a:buNone/>
            </a:pPr>
            <a:endParaRPr lang="en" sz="2000" dirty="0">
              <a:solidFill>
                <a:schemeClr val="bg1">
                  <a:lumMod val="75000"/>
                </a:schemeClr>
              </a:solidFill>
            </a:endParaRPr>
          </a:p>
          <a:p>
            <a:pPr rtl="0">
              <a:spcBef>
                <a:spcPts val="0"/>
              </a:spcBef>
              <a:buNone/>
            </a:pPr>
            <a:r>
              <a:rPr lang="en" sz="2000" dirty="0" smtClean="0">
                <a:solidFill>
                  <a:schemeClr val="bg1">
                    <a:lumMod val="75000"/>
                  </a:schemeClr>
                </a:solidFill>
              </a:rPr>
              <a:t>Brian Coutinho</a:t>
            </a:r>
            <a:r>
              <a:rPr lang="en-US" sz="2000" dirty="0" smtClean="0">
                <a:solidFill>
                  <a:schemeClr val="bg1">
                    <a:lumMod val="75000"/>
                  </a:schemeClr>
                </a:solidFill>
              </a:rPr>
              <a:t>,</a:t>
            </a:r>
            <a:r>
              <a:rPr lang="en" sz="2000" dirty="0" smtClean="0">
                <a:solidFill>
                  <a:schemeClr val="bg1">
                    <a:lumMod val="75000"/>
                  </a:schemeClr>
                </a:solidFill>
              </a:rPr>
              <a:t> David Schlais</a:t>
            </a:r>
            <a:r>
              <a:rPr lang="en-US" sz="2000" dirty="0" smtClean="0">
                <a:solidFill>
                  <a:schemeClr val="bg1">
                    <a:lumMod val="75000"/>
                  </a:schemeClr>
                </a:solidFill>
              </a:rPr>
              <a:t>,</a:t>
            </a:r>
            <a:r>
              <a:rPr lang="en" sz="2000" dirty="0" smtClean="0">
                <a:solidFill>
                  <a:schemeClr val="bg1">
                    <a:lumMod val="75000"/>
                  </a:schemeClr>
                </a:solidFill>
              </a:rPr>
              <a:t> Gokul Ravi</a:t>
            </a:r>
            <a:r>
              <a:rPr lang="en-US" sz="2000" dirty="0" smtClean="0">
                <a:solidFill>
                  <a:schemeClr val="bg1">
                    <a:lumMod val="75000"/>
                  </a:schemeClr>
                </a:solidFill>
              </a:rPr>
              <a:t> &amp;</a:t>
            </a:r>
            <a:r>
              <a:rPr lang="en" sz="2000" dirty="0" smtClean="0">
                <a:solidFill>
                  <a:schemeClr val="bg1">
                    <a:lumMod val="75000"/>
                  </a:schemeClr>
                </a:solidFill>
              </a:rPr>
              <a:t> Keshav </a:t>
            </a:r>
            <a:r>
              <a:rPr lang="en" sz="2000" dirty="0">
                <a:solidFill>
                  <a:schemeClr val="bg1">
                    <a:lumMod val="75000"/>
                  </a:schemeClr>
                </a:solidFill>
              </a:rPr>
              <a:t>Mathur </a:t>
            </a:r>
          </a:p>
          <a:p>
            <a:pPr>
              <a:spcBef>
                <a:spcPts val="0"/>
              </a:spcBef>
              <a:buNone/>
            </a:pPr>
            <a:endParaRPr sz="20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702791" y="407480"/>
            <a:ext cx="7138800" cy="644700"/>
          </a:xfrm>
          <a:prstGeom prst="rect">
            <a:avLst/>
          </a:prstGeom>
        </p:spPr>
        <p:txBody>
          <a:bodyPr lIns="91425" tIns="91425" rIns="91425" bIns="91425" anchor="t" anchorCtr="0">
            <a:noAutofit/>
          </a:bodyPr>
          <a:lstStyle/>
          <a:p>
            <a:pPr>
              <a:spcBef>
                <a:spcPts val="0"/>
              </a:spcBef>
              <a:buNone/>
            </a:pPr>
            <a:r>
              <a:rPr lang="en"/>
              <a:t>Benchmarks and Characterization</a:t>
            </a:r>
          </a:p>
        </p:txBody>
      </p:sp>
      <p:sp>
        <p:nvSpPr>
          <p:cNvPr id="197" name="Shape 197"/>
          <p:cNvSpPr txBox="1">
            <a:spLocks noGrp="1"/>
          </p:cNvSpPr>
          <p:nvPr>
            <p:ph type="body" idx="1"/>
          </p:nvPr>
        </p:nvSpPr>
        <p:spPr>
          <a:xfrm>
            <a:off x="143551" y="1198178"/>
            <a:ext cx="7138800" cy="4104965"/>
          </a:xfrm>
          <a:prstGeom prst="rect">
            <a:avLst/>
          </a:prstGeom>
        </p:spPr>
        <p:txBody>
          <a:bodyPr lIns="91425" tIns="91425" rIns="91425" bIns="91425" anchor="t" anchorCtr="0">
            <a:noAutofit/>
          </a:bodyPr>
          <a:lstStyle/>
          <a:p>
            <a:r>
              <a:rPr lang="en" dirty="0"/>
              <a:t>SHOC [1</a:t>
            </a:r>
            <a:r>
              <a:rPr lang="en" dirty="0" smtClean="0"/>
              <a:t>]: Common tasks found in several real-application kernels</a:t>
            </a:r>
            <a:endParaRPr lang="en" dirty="0"/>
          </a:p>
          <a:p>
            <a:pPr rtl="0">
              <a:spcBef>
                <a:spcPts val="0"/>
              </a:spcBef>
              <a:buNone/>
            </a:pPr>
            <a:endParaRPr dirty="0"/>
          </a:p>
          <a:p>
            <a:pPr lvl="0"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lang="en" dirty="0" smtClean="0"/>
          </a:p>
          <a:p>
            <a:pPr rtl="0">
              <a:spcBef>
                <a:spcPts val="0"/>
              </a:spcBef>
              <a:buNone/>
            </a:pPr>
            <a:endParaRPr lang="en" dirty="0"/>
          </a:p>
          <a:p>
            <a:pPr rtl="0">
              <a:spcBef>
                <a:spcPts val="0"/>
              </a:spcBef>
              <a:buNone/>
            </a:pPr>
            <a:endParaRPr lang="en" dirty="0" smtClean="0"/>
          </a:p>
          <a:p>
            <a:pPr rtl="0">
              <a:spcBef>
                <a:spcPts val="0"/>
              </a:spcBef>
              <a:buNone/>
            </a:pPr>
            <a:r>
              <a:rPr lang="en" dirty="0" smtClean="0"/>
              <a:t>Machsuite </a:t>
            </a:r>
            <a:r>
              <a:rPr lang="en" dirty="0"/>
              <a:t>[2]: TBD</a:t>
            </a:r>
          </a:p>
          <a:p>
            <a:pPr>
              <a:spcBef>
                <a:spcPts val="0"/>
              </a:spcBef>
              <a:buNone/>
            </a:pPr>
            <a:endParaRPr dirty="0"/>
          </a:p>
        </p:txBody>
      </p:sp>
      <p:pic>
        <p:nvPicPr>
          <p:cNvPr id="198" name="Shape 198"/>
          <p:cNvPicPr preferRelativeResize="0"/>
          <p:nvPr/>
        </p:nvPicPr>
        <p:blipFill>
          <a:blip r:embed="rId3">
            <a:alphaModFix/>
          </a:blip>
          <a:stretch>
            <a:fillRect/>
          </a:stretch>
        </p:blipFill>
        <p:spPr>
          <a:xfrm>
            <a:off x="9300975" y="592012"/>
            <a:ext cx="2745874" cy="3959474"/>
          </a:xfrm>
          <a:prstGeom prst="rect">
            <a:avLst/>
          </a:prstGeom>
          <a:noFill/>
          <a:ln>
            <a:noFill/>
          </a:ln>
        </p:spPr>
      </p:pic>
      <p:sp>
        <p:nvSpPr>
          <p:cNvPr id="199" name="Shape 199"/>
          <p:cNvSpPr txBox="1"/>
          <p:nvPr/>
        </p:nvSpPr>
        <p:spPr>
          <a:xfrm flipH="1">
            <a:off x="9927111" y="4450544"/>
            <a:ext cx="1263899" cy="852600"/>
          </a:xfrm>
          <a:prstGeom prst="rect">
            <a:avLst/>
          </a:prstGeom>
          <a:noFill/>
          <a:ln>
            <a:noFill/>
          </a:ln>
        </p:spPr>
        <p:txBody>
          <a:bodyPr lIns="91425" tIns="91425" rIns="91425" bIns="91425" anchor="t" anchorCtr="0">
            <a:noAutofit/>
          </a:bodyPr>
          <a:lstStyle/>
          <a:p>
            <a:pPr>
              <a:spcBef>
                <a:spcPts val="0"/>
              </a:spcBef>
              <a:buNone/>
            </a:pPr>
            <a:r>
              <a:rPr lang="en" dirty="0"/>
              <a:t>Dumped image from fusion paper, machsuite characterization </a:t>
            </a:r>
          </a:p>
        </p:txBody>
      </p:sp>
      <p:graphicFrame>
        <p:nvGraphicFramePr>
          <p:cNvPr id="200" name="Shape 200"/>
          <p:cNvGraphicFramePr/>
          <p:nvPr>
            <p:extLst>
              <p:ext uri="{D42A27DB-BD31-4B8C-83A1-F6EECF244321}">
                <p14:modId xmlns:p14="http://schemas.microsoft.com/office/powerpoint/2010/main" val="475664980"/>
              </p:ext>
            </p:extLst>
          </p:nvPr>
        </p:nvGraphicFramePr>
        <p:xfrm>
          <a:off x="247150" y="1691129"/>
          <a:ext cx="4583875" cy="3108720"/>
        </p:xfrm>
        <a:graphic>
          <a:graphicData uri="http://schemas.openxmlformats.org/drawingml/2006/table">
            <a:tbl>
              <a:tblPr>
                <a:noFill/>
                <a:tableStyleId>{9E70DFB8-7A31-407C-A068-83E9803D070C}</a:tableStyleId>
              </a:tblPr>
              <a:tblGrid>
                <a:gridCol w="1277650"/>
                <a:gridCol w="3306225"/>
              </a:tblGrid>
              <a:tr h="289450">
                <a:tc>
                  <a:txBody>
                    <a:bodyPr/>
                    <a:lstStyle/>
                    <a:p>
                      <a:pPr>
                        <a:spcBef>
                          <a:spcPts val="0"/>
                        </a:spcBef>
                        <a:buNone/>
                      </a:pPr>
                      <a:r>
                        <a:rPr lang="en" sz="1200" b="1" dirty="0"/>
                        <a:t>Benchmark </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a:spcBef>
                          <a:spcPts val="0"/>
                        </a:spcBef>
                        <a:buNone/>
                      </a:pPr>
                      <a:r>
                        <a:rPr lang="en" sz="1200" b="1"/>
                        <a:t>Description</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317975">
                <a:tc>
                  <a:txBody>
                    <a:bodyPr/>
                    <a:lstStyle/>
                    <a:p>
                      <a:pPr>
                        <a:spcBef>
                          <a:spcPts val="0"/>
                        </a:spcBef>
                        <a:buNone/>
                      </a:pPr>
                      <a:r>
                        <a:rPr lang="en" sz="1200"/>
                        <a:t>FFT</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a:spcBef>
                          <a:spcPts val="0"/>
                        </a:spcBef>
                        <a:buNone/>
                      </a:pPr>
                      <a:r>
                        <a:rPr lang="en" sz="1200"/>
                        <a:t>2D Fast Fourier Transform (size=512)</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289450">
                <a:tc>
                  <a:txBody>
                    <a:bodyPr/>
                    <a:lstStyle/>
                    <a:p>
                      <a:pPr>
                        <a:spcBef>
                          <a:spcPts val="0"/>
                        </a:spcBef>
                        <a:buNone/>
                      </a:pPr>
                      <a:r>
                        <a:rPr lang="en" sz="1200"/>
                        <a:t>BB_GEMM</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a:spcBef>
                          <a:spcPts val="0"/>
                        </a:spcBef>
                        <a:buNone/>
                      </a:pPr>
                      <a:r>
                        <a:rPr lang="en" sz="1200"/>
                        <a:t>Block Based Matrix Multiplication</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317975">
                <a:tc>
                  <a:txBody>
                    <a:bodyPr/>
                    <a:lstStyle/>
                    <a:p>
                      <a:pPr>
                        <a:spcBef>
                          <a:spcPts val="0"/>
                        </a:spcBef>
                        <a:buNone/>
                      </a:pPr>
                      <a:r>
                        <a:rPr lang="en" sz="1200"/>
                        <a:t>TRIAD</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a:spcBef>
                          <a:spcPts val="0"/>
                        </a:spcBef>
                        <a:buNone/>
                      </a:pPr>
                      <a:r>
                        <a:rPr lang="en" sz="1200"/>
                        <a:t>Streaming Vector dot product (A+ s.B)</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289450">
                <a:tc>
                  <a:txBody>
                    <a:bodyPr/>
                    <a:lstStyle/>
                    <a:p>
                      <a:pPr>
                        <a:spcBef>
                          <a:spcPts val="0"/>
                        </a:spcBef>
                        <a:buNone/>
                      </a:pPr>
                      <a:r>
                        <a:rPr lang="en" sz="1200"/>
                        <a:t>PP_SCAN</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a:spcBef>
                          <a:spcPts val="0"/>
                        </a:spcBef>
                        <a:buNone/>
                      </a:pPr>
                      <a:r>
                        <a:rPr lang="en" sz="1200"/>
                        <a:t>Parallel Prefix Scan  [Blelloch 1989]</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348175">
                <a:tc>
                  <a:txBody>
                    <a:bodyPr/>
                    <a:lstStyle/>
                    <a:p>
                      <a:pPr>
                        <a:spcBef>
                          <a:spcPts val="0"/>
                        </a:spcBef>
                        <a:buNone/>
                      </a:pPr>
                      <a:r>
                        <a:rPr lang="en" sz="1200"/>
                        <a:t>MD</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a:spcBef>
                          <a:spcPts val="0"/>
                        </a:spcBef>
                        <a:buNone/>
                      </a:pPr>
                      <a:r>
                        <a:rPr lang="en" sz="1200"/>
                        <a:t>Molecular Dyn: Pairwise Lennard Jones Potential</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289450">
                <a:tc>
                  <a:txBody>
                    <a:bodyPr/>
                    <a:lstStyle/>
                    <a:p>
                      <a:pPr>
                        <a:spcBef>
                          <a:spcPts val="0"/>
                        </a:spcBef>
                        <a:buNone/>
                      </a:pPr>
                      <a:r>
                        <a:rPr lang="en" sz="1200"/>
                        <a:t>STENCIL</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a:spcBef>
                          <a:spcPts val="0"/>
                        </a:spcBef>
                        <a:buNone/>
                      </a:pPr>
                      <a:r>
                        <a:rPr lang="en" sz="1200"/>
                        <a:t>Simple 2D 9-point Stencil</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289450">
                <a:tc>
                  <a:txBody>
                    <a:bodyPr/>
                    <a:lstStyle/>
                    <a:p>
                      <a:pPr>
                        <a:spcBef>
                          <a:spcPts val="0"/>
                        </a:spcBef>
                        <a:buNone/>
                      </a:pPr>
                      <a:r>
                        <a:rPr lang="en" sz="1200"/>
                        <a:t>REDUCTION</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a:spcBef>
                          <a:spcPts val="0"/>
                        </a:spcBef>
                        <a:buNone/>
                      </a:pPr>
                      <a:r>
                        <a:rPr lang="en" sz="1200" dirty="0"/>
                        <a:t>Sum Reduction of a Vector</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bl>
          </a:graphicData>
        </a:graphic>
      </p:graphicFrame>
      <p:pic>
        <p:nvPicPr>
          <p:cNvPr id="201" name="Shape 201"/>
          <p:cNvPicPr preferRelativeResize="0"/>
          <p:nvPr/>
        </p:nvPicPr>
        <p:blipFill>
          <a:blip r:embed="rId4">
            <a:alphaModFix/>
          </a:blip>
          <a:stretch>
            <a:fillRect/>
          </a:stretch>
        </p:blipFill>
        <p:spPr>
          <a:xfrm>
            <a:off x="5023973" y="2060025"/>
            <a:ext cx="3065108" cy="2469346"/>
          </a:xfrm>
          <a:prstGeom prst="rect">
            <a:avLst/>
          </a:prstGeom>
          <a:noFill/>
          <a:ln w="19050" cap="flat" cmpd="sng">
            <a:solidFill>
              <a:srgbClr val="A61C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Flow </a:t>
            </a:r>
            <a:endParaRPr lang="en-US" dirty="0"/>
          </a:p>
        </p:txBody>
      </p:sp>
      <p:graphicFrame>
        <p:nvGraphicFramePr>
          <p:cNvPr id="4" name="Diagram 3"/>
          <p:cNvGraphicFramePr/>
          <p:nvPr>
            <p:extLst>
              <p:ext uri="{D42A27DB-BD31-4B8C-83A1-F6EECF244321}">
                <p14:modId xmlns:p14="http://schemas.microsoft.com/office/powerpoint/2010/main" val="3309963568"/>
              </p:ext>
            </p:extLst>
          </p:nvPr>
        </p:nvGraphicFramePr>
        <p:xfrm>
          <a:off x="121461" y="1158517"/>
          <a:ext cx="7860632" cy="359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647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702799" y="0"/>
            <a:ext cx="7042500" cy="580499"/>
          </a:xfrm>
          <a:prstGeom prst="rect">
            <a:avLst/>
          </a:prstGeom>
        </p:spPr>
        <p:txBody>
          <a:bodyPr lIns="91425" tIns="91425" rIns="91425" bIns="91425" anchor="t" anchorCtr="0">
            <a:noAutofit/>
          </a:bodyPr>
          <a:lstStyle/>
          <a:p>
            <a:pPr>
              <a:spcBef>
                <a:spcPts val="0"/>
              </a:spcBef>
              <a:buNone/>
            </a:pPr>
            <a:r>
              <a:rPr lang="en" sz="2800" dirty="0"/>
              <a:t>Aladdin </a:t>
            </a:r>
            <a:r>
              <a:rPr lang="en" sz="2800" dirty="0" smtClean="0"/>
              <a:t>: Pre RTL Design Space Exploration Tool</a:t>
            </a:r>
            <a:endParaRPr lang="en" sz="2800" dirty="0"/>
          </a:p>
        </p:txBody>
      </p:sp>
      <p:sp>
        <p:nvSpPr>
          <p:cNvPr id="207" name="Shape 207"/>
          <p:cNvSpPr txBox="1">
            <a:spLocks noGrp="1"/>
          </p:cNvSpPr>
          <p:nvPr>
            <p:ph type="body" idx="1"/>
          </p:nvPr>
        </p:nvSpPr>
        <p:spPr>
          <a:xfrm>
            <a:off x="702791" y="1118855"/>
            <a:ext cx="7138800" cy="3327900"/>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 dirty="0"/>
              <a:t>Aladdin flow</a:t>
            </a:r>
          </a:p>
        </p:txBody>
      </p:sp>
      <p:pic>
        <p:nvPicPr>
          <p:cNvPr id="208" name="Shape 208"/>
          <p:cNvPicPr preferRelativeResize="0"/>
          <p:nvPr/>
        </p:nvPicPr>
        <p:blipFill>
          <a:blip r:embed="rId3">
            <a:alphaModFix/>
          </a:blip>
          <a:stretch>
            <a:fillRect/>
          </a:stretch>
        </p:blipFill>
        <p:spPr>
          <a:xfrm>
            <a:off x="1199925" y="3419850"/>
            <a:ext cx="6443849" cy="1546175"/>
          </a:xfrm>
          <a:prstGeom prst="rect">
            <a:avLst/>
          </a:prstGeom>
          <a:noFill/>
          <a:ln>
            <a:noFill/>
          </a:ln>
        </p:spPr>
      </p:pic>
      <p:pic>
        <p:nvPicPr>
          <p:cNvPr id="209" name="Shape 209"/>
          <p:cNvPicPr preferRelativeResize="0"/>
          <p:nvPr/>
        </p:nvPicPr>
        <p:blipFill>
          <a:blip r:embed="rId4">
            <a:alphaModFix/>
          </a:blip>
          <a:stretch>
            <a:fillRect/>
          </a:stretch>
        </p:blipFill>
        <p:spPr>
          <a:xfrm>
            <a:off x="681780" y="1835755"/>
            <a:ext cx="6809251" cy="852000"/>
          </a:xfrm>
          <a:prstGeom prst="rect">
            <a:avLst/>
          </a:prstGeom>
          <a:noFill/>
          <a:ln>
            <a:noFill/>
          </a:ln>
        </p:spPr>
      </p:pic>
      <p:cxnSp>
        <p:nvCxnSpPr>
          <p:cNvPr id="210" name="Shape 210"/>
          <p:cNvCxnSpPr/>
          <p:nvPr/>
        </p:nvCxnSpPr>
        <p:spPr>
          <a:xfrm flipH="1">
            <a:off x="1720450" y="2609525"/>
            <a:ext cx="4421999" cy="883800"/>
          </a:xfrm>
          <a:prstGeom prst="straightConnector1">
            <a:avLst/>
          </a:prstGeom>
          <a:noFill/>
          <a:ln w="9525" cap="flat" cmpd="sng">
            <a:solidFill>
              <a:schemeClr val="dk2"/>
            </a:solidFill>
            <a:prstDash val="solid"/>
            <a:round/>
            <a:headEnd type="none" w="lg" len="lg"/>
            <a:tailEnd type="none" w="lg" len="lg"/>
          </a:ln>
        </p:spPr>
      </p:cxnSp>
      <p:cxnSp>
        <p:nvCxnSpPr>
          <p:cNvPr id="211" name="Shape 211"/>
          <p:cNvCxnSpPr/>
          <p:nvPr/>
        </p:nvCxnSpPr>
        <p:spPr>
          <a:xfrm flipH="1">
            <a:off x="7036949" y="2598075"/>
            <a:ext cx="371100" cy="863099"/>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fade">
                                      <p:cBhvr>
                                        <p:cTn id="10" dur="1000"/>
                                        <p:tgtEl>
                                          <p:spTgt spid="210"/>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fade">
                                      <p:cBhvr>
                                        <p:cTn id="13" dur="1000"/>
                                        <p:tgtEl>
                                          <p:spTgt spid="211"/>
                                        </p:tgtEl>
                                      </p:cBhvr>
                                    </p:animEffect>
                                  </p:childTnLst>
                                </p:cTn>
                              </p:par>
                              <p:par>
                                <p:cTn id="14" presetID="10" presetClass="entr" presetSubtype="0" fill="hold" nodeType="withEffect">
                                  <p:stCondLst>
                                    <p:cond delay="0"/>
                                  </p:stCondLst>
                                  <p:childTnLst>
                                    <p:set>
                                      <p:cBhvr>
                                        <p:cTn id="15" dur="1" fill="hold">
                                          <p:stCondLst>
                                            <p:cond delay="0"/>
                                          </p:stCondLst>
                                        </p:cTn>
                                        <p:tgtEl>
                                          <p:spTgt spid="208"/>
                                        </p:tgtEl>
                                        <p:attrNameLst>
                                          <p:attrName>style.visibility</p:attrName>
                                        </p:attrNameLst>
                                      </p:cBhvr>
                                      <p:to>
                                        <p:strVal val="visible"/>
                                      </p:to>
                                    </p:set>
                                    <p:animEffect transition="in" filter="fade">
                                      <p:cBhvr>
                                        <p:cTn id="16"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702791" y="407480"/>
            <a:ext cx="7138800" cy="644700"/>
          </a:xfrm>
          <a:prstGeom prst="rect">
            <a:avLst/>
          </a:prstGeom>
        </p:spPr>
        <p:txBody>
          <a:bodyPr lIns="91425" tIns="91425" rIns="91425" bIns="91425" anchor="t" anchorCtr="0">
            <a:noAutofit/>
          </a:bodyPr>
          <a:lstStyle/>
          <a:p>
            <a:pPr>
              <a:spcBef>
                <a:spcPts val="0"/>
              </a:spcBef>
              <a:buNone/>
            </a:pPr>
            <a:r>
              <a:rPr lang="en" dirty="0" smtClean="0"/>
              <a:t>Aladdin analysis example : FFT </a:t>
            </a:r>
            <a:endParaRPr lang="en" dirty="0"/>
          </a:p>
        </p:txBody>
      </p:sp>
      <p:sp>
        <p:nvSpPr>
          <p:cNvPr id="217" name="Shape 217"/>
          <p:cNvSpPr txBox="1">
            <a:spLocks noGrp="1"/>
          </p:cNvSpPr>
          <p:nvPr>
            <p:ph type="body" idx="1"/>
          </p:nvPr>
        </p:nvSpPr>
        <p:spPr>
          <a:xfrm>
            <a:off x="259449" y="1297570"/>
            <a:ext cx="7138800" cy="3327900"/>
          </a:xfrm>
          <a:prstGeom prst="rect">
            <a:avLst/>
          </a:prstGeom>
        </p:spPr>
        <p:txBody>
          <a:bodyPr lIns="91425" tIns="91425" rIns="91425" bIns="91425" anchor="t" anchorCtr="0">
            <a:noAutofit/>
          </a:bodyPr>
          <a:lstStyle/>
          <a:p>
            <a:pPr rtl="0">
              <a:spcBef>
                <a:spcPts val="0"/>
              </a:spcBef>
              <a:buNone/>
            </a:pPr>
            <a:r>
              <a:rPr lang="en" dirty="0"/>
              <a:t>FFT Design Space </a:t>
            </a:r>
            <a:r>
              <a:rPr lang="en" dirty="0" smtClean="0"/>
              <a:t>exploration  </a:t>
            </a:r>
            <a:endParaRPr lang="en" dirty="0"/>
          </a:p>
          <a:p>
            <a:pPr marL="914400" lvl="1" indent="-228600" rtl="0">
              <a:spcBef>
                <a:spcPts val="0"/>
              </a:spcBef>
            </a:pPr>
            <a:r>
              <a:rPr lang="en" sz="1800" dirty="0"/>
              <a:t>Partitions</a:t>
            </a:r>
          </a:p>
          <a:p>
            <a:pPr marL="914400" lvl="1" indent="-228600" rtl="0">
              <a:spcBef>
                <a:spcPts val="0"/>
              </a:spcBef>
              <a:buSzPct val="100000"/>
            </a:pPr>
            <a:r>
              <a:rPr lang="en" sz="1800" dirty="0" smtClean="0"/>
              <a:t>Loop unrolling</a:t>
            </a:r>
          </a:p>
          <a:p>
            <a:pPr marL="914400" lvl="1" indent="-228600" rtl="0">
              <a:spcBef>
                <a:spcPts val="0"/>
              </a:spcBef>
              <a:buSzPct val="100000"/>
            </a:pPr>
            <a:r>
              <a:rPr lang="en" sz="1800" dirty="0" smtClean="0"/>
              <a:t>Loop pipelining</a:t>
            </a:r>
            <a:endParaRPr lang="en" sz="1800" dirty="0"/>
          </a:p>
          <a:p>
            <a:pPr marL="914400" lvl="1" indent="-228600" rtl="0">
              <a:spcBef>
                <a:spcPts val="0"/>
              </a:spcBef>
              <a:buSzPct val="100000"/>
            </a:pPr>
            <a:r>
              <a:rPr lang="en" sz="1800" dirty="0"/>
              <a:t>Cycle time</a:t>
            </a:r>
          </a:p>
          <a:p>
            <a:pPr marL="0" indent="0" rtl="0">
              <a:spcBef>
                <a:spcPts val="0"/>
              </a:spcBef>
              <a:buNone/>
            </a:pPr>
            <a:endParaRPr lang="en-US" dirty="0" smtClean="0"/>
          </a:p>
          <a:p>
            <a:pPr marL="0" indent="0" rtl="0">
              <a:spcBef>
                <a:spcPts val="0"/>
              </a:spcBef>
              <a:buNone/>
            </a:pPr>
            <a:r>
              <a:rPr lang="en" dirty="0" smtClean="0"/>
              <a:t>Design </a:t>
            </a:r>
            <a:r>
              <a:rPr lang="en" dirty="0"/>
              <a:t>Points chosen</a:t>
            </a:r>
          </a:p>
          <a:p>
            <a:pPr marL="914400" lvl="1" indent="-228600" rtl="0">
              <a:spcBef>
                <a:spcPts val="0"/>
              </a:spcBef>
            </a:pPr>
            <a:r>
              <a:rPr lang="en" sz="1800" dirty="0"/>
              <a:t>Energy </a:t>
            </a:r>
            <a:r>
              <a:rPr lang="en" sz="1800" dirty="0" smtClean="0"/>
              <a:t>Delay</a:t>
            </a:r>
          </a:p>
          <a:p>
            <a:pPr marL="914400" lvl="1" indent="-228600" rtl="0">
              <a:spcBef>
                <a:spcPts val="0"/>
              </a:spcBef>
            </a:pPr>
            <a:r>
              <a:rPr lang="en" sz="1800" dirty="0" smtClean="0"/>
              <a:t>Energy</a:t>
            </a:r>
          </a:p>
          <a:p>
            <a:pPr marL="914400" lvl="1" indent="-228600" rtl="0">
              <a:spcBef>
                <a:spcPts val="0"/>
              </a:spcBef>
            </a:pPr>
            <a:r>
              <a:rPr lang="en" sz="1800" dirty="0" smtClean="0"/>
              <a:t>Power</a:t>
            </a:r>
          </a:p>
          <a:p>
            <a:pPr marL="914400" lvl="1" indent="-228600" rtl="0">
              <a:spcBef>
                <a:spcPts val="0"/>
              </a:spcBef>
            </a:pPr>
            <a:r>
              <a:rPr lang="en" sz="1800" dirty="0" smtClean="0"/>
              <a:t>Delay</a:t>
            </a:r>
            <a:endParaRPr lang="en" sz="1800" dirty="0"/>
          </a:p>
        </p:txBody>
      </p:sp>
      <p:pic>
        <p:nvPicPr>
          <p:cNvPr id="218" name="Shape 218"/>
          <p:cNvPicPr preferRelativeResize="0"/>
          <p:nvPr/>
        </p:nvPicPr>
        <p:blipFill>
          <a:blip r:embed="rId3">
            <a:alphaModFix/>
          </a:blip>
          <a:stretch>
            <a:fillRect/>
          </a:stretch>
        </p:blipFill>
        <p:spPr>
          <a:xfrm>
            <a:off x="3207775" y="1703525"/>
            <a:ext cx="5037075" cy="3160524"/>
          </a:xfrm>
          <a:prstGeom prst="rect">
            <a:avLst/>
          </a:prstGeom>
          <a:noFill/>
          <a:ln>
            <a:noFill/>
          </a:ln>
        </p:spPr>
      </p:pic>
      <p:sp>
        <p:nvSpPr>
          <p:cNvPr id="219" name="Shape 219"/>
          <p:cNvSpPr/>
          <p:nvPr/>
        </p:nvSpPr>
        <p:spPr>
          <a:xfrm>
            <a:off x="4256449" y="2315700"/>
            <a:ext cx="3141800" cy="1652625"/>
          </a:xfrm>
          <a:custGeom>
            <a:avLst/>
            <a:gdLst/>
            <a:ahLst/>
            <a:cxnLst/>
            <a:rect l="0" t="0" r="0" b="0"/>
            <a:pathLst>
              <a:path w="142029" h="66105" extrusionOk="0">
                <a:moveTo>
                  <a:pt x="0" y="0"/>
                </a:moveTo>
                <a:cubicBezTo>
                  <a:pt x="237" y="4829"/>
                  <a:pt x="475" y="21454"/>
                  <a:pt x="1425" y="28975"/>
                </a:cubicBezTo>
                <a:cubicBezTo>
                  <a:pt x="2375" y="36496"/>
                  <a:pt x="3325" y="40296"/>
                  <a:pt x="5700" y="45126"/>
                </a:cubicBezTo>
                <a:cubicBezTo>
                  <a:pt x="8075" y="49955"/>
                  <a:pt x="10845" y="55021"/>
                  <a:pt x="15675" y="57951"/>
                </a:cubicBezTo>
                <a:cubicBezTo>
                  <a:pt x="20504" y="60880"/>
                  <a:pt x="23829" y="61434"/>
                  <a:pt x="34676" y="62701"/>
                </a:cubicBezTo>
                <a:cubicBezTo>
                  <a:pt x="45522" y="63967"/>
                  <a:pt x="62859" y="64996"/>
                  <a:pt x="80752" y="65551"/>
                </a:cubicBezTo>
                <a:cubicBezTo>
                  <a:pt x="98644" y="66105"/>
                  <a:pt x="131816" y="65946"/>
                  <a:pt x="142029" y="66026"/>
                </a:cubicBezTo>
              </a:path>
            </a:pathLst>
          </a:custGeom>
          <a:noFill/>
          <a:ln w="38100" cap="flat" cmpd="sng">
            <a:solidFill>
              <a:srgbClr val="000000"/>
            </a:solidFill>
            <a:prstDash val="dash"/>
            <a:round/>
            <a:headEnd type="none" w="lg" len="lg"/>
            <a:tailEnd type="none" w="lg" len="lg"/>
          </a:ln>
        </p:spPr>
      </p:sp>
      <p:sp>
        <p:nvSpPr>
          <p:cNvPr id="220" name="Shape 220"/>
          <p:cNvSpPr/>
          <p:nvPr/>
        </p:nvSpPr>
        <p:spPr>
          <a:xfrm>
            <a:off x="4312435" y="2153650"/>
            <a:ext cx="3538850" cy="1794175"/>
          </a:xfrm>
          <a:custGeom>
            <a:avLst/>
            <a:gdLst/>
            <a:ahLst/>
            <a:cxnLst/>
            <a:rect l="0" t="0" r="0" b="0"/>
            <a:pathLst>
              <a:path w="141554" h="71767" extrusionOk="0">
                <a:moveTo>
                  <a:pt x="0" y="0"/>
                </a:moveTo>
                <a:cubicBezTo>
                  <a:pt x="237" y="6887"/>
                  <a:pt x="554" y="31825"/>
                  <a:pt x="1425" y="41326"/>
                </a:cubicBezTo>
                <a:cubicBezTo>
                  <a:pt x="2295" y="50826"/>
                  <a:pt x="3325" y="52726"/>
                  <a:pt x="5225" y="57001"/>
                </a:cubicBezTo>
                <a:cubicBezTo>
                  <a:pt x="7125" y="61276"/>
                  <a:pt x="7995" y="64600"/>
                  <a:pt x="12825" y="66976"/>
                </a:cubicBezTo>
                <a:cubicBezTo>
                  <a:pt x="17654" y="69351"/>
                  <a:pt x="12746" y="70460"/>
                  <a:pt x="34201" y="71252"/>
                </a:cubicBezTo>
                <a:cubicBezTo>
                  <a:pt x="55655" y="72043"/>
                  <a:pt x="123661" y="71647"/>
                  <a:pt x="141554" y="71727"/>
                </a:cubicBezTo>
              </a:path>
            </a:pathLst>
          </a:custGeom>
          <a:noFill/>
          <a:ln w="38100" cap="flat" cmpd="sng">
            <a:solidFill>
              <a:srgbClr val="6AA84F"/>
            </a:solidFill>
            <a:prstDash val="dash"/>
            <a:round/>
            <a:headEnd type="none" w="lg" len="lg"/>
            <a:tailEnd type="none" w="lg" len="lg"/>
          </a:ln>
        </p:spPr>
      </p:sp>
      <p:sp>
        <p:nvSpPr>
          <p:cNvPr id="221" name="Shape 221"/>
          <p:cNvSpPr txBox="1"/>
          <p:nvPr/>
        </p:nvSpPr>
        <p:spPr>
          <a:xfrm>
            <a:off x="7410594" y="4028206"/>
            <a:ext cx="688799" cy="367200"/>
          </a:xfrm>
          <a:prstGeom prst="rect">
            <a:avLst/>
          </a:prstGeom>
          <a:noFill/>
          <a:ln>
            <a:noFill/>
          </a:ln>
        </p:spPr>
        <p:txBody>
          <a:bodyPr lIns="91425" tIns="91425" rIns="91425" bIns="91425" anchor="t" anchorCtr="0">
            <a:noAutofit/>
          </a:bodyPr>
          <a:lstStyle/>
          <a:p>
            <a:pPr>
              <a:spcBef>
                <a:spcPts val="0"/>
              </a:spcBef>
              <a:buNone/>
            </a:pPr>
            <a:r>
              <a:rPr lang="en" dirty="0"/>
              <a:t>GOAL</a:t>
            </a:r>
          </a:p>
        </p:txBody>
      </p:sp>
      <p:sp>
        <p:nvSpPr>
          <p:cNvPr id="222" name="Shape 222"/>
          <p:cNvSpPr txBox="1"/>
          <p:nvPr/>
        </p:nvSpPr>
        <p:spPr>
          <a:xfrm>
            <a:off x="7301550" y="3727875"/>
            <a:ext cx="1163699" cy="367200"/>
          </a:xfrm>
          <a:prstGeom prst="rect">
            <a:avLst/>
          </a:prstGeom>
          <a:noFill/>
          <a:ln>
            <a:noFill/>
          </a:ln>
        </p:spPr>
        <p:txBody>
          <a:bodyPr lIns="91425" tIns="91425" rIns="91425" bIns="91425" anchor="t" anchorCtr="0">
            <a:noAutofit/>
          </a:bodyPr>
          <a:lstStyle/>
          <a:p>
            <a:pPr lvl="0" rtl="0">
              <a:spcBef>
                <a:spcPts val="0"/>
              </a:spcBef>
              <a:buNone/>
            </a:pPr>
            <a:r>
              <a:rPr lang="en"/>
              <a:t>Current</a:t>
            </a:r>
          </a:p>
        </p:txBody>
      </p:sp>
      <p:cxnSp>
        <p:nvCxnSpPr>
          <p:cNvPr id="223" name="Shape 223"/>
          <p:cNvCxnSpPr/>
          <p:nvPr/>
        </p:nvCxnSpPr>
        <p:spPr>
          <a:xfrm flipH="1">
            <a:off x="4337925" y="3645700"/>
            <a:ext cx="225599" cy="272999"/>
          </a:xfrm>
          <a:prstGeom prst="straightConnector1">
            <a:avLst/>
          </a:prstGeom>
          <a:noFill/>
          <a:ln w="28575" cap="flat" cmpd="sng">
            <a:solidFill>
              <a:schemeClr val="dk2"/>
            </a:solidFill>
            <a:prstDash val="solid"/>
            <a:round/>
            <a:headEnd type="none" w="lg" len="lg"/>
            <a:tailEnd type="stealth" w="lg" len="lg"/>
          </a:ln>
        </p:spPr>
      </p:cxnSp>
      <p:cxnSp>
        <p:nvCxnSpPr>
          <p:cNvPr id="224" name="Shape 224"/>
          <p:cNvCxnSpPr/>
          <p:nvPr/>
        </p:nvCxnSpPr>
        <p:spPr>
          <a:xfrm flipH="1">
            <a:off x="4563375" y="3822050"/>
            <a:ext cx="225599" cy="272999"/>
          </a:xfrm>
          <a:prstGeom prst="straightConnector1">
            <a:avLst/>
          </a:prstGeom>
          <a:noFill/>
          <a:ln w="28575" cap="flat" cmpd="sng">
            <a:solidFill>
              <a:schemeClr val="dk2"/>
            </a:solidFill>
            <a:prstDash val="solid"/>
            <a:round/>
            <a:headEnd type="none" w="lg" len="lg"/>
            <a:tailEnd type="stealth" w="lg" len="lg"/>
          </a:ln>
        </p:spPr>
      </p:cxnSp>
      <p:cxnSp>
        <p:nvCxnSpPr>
          <p:cNvPr id="225" name="Shape 225"/>
          <p:cNvCxnSpPr/>
          <p:nvPr/>
        </p:nvCxnSpPr>
        <p:spPr>
          <a:xfrm flipH="1">
            <a:off x="4981055" y="3937362"/>
            <a:ext cx="119809" cy="176375"/>
          </a:xfrm>
          <a:prstGeom prst="straightConnector1">
            <a:avLst/>
          </a:prstGeom>
          <a:noFill/>
          <a:ln w="28575" cap="flat" cmpd="sng">
            <a:solidFill>
              <a:schemeClr val="dk2"/>
            </a:solidFill>
            <a:prstDash val="solid"/>
            <a:round/>
            <a:headEnd type="none" w="lg" len="lg"/>
            <a:tailEnd type="stealth"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
                                        <p:tgtEl>
                                          <p:spTgt spid="220"/>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1.66667E-6 -3.02254E-6 L -0.01372 0.03798 " pathEditMode="relative" rAng="0" ptsTypes="AA">
                                      <p:cBhvr>
                                        <p:cTn id="10" dur="2000" fill="hold"/>
                                        <p:tgtEl>
                                          <p:spTgt spid="220"/>
                                        </p:tgtEl>
                                        <p:attrNameLst>
                                          <p:attrName>ppt_x</p:attrName>
                                          <p:attrName>ppt_y</p:attrName>
                                        </p:attrNameLst>
                                      </p:cBhvr>
                                      <p:rCtr x="-694" y="1883"/>
                                    </p:animMotion>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223"/>
                                        </p:tgtEl>
                                        <p:attrNameLst>
                                          <p:attrName>style.visibility</p:attrName>
                                        </p:attrNameLst>
                                      </p:cBhvr>
                                      <p:to>
                                        <p:strVal val="visible"/>
                                      </p:to>
                                    </p:set>
                                    <p:animEffect transition="in" filter="fade">
                                      <p:cBhvr>
                                        <p:cTn id="14" dur="500"/>
                                        <p:tgtEl>
                                          <p:spTgt spid="223"/>
                                        </p:tgtEl>
                                      </p:cBhvr>
                                    </p:animEffect>
                                  </p:childTnLst>
                                </p:cTn>
                              </p:par>
                              <p:par>
                                <p:cTn id="15" presetID="10" presetClass="entr" presetSubtype="0" fill="hold" nodeType="with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par>
                                <p:cTn id="18" presetID="10" presetClass="entr" presetSubtype="0" fill="hold" nodeType="withEffect">
                                  <p:stCondLst>
                                    <p:cond delay="0"/>
                                  </p:stCondLst>
                                  <p:childTnLst>
                                    <p:set>
                                      <p:cBhvr>
                                        <p:cTn id="19" dur="1" fill="hold">
                                          <p:stCondLst>
                                            <p:cond delay="0"/>
                                          </p:stCondLst>
                                        </p:cTn>
                                        <p:tgtEl>
                                          <p:spTgt spid="225"/>
                                        </p:tgtEl>
                                        <p:attrNameLst>
                                          <p:attrName>style.visibility</p:attrName>
                                        </p:attrNameLst>
                                      </p:cBhvr>
                                      <p:to>
                                        <p:strVal val="visible"/>
                                      </p:to>
                                    </p:set>
                                    <p:animEffect transition="in" filter="fade">
                                      <p:cBhvr>
                                        <p:cTn id="20" dur="500"/>
                                        <p:tgtEl>
                                          <p:spTgt spid="2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fade">
                                      <p:cBhvr>
                                        <p:cTn id="23"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702791" y="407480"/>
            <a:ext cx="7138800" cy="644700"/>
          </a:xfrm>
          <a:prstGeom prst="rect">
            <a:avLst/>
          </a:prstGeom>
        </p:spPr>
        <p:txBody>
          <a:bodyPr lIns="91425" tIns="91425" rIns="91425" bIns="91425" anchor="t" anchorCtr="0">
            <a:noAutofit/>
          </a:bodyPr>
          <a:lstStyle/>
          <a:p>
            <a:pPr>
              <a:spcBef>
                <a:spcPts val="0"/>
              </a:spcBef>
              <a:buNone/>
            </a:pPr>
            <a:r>
              <a:rPr lang="en"/>
              <a:t>Is Aladdin Enough?</a:t>
            </a:r>
          </a:p>
        </p:txBody>
      </p:sp>
      <p:sp>
        <p:nvSpPr>
          <p:cNvPr id="231" name="Shape 231"/>
          <p:cNvSpPr txBox="1">
            <a:spLocks noGrp="1"/>
          </p:cNvSpPr>
          <p:nvPr>
            <p:ph type="body" idx="1"/>
          </p:nvPr>
        </p:nvSpPr>
        <p:spPr>
          <a:xfrm>
            <a:off x="702800" y="1118849"/>
            <a:ext cx="7138800" cy="3867000"/>
          </a:xfrm>
          <a:prstGeom prst="rect">
            <a:avLst/>
          </a:prstGeom>
        </p:spPr>
        <p:txBody>
          <a:bodyPr lIns="91425" tIns="91425" rIns="91425" bIns="91425" anchor="t" anchorCtr="0">
            <a:noAutofit/>
          </a:bodyPr>
          <a:lstStyle/>
          <a:p>
            <a:pPr marL="457200" lvl="0" indent="-228600" rtl="0">
              <a:spcBef>
                <a:spcPts val="0"/>
              </a:spcBef>
              <a:buClr>
                <a:srgbClr val="38761D"/>
              </a:buClr>
              <a:buChar char="-"/>
            </a:pPr>
            <a:r>
              <a:rPr lang="en" dirty="0">
                <a:solidFill>
                  <a:srgbClr val="38761D"/>
                </a:solidFill>
              </a:rPr>
              <a:t>Pros</a:t>
            </a:r>
          </a:p>
          <a:p>
            <a:pPr marL="914400" lvl="1" indent="-228600" rtl="0">
              <a:spcBef>
                <a:spcPts val="0"/>
              </a:spcBef>
              <a:buClr>
                <a:srgbClr val="00B050"/>
              </a:buClr>
              <a:buSzPct val="100000"/>
            </a:pPr>
            <a:r>
              <a:rPr lang="en" sz="1600" dirty="0"/>
              <a:t>Provides quick </a:t>
            </a:r>
            <a:r>
              <a:rPr lang="en" sz="1600" dirty="0" smtClean="0"/>
              <a:t>accelerator design </a:t>
            </a:r>
            <a:r>
              <a:rPr lang="en" sz="1600" dirty="0"/>
              <a:t>space </a:t>
            </a:r>
            <a:r>
              <a:rPr lang="en" sz="1600" dirty="0" smtClean="0"/>
              <a:t>exploration</a:t>
            </a:r>
          </a:p>
          <a:p>
            <a:pPr marL="914400" lvl="1" indent="-228600" rtl="0">
              <a:spcBef>
                <a:spcPts val="0"/>
              </a:spcBef>
              <a:buClr>
                <a:srgbClr val="00B050"/>
              </a:buClr>
              <a:buSzPct val="100000"/>
            </a:pPr>
            <a:r>
              <a:rPr lang="en" sz="1600" dirty="0" smtClean="0"/>
              <a:t>Application </a:t>
            </a:r>
            <a:r>
              <a:rPr lang="en" sz="1600" dirty="0"/>
              <a:t>specific accelerators</a:t>
            </a:r>
          </a:p>
          <a:p>
            <a:pPr marL="914400" lvl="1" indent="-228600" rtl="0">
              <a:spcBef>
                <a:spcPts val="0"/>
              </a:spcBef>
              <a:buClr>
                <a:srgbClr val="00B050"/>
              </a:buClr>
              <a:buSzPct val="100000"/>
            </a:pPr>
            <a:r>
              <a:rPr lang="en" sz="1600" dirty="0" smtClean="0"/>
              <a:t>Cycle accurate </a:t>
            </a:r>
            <a:r>
              <a:rPr lang="en" sz="1600" dirty="0"/>
              <a:t>memory accesses</a:t>
            </a:r>
          </a:p>
          <a:p>
            <a:pPr marL="914400" lvl="1" indent="-228600" rtl="0">
              <a:spcBef>
                <a:spcPts val="0"/>
              </a:spcBef>
              <a:buClr>
                <a:srgbClr val="00B050"/>
              </a:buClr>
              <a:buSzPct val="100000"/>
            </a:pPr>
            <a:r>
              <a:rPr lang="en" sz="1600" dirty="0"/>
              <a:t>Power </a:t>
            </a:r>
            <a:r>
              <a:rPr lang="en" sz="1600" dirty="0" smtClean="0"/>
              <a:t>modeling </a:t>
            </a:r>
            <a:r>
              <a:rPr lang="en" sz="1600" dirty="0"/>
              <a:t>of datapath and </a:t>
            </a:r>
            <a:r>
              <a:rPr lang="en" sz="1600" dirty="0" smtClean="0"/>
              <a:t>memory</a:t>
            </a:r>
            <a:endParaRPr lang="en" sz="1600" dirty="0"/>
          </a:p>
          <a:p>
            <a:pPr marL="457200" lvl="0" indent="-228600" rtl="0">
              <a:spcBef>
                <a:spcPts val="0"/>
              </a:spcBef>
              <a:buClr>
                <a:srgbClr val="980000"/>
              </a:buClr>
              <a:buChar char="-"/>
            </a:pPr>
            <a:r>
              <a:rPr lang="en" dirty="0">
                <a:solidFill>
                  <a:srgbClr val="980000"/>
                </a:solidFill>
              </a:rPr>
              <a:t>Limitations</a:t>
            </a:r>
          </a:p>
          <a:p>
            <a:pPr marL="914400" lvl="1" indent="-228600" rtl="0">
              <a:spcBef>
                <a:spcPts val="0"/>
              </a:spcBef>
              <a:buSzPct val="100000"/>
            </a:pPr>
            <a:r>
              <a:rPr lang="en" sz="1600" dirty="0" smtClean="0"/>
              <a:t>Integrating caches</a:t>
            </a:r>
            <a:endParaRPr lang="en" sz="1600" dirty="0"/>
          </a:p>
          <a:p>
            <a:pPr marL="1371600" lvl="2" indent="-228600" rtl="0">
              <a:spcBef>
                <a:spcPts val="0"/>
              </a:spcBef>
              <a:buSzPct val="100000"/>
            </a:pPr>
            <a:r>
              <a:rPr lang="en" sz="1600" dirty="0"/>
              <a:t>P</a:t>
            </a:r>
            <a:r>
              <a:rPr lang="en" sz="1600" dirty="0" smtClean="0"/>
              <a:t>roposed</a:t>
            </a:r>
            <a:r>
              <a:rPr lang="en-US" sz="1600" dirty="0" smtClean="0"/>
              <a:t> </a:t>
            </a:r>
            <a:r>
              <a:rPr lang="en" sz="1600" dirty="0" smtClean="0"/>
              <a:t>gem5-aladdin integration</a:t>
            </a:r>
            <a:r>
              <a:rPr lang="en-US" sz="1600" dirty="0" smtClean="0"/>
              <a:t> (still in the works)</a:t>
            </a:r>
            <a:endParaRPr lang="en" sz="1600" dirty="0" smtClean="0"/>
          </a:p>
          <a:p>
            <a:pPr marL="1371600" lvl="2" indent="-228600" rtl="0">
              <a:spcBef>
                <a:spcPts val="0"/>
              </a:spcBef>
              <a:buSzPct val="100000"/>
            </a:pPr>
            <a:r>
              <a:rPr lang="en-US" sz="1600" dirty="0" smtClean="0"/>
              <a:t>Aladdin o</a:t>
            </a:r>
            <a:r>
              <a:rPr lang="en" sz="1600" dirty="0" smtClean="0"/>
              <a:t>utputs </a:t>
            </a:r>
            <a:r>
              <a:rPr lang="en-US" sz="1600" dirty="0" smtClean="0"/>
              <a:t>untraceable </a:t>
            </a:r>
            <a:r>
              <a:rPr lang="en" sz="1600" dirty="0" smtClean="0"/>
              <a:t>VAs</a:t>
            </a:r>
            <a:endParaRPr lang="en" sz="1600" dirty="0"/>
          </a:p>
          <a:p>
            <a:pPr marL="914400" lvl="1" indent="-228600" rtl="0">
              <a:spcBef>
                <a:spcPts val="0"/>
              </a:spcBef>
              <a:buSzPct val="100000"/>
            </a:pPr>
            <a:r>
              <a:rPr lang="en" sz="1600" dirty="0"/>
              <a:t>Limited benchmarks </a:t>
            </a:r>
          </a:p>
          <a:p>
            <a:pPr marL="914400" lvl="1" indent="-228600" rtl="0">
              <a:spcBef>
                <a:spcPts val="0"/>
              </a:spcBef>
              <a:buSzPct val="100000"/>
            </a:pPr>
            <a:r>
              <a:rPr lang="en" sz="1600" dirty="0" smtClean="0"/>
              <a:t>Assumes </a:t>
            </a:r>
            <a:r>
              <a:rPr lang="en-US" sz="1600" dirty="0" smtClean="0"/>
              <a:t>free </a:t>
            </a:r>
            <a:r>
              <a:rPr lang="en" sz="1600" dirty="0" smtClean="0"/>
              <a:t>scratchpad </a:t>
            </a:r>
            <a:r>
              <a:rPr lang="en" sz="1600" dirty="0"/>
              <a:t>fills </a:t>
            </a:r>
            <a:r>
              <a:rPr lang="en-US" sz="1600" dirty="0" smtClean="0"/>
              <a:t>(no DMA overhead)</a:t>
            </a:r>
            <a:endParaRPr lang="en-US" sz="1600" dirty="0"/>
          </a:p>
          <a:p>
            <a:pPr marL="914400" lvl="1" indent="-228600" rtl="0">
              <a:spcBef>
                <a:spcPts val="0"/>
              </a:spcBef>
              <a:buSzPct val="100000"/>
            </a:pPr>
            <a:r>
              <a:rPr lang="en" sz="1600" dirty="0" smtClean="0"/>
              <a:t>Incapable of </a:t>
            </a:r>
            <a:r>
              <a:rPr lang="en-US" sz="1600" dirty="0" smtClean="0"/>
              <a:t>realistically </a:t>
            </a:r>
            <a:r>
              <a:rPr lang="en" sz="1600" dirty="0" smtClean="0"/>
              <a:t>sweeping through </a:t>
            </a:r>
            <a:r>
              <a:rPr lang="en" sz="1600" dirty="0"/>
              <a:t>scratchpad </a:t>
            </a:r>
            <a:r>
              <a:rPr lang="en" sz="1600" dirty="0" smtClean="0"/>
              <a:t>sizes</a:t>
            </a:r>
            <a:endParaRPr lang="en-US" sz="1600" dirty="0" smtClean="0"/>
          </a:p>
          <a:p>
            <a:pPr marL="914400" lvl="1" indent="-228600" rtl="0">
              <a:spcBef>
                <a:spcPts val="0"/>
              </a:spcBef>
              <a:buSzPct val="100000"/>
            </a:pPr>
            <a:r>
              <a:rPr lang="en-US" sz="1600" dirty="0" smtClean="0"/>
              <a:t>Multiple hardcoded configurations</a:t>
            </a:r>
            <a:endParaRPr lang="en" sz="1600" dirty="0"/>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588579" y="407480"/>
            <a:ext cx="7725103" cy="644700"/>
          </a:xfrm>
          <a:prstGeom prst="rect">
            <a:avLst/>
          </a:prstGeom>
        </p:spPr>
        <p:txBody>
          <a:bodyPr lIns="91425" tIns="91425" rIns="91425" bIns="91425" anchor="t" anchorCtr="0">
            <a:noAutofit/>
          </a:bodyPr>
          <a:lstStyle/>
          <a:p>
            <a:pPr>
              <a:spcBef>
                <a:spcPts val="0"/>
              </a:spcBef>
              <a:buNone/>
            </a:pPr>
            <a:r>
              <a:rPr lang="en" dirty="0" smtClean="0"/>
              <a:t>Accelerator Caches: gem5 Integration</a:t>
            </a:r>
            <a:endParaRPr lang="en" dirty="0"/>
          </a:p>
        </p:txBody>
      </p:sp>
      <p:sp>
        <p:nvSpPr>
          <p:cNvPr id="237" name="Shape 237"/>
          <p:cNvSpPr txBox="1"/>
          <p:nvPr/>
        </p:nvSpPr>
        <p:spPr>
          <a:xfrm>
            <a:off x="702800" y="1383594"/>
            <a:ext cx="6508199" cy="3063899"/>
          </a:xfrm>
          <a:prstGeom prst="rect">
            <a:avLst/>
          </a:prstGeom>
          <a:noFill/>
          <a:ln>
            <a:noFill/>
          </a:ln>
        </p:spPr>
        <p:txBody>
          <a:bodyPr lIns="91425" tIns="91425" rIns="91425" bIns="91425" anchor="t" anchorCtr="0">
            <a:noAutofit/>
          </a:bodyPr>
          <a:lstStyle/>
          <a:p>
            <a:pPr marL="514350" lvl="0" indent="-285750" rtl="0">
              <a:spcBef>
                <a:spcPts val="600"/>
              </a:spcBef>
              <a:buClr>
                <a:srgbClr val="FF0000"/>
              </a:buClr>
              <a:buFont typeface="Arial" panose="020B0604020202020204" pitchFamily="34" charset="0"/>
              <a:buChar char="•"/>
            </a:pPr>
            <a:r>
              <a:rPr lang="en" sz="1800" dirty="0">
                <a:solidFill>
                  <a:srgbClr val="3F3F3F"/>
                </a:solidFill>
                <a:latin typeface="Calibri"/>
                <a:ea typeface="Calibri"/>
                <a:cs typeface="Calibri"/>
                <a:sym typeface="Calibri"/>
              </a:rPr>
              <a:t>Memory Traces</a:t>
            </a:r>
          </a:p>
          <a:p>
            <a:pPr marL="857250" lvl="1" indent="-285750" rtl="0">
              <a:spcBef>
                <a:spcPts val="600"/>
              </a:spcBef>
              <a:buClr>
                <a:srgbClr val="FF0000"/>
              </a:buClr>
              <a:buSzPct val="100000"/>
              <a:buFont typeface="Arial" panose="020B0604020202020204" pitchFamily="34" charset="0"/>
              <a:buChar char="•"/>
            </a:pPr>
            <a:r>
              <a:rPr lang="en" sz="1800" dirty="0" smtClean="0">
                <a:solidFill>
                  <a:srgbClr val="3F3F3F"/>
                </a:solidFill>
                <a:latin typeface="Calibri"/>
                <a:ea typeface="Calibri"/>
                <a:cs typeface="Calibri"/>
                <a:sym typeface="Calibri"/>
              </a:rPr>
              <a:t>VA to PA translation</a:t>
            </a:r>
            <a:endParaRPr lang="en" sz="1800" dirty="0">
              <a:solidFill>
                <a:srgbClr val="3F3F3F"/>
              </a:solidFill>
              <a:latin typeface="Calibri"/>
              <a:ea typeface="Calibri"/>
              <a:cs typeface="Calibri"/>
              <a:sym typeface="Calibri"/>
            </a:endParaRPr>
          </a:p>
          <a:p>
            <a:pPr marL="857250" lvl="1" indent="-285750" rtl="0">
              <a:spcBef>
                <a:spcPts val="600"/>
              </a:spcBef>
              <a:buClr>
                <a:srgbClr val="FF0000"/>
              </a:buClr>
              <a:buSzPct val="100000"/>
              <a:buFont typeface="Arial" panose="020B0604020202020204" pitchFamily="34" charset="0"/>
              <a:buChar char="•"/>
            </a:pPr>
            <a:r>
              <a:rPr lang="en" sz="1800" dirty="0" smtClean="0">
                <a:solidFill>
                  <a:srgbClr val="3F3F3F"/>
                </a:solidFill>
                <a:latin typeface="Calibri"/>
                <a:ea typeface="Calibri"/>
                <a:cs typeface="Calibri"/>
                <a:sym typeface="Calibri"/>
              </a:rPr>
              <a:t>Integrating Aladdin to gem5 formats</a:t>
            </a:r>
            <a:endParaRPr lang="en" sz="1800" dirty="0">
              <a:solidFill>
                <a:srgbClr val="3F3F3F"/>
              </a:solidFill>
              <a:latin typeface="Calibri"/>
              <a:ea typeface="Calibri"/>
              <a:cs typeface="Calibri"/>
              <a:sym typeface="Calibri"/>
            </a:endParaRPr>
          </a:p>
          <a:p>
            <a:pPr marL="857250" lvl="1" indent="-285750" rtl="0">
              <a:spcBef>
                <a:spcPts val="600"/>
              </a:spcBef>
              <a:buClr>
                <a:srgbClr val="FF0000"/>
              </a:buClr>
              <a:buSzPct val="100000"/>
              <a:buFont typeface="Arial" panose="020B0604020202020204" pitchFamily="34" charset="0"/>
              <a:buChar char="•"/>
            </a:pPr>
            <a:r>
              <a:rPr lang="en" sz="1800" dirty="0" smtClean="0">
                <a:solidFill>
                  <a:srgbClr val="3F3F3F"/>
                </a:solidFill>
                <a:latin typeface="Calibri"/>
                <a:ea typeface="Calibri"/>
                <a:cs typeface="Calibri"/>
                <a:sym typeface="Calibri"/>
              </a:rPr>
              <a:t>Invoking DMA accesses</a:t>
            </a:r>
            <a:endParaRPr lang="en" sz="1800" strike="sngStrike" dirty="0">
              <a:solidFill>
                <a:srgbClr val="3F3F3F"/>
              </a:solidFill>
              <a:latin typeface="Calibri"/>
              <a:ea typeface="Calibri"/>
              <a:cs typeface="Calibri"/>
              <a:sym typeface="Calibri"/>
            </a:endParaRPr>
          </a:p>
          <a:p>
            <a:pPr marL="400050" lvl="0" indent="-285750" rtl="0">
              <a:spcBef>
                <a:spcPts val="600"/>
              </a:spcBef>
              <a:buClr>
                <a:srgbClr val="FF0000"/>
              </a:buClr>
              <a:buSzPct val="100000"/>
              <a:buFont typeface="Arial" panose="020B0604020202020204" pitchFamily="34" charset="0"/>
              <a:buChar char="•"/>
            </a:pPr>
            <a:r>
              <a:rPr lang="en" sz="1800" dirty="0">
                <a:solidFill>
                  <a:srgbClr val="3F3F3F"/>
                </a:solidFill>
                <a:latin typeface="Calibri"/>
                <a:ea typeface="Calibri"/>
                <a:cs typeface="Calibri"/>
                <a:sym typeface="Calibri"/>
              </a:rPr>
              <a:t>Cache interaction</a:t>
            </a:r>
          </a:p>
          <a:p>
            <a:pPr marL="857250" lvl="1" indent="-285750" rtl="0">
              <a:spcBef>
                <a:spcPts val="600"/>
              </a:spcBef>
              <a:buClr>
                <a:srgbClr val="FF0000"/>
              </a:buClr>
              <a:buSzPct val="100000"/>
              <a:buFont typeface="Arial" panose="020B0604020202020204" pitchFamily="34" charset="0"/>
              <a:buChar char="•"/>
            </a:pPr>
            <a:r>
              <a:rPr lang="en" sz="1800" dirty="0">
                <a:solidFill>
                  <a:srgbClr val="3F3F3F"/>
                </a:solidFill>
                <a:latin typeface="Calibri"/>
                <a:ea typeface="Calibri"/>
                <a:cs typeface="Calibri"/>
                <a:sym typeface="Calibri"/>
              </a:rPr>
              <a:t>Simulate memory system latency</a:t>
            </a:r>
          </a:p>
          <a:p>
            <a:pPr marL="400050" lvl="0" indent="-285750" rtl="0">
              <a:spcBef>
                <a:spcPts val="600"/>
              </a:spcBef>
              <a:buClr>
                <a:srgbClr val="FF0000"/>
              </a:buClr>
              <a:buSzPct val="100000"/>
              <a:buFont typeface="Arial" panose="020B0604020202020204" pitchFamily="34" charset="0"/>
              <a:buChar char="•"/>
            </a:pPr>
            <a:r>
              <a:rPr lang="en" sz="1800" dirty="0">
                <a:solidFill>
                  <a:srgbClr val="3F3F3F"/>
                </a:solidFill>
                <a:latin typeface="Calibri"/>
                <a:ea typeface="Calibri"/>
                <a:cs typeface="Calibri"/>
                <a:sym typeface="Calibri"/>
              </a:rPr>
              <a:t>Accessing the Accelerator</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702791" y="407480"/>
            <a:ext cx="7138800" cy="644700"/>
          </a:xfrm>
          <a:prstGeom prst="rect">
            <a:avLst/>
          </a:prstGeom>
        </p:spPr>
        <p:txBody>
          <a:bodyPr lIns="91425" tIns="91425" rIns="91425" bIns="91425" anchor="t" anchorCtr="0">
            <a:noAutofit/>
          </a:bodyPr>
          <a:lstStyle/>
          <a:p>
            <a:pPr>
              <a:spcBef>
                <a:spcPts val="0"/>
              </a:spcBef>
              <a:buNone/>
            </a:pPr>
            <a:r>
              <a:rPr lang="en" dirty="0" smtClean="0"/>
              <a:t>Aladdin: Pareto-Optimal Analysis </a:t>
            </a:r>
            <a:endParaRPr lang="en" dirty="0"/>
          </a:p>
        </p:txBody>
      </p:sp>
      <p:graphicFrame>
        <p:nvGraphicFramePr>
          <p:cNvPr id="2" name="Table 1"/>
          <p:cNvGraphicFramePr>
            <a:graphicFrameLocks noGrp="1"/>
          </p:cNvGraphicFramePr>
          <p:nvPr>
            <p:extLst>
              <p:ext uri="{D42A27DB-BD31-4B8C-83A1-F6EECF244321}">
                <p14:modId xmlns:p14="http://schemas.microsoft.com/office/powerpoint/2010/main" val="1101317998"/>
              </p:ext>
            </p:extLst>
          </p:nvPr>
        </p:nvGraphicFramePr>
        <p:xfrm>
          <a:off x="1113168" y="3936384"/>
          <a:ext cx="6138969" cy="1121326"/>
        </p:xfrm>
        <a:graphic>
          <a:graphicData uri="http://schemas.openxmlformats.org/drawingml/2006/table">
            <a:tbl>
              <a:tblPr/>
              <a:tblGrid>
                <a:gridCol w="1187533"/>
                <a:gridCol w="1167547"/>
                <a:gridCol w="928295"/>
                <a:gridCol w="267962"/>
                <a:gridCol w="1158225"/>
                <a:gridCol w="1429407"/>
              </a:tblGrid>
              <a:tr h="181246">
                <a:tc>
                  <a:txBody>
                    <a:bodyPr/>
                    <a:lstStyle/>
                    <a:p>
                      <a:pPr rtl="0" fontAlgn="b"/>
                      <a:r>
                        <a:rPr lang="en-US" sz="1100" dirty="0">
                          <a:effectLst/>
                          <a:latin typeface="Arial"/>
                        </a:rPr>
                        <a:t>Benchmark </a:t>
                      </a:r>
                    </a:p>
                  </a:txBody>
                  <a:tcPr marL="21832" marR="21832" marT="14555" marB="14555" anchor="b">
                    <a:lnL w="12700" cap="flat" cmpd="sng" algn="ctr">
                      <a:solidFill>
                        <a:scrgbClr r="0" g="0" b="0"/>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a:effectLst/>
                          <a:latin typeface="Arial"/>
                        </a:rPr>
                        <a:t>Min Power</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a:effectLst/>
                          <a:latin typeface="Arial"/>
                        </a:rPr>
                        <a:t>Min Delay</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100">
                        <a:effectLst/>
                      </a:endParaRP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a:effectLst/>
                          <a:latin typeface="Arial"/>
                        </a:rPr>
                        <a:t>Min Pow.Delay</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a:effectLst/>
                          <a:latin typeface="Arial"/>
                        </a:rPr>
                        <a:t>Min Pow.Delay2</a:t>
                      </a:r>
                    </a:p>
                  </a:txBody>
                  <a:tcPr marL="21832" marR="21832" marT="14555" marB="14555" anchor="b">
                    <a:lnL w="9525" cap="flat" cmpd="sng" algn="ctr">
                      <a:solidFill>
                        <a:srgbClr val="CCCCCC"/>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31144">
                <a:tc>
                  <a:txBody>
                    <a:bodyPr/>
                    <a:lstStyle/>
                    <a:p>
                      <a:pPr rtl="0" fontAlgn="b"/>
                      <a:r>
                        <a:rPr lang="en-US" sz="1100">
                          <a:effectLst/>
                          <a:latin typeface="Arial"/>
                        </a:rPr>
                        <a:t>BB_Gemm</a:t>
                      </a:r>
                    </a:p>
                  </a:txBody>
                  <a:tcPr marL="21832" marR="21832" marT="14555" marB="14555" anchor="b">
                    <a:lnL w="12700" cap="flat" cmpd="sng" algn="ctr">
                      <a:solidFill>
                        <a:scrgbClr r="0" g="0" b="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dirty="0">
                          <a:effectLst/>
                          <a:latin typeface="Arial"/>
                        </a:rPr>
                        <a:t>p1_u2_P1_6n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100">
                          <a:effectLst/>
                          <a:latin typeface="Arial"/>
                        </a:rPr>
                        <a:t>p8_u4_P1_6n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sz="1100">
                        <a:effectLst/>
                      </a:endParaRP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100">
                          <a:effectLst/>
                          <a:latin typeface="Arial"/>
                        </a:rPr>
                        <a:t>p8_u4_P0_6n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100">
                          <a:effectLst/>
                          <a:latin typeface="Arial"/>
                        </a:rPr>
                        <a:t>p8_u4_P0_6n</a:t>
                      </a:r>
                    </a:p>
                  </a:txBody>
                  <a:tcPr marL="21832" marR="21832" marT="14555" marB="14555" anchor="b">
                    <a:lnL w="9525" cap="flat" cmpd="sng" algn="ctr">
                      <a:solidFill>
                        <a:srgbClr val="CCCCCC"/>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r>
              <a:tr h="231144">
                <a:tc>
                  <a:txBody>
                    <a:bodyPr/>
                    <a:lstStyle/>
                    <a:p>
                      <a:pPr rtl="0" fontAlgn="b"/>
                      <a:r>
                        <a:rPr lang="en-US" sz="1100" dirty="0">
                          <a:effectLst/>
                          <a:latin typeface="Arial"/>
                        </a:rPr>
                        <a:t>Triad</a:t>
                      </a:r>
                    </a:p>
                  </a:txBody>
                  <a:tcPr marL="21832" marR="21832" marT="14555" marB="14555" anchor="b">
                    <a:lnL w="12700" cap="flat" cmpd="sng" algn="ctr">
                      <a:solidFill>
                        <a:scrgbClr r="0" g="0" b="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a:effectLst/>
                          <a:latin typeface="Arial"/>
                        </a:rPr>
                        <a:t>p8_u1_P0_6n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100" dirty="0">
                          <a:effectLst/>
                          <a:latin typeface="Arial"/>
                        </a:rPr>
                        <a:t>p8_u8_P1_6n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sz="1100">
                        <a:effectLst/>
                      </a:endParaRP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100">
                          <a:effectLst/>
                          <a:latin typeface="Arial"/>
                        </a:rPr>
                        <a:t>p8_u8_P1_6n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100">
                          <a:effectLst/>
                          <a:latin typeface="Arial"/>
                        </a:rPr>
                        <a:t>p8_u8_P1_6n</a:t>
                      </a:r>
                    </a:p>
                  </a:txBody>
                  <a:tcPr marL="21832" marR="21832" marT="14555" marB="14555" anchor="b">
                    <a:lnL w="9525" cap="flat" cmpd="sng" algn="ctr">
                      <a:solidFill>
                        <a:srgbClr val="CCCCCC"/>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r>
              <a:tr h="231144">
                <a:tc>
                  <a:txBody>
                    <a:bodyPr/>
                    <a:lstStyle/>
                    <a:p>
                      <a:pPr rtl="0" fontAlgn="b"/>
                      <a:r>
                        <a:rPr lang="en-US" sz="1100">
                          <a:effectLst/>
                          <a:latin typeface="Arial"/>
                        </a:rPr>
                        <a:t>PP_SCAN</a:t>
                      </a:r>
                    </a:p>
                  </a:txBody>
                  <a:tcPr marL="21832" marR="21832" marT="14555" marB="14555" anchor="b">
                    <a:lnL w="12700" cap="flat" cmpd="sng" algn="ctr">
                      <a:solidFill>
                        <a:scrgbClr r="0" g="0" b="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dirty="0">
                          <a:effectLst/>
                          <a:latin typeface="Arial"/>
                        </a:rPr>
                        <a:t>p1_u1_P0_6n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100">
                          <a:effectLst/>
                          <a:latin typeface="Arial"/>
                        </a:rPr>
                        <a:t>p8_u4_P1_6n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sz="1100">
                        <a:effectLst/>
                      </a:endParaRP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100">
                          <a:effectLst/>
                          <a:latin typeface="Arial"/>
                        </a:rPr>
                        <a:t>p8_u1_P1_6n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100" dirty="0">
                          <a:effectLst/>
                          <a:latin typeface="Arial"/>
                        </a:rPr>
                        <a:t>p8_u2_P1_6n</a:t>
                      </a:r>
                    </a:p>
                  </a:txBody>
                  <a:tcPr marL="21832" marR="21832" marT="14555" marB="14555" anchor="b">
                    <a:lnL w="9525" cap="flat" cmpd="sng" algn="ctr">
                      <a:solidFill>
                        <a:srgbClr val="CCCCCC"/>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r>
              <a:tr h="231144">
                <a:tc>
                  <a:txBody>
                    <a:bodyPr/>
                    <a:lstStyle/>
                    <a:p>
                      <a:pPr rtl="0" fontAlgn="b"/>
                      <a:r>
                        <a:rPr lang="en-US" sz="1100" dirty="0">
                          <a:effectLst/>
                          <a:latin typeface="Arial"/>
                        </a:rPr>
                        <a:t>Reduction</a:t>
                      </a:r>
                    </a:p>
                  </a:txBody>
                  <a:tcPr marL="21832" marR="21832" marT="14555" marB="14555" anchor="b">
                    <a:lnL w="12700" cap="flat" cmpd="sng" algn="ctr">
                      <a:solidFill>
                        <a:scrgbClr r="0" g="0" b="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rtl="0" fontAlgn="b"/>
                      <a:r>
                        <a:rPr lang="en-US" sz="1100">
                          <a:effectLst/>
                          <a:latin typeface="Arial"/>
                        </a:rPr>
                        <a:t>p8_u1_P0_6n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rtl="0" fontAlgn="b"/>
                      <a:r>
                        <a:rPr lang="en-US" sz="1100">
                          <a:effectLst/>
                          <a:latin typeface="Arial"/>
                        </a:rPr>
                        <a:t>p8_u8_P1_6n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rtl="0" fontAlgn="b"/>
                      <a:endParaRPr lang="en-US" sz="1100">
                        <a:effectLst/>
                      </a:endParaRP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rtl="0" fontAlgn="b"/>
                      <a:r>
                        <a:rPr lang="en-US" sz="1100">
                          <a:effectLst/>
                          <a:latin typeface="Arial"/>
                        </a:rPr>
                        <a:t>p8_u8_P1_6n</a:t>
                      </a:r>
                    </a:p>
                  </a:txBody>
                  <a:tcPr marL="21832" marR="21832" marT="14555" marB="1455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rtl="0" fontAlgn="b"/>
                      <a:r>
                        <a:rPr lang="en-US" sz="1100" dirty="0">
                          <a:effectLst/>
                          <a:latin typeface="Arial"/>
                        </a:rPr>
                        <a:t>p8_u8_P1_6n</a:t>
                      </a:r>
                    </a:p>
                  </a:txBody>
                  <a:tcPr marL="21832" marR="21832" marT="14555" marB="14555" anchor="b">
                    <a:lnL w="9525" cap="flat" cmpd="sng" algn="ctr">
                      <a:solidFill>
                        <a:srgbClr val="CCCCCC"/>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AutoShape 2" descr="data:image/png;base64,iVBORw0KGgoAAAANSUhEUgAAAlgAAAFzCAYAAADi5Xe0AAAgAElEQVR4Xu3deYAU1bXH8cMyAwMMzrCvyiaICooQkacmQDaiojHRuMSoSTQSDbIIioZFZA9gVJIATzFqokZ9BjFR8zRGY1xeElQURUA2QdARZWeGZcZ5VZ1AmGG6a+l7T1cV3/4n0bl1b9XnXPv+urq6qlal8xJeCCCAAAIIIIAAAsYEahGwjFnSEQIIIIAAAgggkBIgYDER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NXVXXl4ujzzyiDz22GNSVlYmvXv3llGjRkmTJk1SzTdv3ixTp06VZcuWSb9+/WT48OFSVFSksGcMgQACCCCAAAI2BAhYNlSr9fnKK6/ICy+8ICNHjpQ6derIvHnzpKKiQoYNG5b635kzZ0q3bt1k8ODBMn/+fCkoKJCrrrpKatWqpbB3DIEAAggggAACpgUIWKZFffS3ePFiueeee2TGjBmyZ88emThxYuqMVqdOnWTp0qWyYMECmTRpkhQWFvrojSYIIIAAAgggEDUBAlYOKuJ+Xbhy5UoZM2aMbNiwQe666y6ZMGGCFBcXy5o1a1LBa/z48dK2bdsc7B1DIoAAAggggEC2AgSsbAUDbr9q1SqZNWtW6oxVly5dZMWKFTJnzpzUGasDAWvy5MkyduzY1BmtIK8+ffqkvmLkhQACCCAQXwH3Ol1e8RcgYCnW0A1T06dPlyFDhkjfvn1TI7tnrEydwXIDlvv1Iy89gddffz31owVeOgJ46zgfOgrmuua2vEv3fi4vvbVNNn66N3VAbZvVky+eVCQN6tXWPcAjaDQCllKx3f9o3Ivbr7/+eunRo8fBUUtKSlJnr9wzWh06dMjqGiwCllIxDxnG1puh/pHEY0S89euEua65De8Xl2yTifevk52lFVUOprBBHRl/RQcZcDK/WrdRZQKWDdVqfbrXWU2bNi31K0L3a8FDX/v27TP2K0IClkIxqw1h481Q/yjiMyLe+rXCXNfctLd75ursMW8fFq4OHJUbsp6a3pMzWRbKTMCygFq9ywcffFDuu+++Kv+6ffv2Mnv27NR1Vxs3bkx9dehe+J7NfbAIWArFJGDpI3PGEPOcCugObjpg/ekfW2TsgrUZD2LyDzvKoFP/dV9GXuYECFjmLHPeEwFLvwSm3wz1jyBeI+KtXy/Mdc1Ney94+iOZu2hTxoP48Xlt5IdntdY90CNgNAJWgopMwNIvpuk3Q/0jiNeIeOvXC3Ndc9PeBCzd+h06GgErd/bGRyZgGSf17ND0m6HngEd4A7z1JwDmuuamvfmKULd+BKzceVsdOU4By/1Vy7qP98j+8kppXpQnXziuMPWz4bi9TL8Zxu34tfcXb21xEcyzM1+xoVTeWr1btu0qT11I3rVdgZzavXHaTk17c5F7dvXLZmvOYGWjF7Ft4xCw3DebW+5ZKx844ar66yfnt5UrB7WKmGrm3TH9Zhirg8/BzuKtj455ePMZD6+Xx17cfFgH7gfKWT/uLA3r1znsbza8X3A+0N6W5jYNE5zbNPTnNg3hi5xhSwKWFdbcdBqHgPX9Gctl6ZrdaYEW3NhNTurcKDeAIUa18WYYYjeOmE3w1i815uHMF73yqUx64IO0G593ejMZd/kxKgHLHaTMuV3DX7nRaLhihtyKgBUSLoqbRT1grd5UJhdNXJaR7vKvt5LrvxWfZzCy+Oj+l4C3rrc7GubhzIfe9b689u6OtBvXy6str/yil1rACncUbJWNAAErG72IbRv1gPW3t7fLiF+uyqj25VOKZcY1wZ7BmMsysPjo6uOt603ACu993k/fOfhYmnS9/HFaD2nVJL/Kn5nj4c2jtiUBK2oVyWJ/CFhZ4IXclDfDkHAhN8M7JFwWm2EeDo+AFc4tSVsRsBJUzagHLL4iTNBky9GhsNjrw2Mezvx65yvCV/mKMBxeQrYiYCWkkO5hRD1gff55pfS77k2pcP433euqs1vLkHPbxKYqLD66pcJb15uvCMN7P+lc5H5bhovcv3lGMxn7Pb2L3MMfCVuGFSBghZWL4HZRD1hvrtolV89ckVEu3ZtOBLlTu8SCr1sZvHW9mePhvTd+ulduf/TD1C/3qr9OO75x6jYN9fNrH/Y35nh486htScCKWkWy2J+oByz35qKj5q7OeIQti/OdJ7v3yEJBd1PeDPHWFdAfjTkezHxnaUXqnlPuvacOfTVuWFf6n3SUfKNv09SNldO98A7mHeXWBKwoVyfgvkU9YD31f5/JhF+vy3hUtWqJ/N+vTpE6tZ3/E4MXb4a6RcJb15szWMG9L520TFZ+WFbjhrWd97WFk07I+NQK5nhw86huQcCKamVC7FfUA9bDfymR2Y986Hlkj044Xjq1KfBsF4UGvBnqVgFvXW8CVjDvm+avkeff2JpxI/caU/daU85gBbONY2sCVhyrlmafox6w5j25Se556iNP8YfGdpeu7Rt4totCAxZ83SrgretNwPLv/eb7zjWmszJfY+r29tU+xTLt6vT3+mOO+zePeksCVtQrFGD/oh6w0j2Xq/ohPjuzpzRpnBfgyHPXlDdDXXu8db0JWP697336I/nVok2eGwxwnvs307nAnTNYnlSxb0DAin0J/3MAUQ9Yv3n2Y7nz8Y0ZxfPq1JLXnGuw4vJiwdetFN663gQs/96zH90gDz//iecGFw1oIaMvbk/A8pSKfwMCVvxrePAIoh6w/v7eDrnujvczih93dAP57U+7x6YqLPi6pcJb15uA5d97rnP2aoFzFsvrdefQLnL6iUcRsLygEvB3AlYCinjgEKIesLbuLJevjnoro/jQ89vKFYNaxaYqLPi6pcJb15uA5d/7hTe3yeh5mW9D85XexTL9R5mftcoc928e9ZYErKhXKMD+RT1guYfiXgTqXgya7nVsuwL5zS3dpa7zVWEcXrwZ6lYJb11vAlYw7yunL5d31u6ucaOenRrKvTcd59khc9yTKDYNCFixKZX3jkY9YLmPyhk48i3ZVVaR8WCuc85ifT8mZ7F4M/SelyZb4G1S019fmPtzclt9tmO//PyxD+W517dKRcW/HgnWoF5tOeu0pnKjc92Vex8srxfeXkLx+TsBKz618tzTqAcsP4/KcQ+yb/fG8svhx3oebxQa8GaoWwW8db05gxXO233casmWfeLmqZZN8gN1whwPxBXpxgSsSJcn2M5FPWD5eVSOe8TuPbDce2HF4cWboW6V8Nb1JmDhrS+QnBEJWMmppUQ9YPn5FaFbjpO7NJJ7RneLRWVY8HXLhLeuNwELb32B5IxIwEpOLSMfsPz8itAtx6VfaSkjL2wXi8qw4OuWCW9dbwIW3voCyRmRgJWcWkY+YLnUfu7mftnXWsnwb7eNRWVY8HXLhLeuNwELb32B5IxIwEpOLWMRsMbdu1ae+fsWT/Vxlx8j553ezLNdrhuw4OtWAG9dbwIW3voCyRmRgJWcWkY+YLm/qjn75qW+xHs494z5tY97xvjqzGIjFnyLuDV0jbeuNwELb32B5IxIwEpOLSMfsF57d4cMvSvzo3IOlCOvrvNMwl9G/5mELPi6/wHhretNwMJbXyA5IxKwklPLyAesvy7ZJjfMzfwoiUPL8Y+5p/i6MV8uS8iCr6uPt643AQtvfYHkjEjASk4tIx+wljqPkPi+8ygJP6/mRXnyzIyefprmtA0Lvi4/3rreBCy89QWSMyIBKzm1jHzAcqnPuult+WTbfk/1c50L3Mc7F7pH/cWCr1shvHW9CVh46wskZ0QCVnJqGYuA9cw/tsi4BWszqrdrXk/mjugqrZsGe8RELkrJgq+rjreuNwELb32B5IxIwEpOLWMRsFzu9z4olT85Qev9D8tk02d7ZX95ZeqBqMe0qi8ndmwoF/ZvLg3r14lFZVjwdcuEt643AQtvfYHkjEjASk4tYxOwEkQuLPi61cRb15uAhbe+QHJGJGAlp5YErBzUkgVfFx1vXW8CFt76AskZkYCVnFoSsHJQSxZ8XXS8db0JWHjrCyRnRAJWcmpJwMpBLVnwddHx1vUmYOGtL5CcEQlYyaklASsHtWTB10XHW9ebgIW3vkByRiRgJaeWBKwc1JIFXxcdb11vAhbe+gLJGZGAlZxaErByUEsWfF10vHW9CVh46wskZ0QCVnJqScDKQS1Z8HXR8db1JmDhrS+QnBEJWMmpJQErB7VkwddFx1vXm4CFt75AckYkYCWnlgSsHNSSBV8XHW9dbwIW3voCyRmRgJWcWhKwclBLFnxddLx1vQlYeOsLJGdEAlZyaknAykEtWfB10fHW9SZg4a0vkJwRCVjJqSUBKwe1ZMHXRcdb15uAhbe+QHJGJGAp1rKyslIWLVokGzZskKFDhx4c+fHHH5d58+Yd/OdzzjlHhg0bFnjP+vTpI4sXLw68HRuEF2DBD28XZku8w6hltw3m2fkF3RrvoGLRbU/AUqpNeXm5PPHEE7JgwQIZNGjQwQDlhq477rhDunTpIoMHD85qbwhYWfGF2pg3w1BsoTfCOzRd6A0xD00XakO8Q7FFciMCllJZ5s+fLzt27JAWLVrItm3bDgassrIymTx5slxwwQXSq1evrPaGgJUVX6iNeTMMxRZ6I7xD04XeEPPQdKE2xDsUWyQ3ImAplWXv3r2Sn5+fOou1fv36gwGrpKREbr75ZsnLy0v9+x49esjw4cOlTZs2gfeMgBWYLOsNeDPMmjBQB3gH4jLSGHMjjL47wds3VeQbErCUS7Rw4cIqAWv58uUyY8YMGTNmjHTs2FHuvvtu2bRpk4wbN07q168faO/cgOWeKeOFAAIIIBBfgd69e8d359nzgwIELOXJUD1gVR9+9erVMmXKFBk/frx06NAh0N5xBisQl5HGfNo0wui7E7x9UxlriLkxSl8d4e2LKRaNCFjKZfITsGbNmiW33nqrtGzZMtDeEbACcRlpzJuhEUbfneDtm8pYQ8yNUfrqCG9fTLFoRMBSLlP1gLVkyRJxb9MwatSo1FeC7leE7oXvI0aMkLp16wbaOwJWIC4jjXkzNMLouxO8fVMZa4i5MUpfHeHtiykWjQhYymWqHrDc2zc8/fTTcv/990tpaakMHDhQrr76aikqKgq8ZwSswGRZb8CbYdaEgTrAOxCXkcaYG2H03Qnevqki35CAFfkS+d/BOAWsxSt2yrqP90h5RaU0PypP+hxXKEc1rHrGbl95pbz27nb5eMs+qVWrlrRrXk/+64TG/kEUWvJmqIB8yBB463q7o2Gua463rrfN0QhYNnWV+45DwFpfskfG3rtOlq3bXUWndu1aMuo77eQ7A1qk/v1zi7fKtIfWy47d5VXauSFrwhUdpNexjZR1ax6ON0PdMuCt603AwltfIDkjErCSU8tYPItwyO0rxT17le71wC3dpWVxnpxz81LZ75zBqunVvkU9WTjpxEhUjgVftwx463oTsPDWF0jOiASs5NQy8gFrrfOV4IUT3s0o/v1vtJLWTfJl6oPrM7abc/2x0i8CXxey4Ov+B4S3rjcBC299geSMSMBKTi0jH7BeXrpdhv9iVUbxL/culjZN8+U3z5ZkbHfjJUfLd/o3z3n1WPB1S4C3rjcBC299geSMSMBKTi0jH7Beenu7jPxl5oA1sFeRtGlWT377XOaANfri9nLRv6/XymUJWfB19fHW9SZg4a0vkJwRCVjJqWXkA9bKD8vk0knLMopf9tWWqa8IZz6yIWO726/tLF88KfitLEyXmwXftGjm/vDW9SZg4a0vkJwRCVjJqWXkA5ZLfdmU92T5+tK06vNv6Opc5J4v3xz7Tto2TQrryjM/6yl1nF8e5vrFgq9bAbx1vQlYeOsLJGdEAlZyahmLgPX2mt1y83+vkZKt+w6Tv/qc1nLN4Dapf//Yi5tlxsOHX+heUK+2TPpBR+l/cu7PXrH46P/HQ8DCXF9Ad0TmuK63zdEIWDZ1lfuOw32wXBL39gvPLt4iazbtkf3OjUZbFOVJ3+Mby7FtC6qIbfx0r7gXxn/0mXujUZGjW9SXAc41WkWNgj1CyGYZeDO0qXt433jrevMhAm99geSMSMBKTi1jcQYrQdypQ2HB160o3rrezHG89QWSMyIBKzm1JGDloJYs+LroeOt6E7Dw1hdIzogErOTUkoCVg1qy4Oui463rTcDCW18gOSMSsJJTSwJWDmrJgq+LjreuNwELb32B5IxIwEpOLQlYOaglC74uOt663gQsvPUFkjMiASs5tSRg5aCWLPi66HjrehOw8NYXSM6IBKzk1JKAlYNasuDrouOt603AwltfIDkjErCSU0sCVg5qyYKvi463rjcBC299geSMSMBKTi0JWDmoJQu+Ljreut4ELLz1BZIzIgErObUkYOWgliz4uuh463oTsPDWF0jOiASs5NSSgJWDWrLg66LjretNwMJbXyA5IxKwklNLAlYOasmCr4uOt643AQtvfYHkjEjASk4tCVg5qCULvi463rreBCy89QWSMyIBKzm1JGDloJYs+LroeOt6E7Dw1hdIzogErOTUkoCVg1qy4Oui463rTcDCW18gOSMSsJJTSwJWDmrJgq+LjreuNwELb32B5IxIwEpOLQlYOaglC74uOt663gQsvPUFkjMiASs5tSRg5aCWLPi66HjrehOw8NYXSM6IBKzk1JKAlYNasuDrouOt603AwltfIDkjErCSU0sCVg5qyYKvi463rjcBC299geSMSMBKTi0JWDmoJQu+Ljreut4ELLz1BZIzIgErObUkYOWgliz4uuh463oTsPDWF0jOiASs5NSSgJWDWrLg66LjretNwMJbXyA5IxKwklNLAlYOasmCr4uOt643AQtvfYHkjEjASk4tCVg5qCULvi463rreBCy89QWSMyIBKzm1JGDloJYs+LroeOt6E7Dw1hdIzogErOTUkoCVg1qy4Oui463rTcDCW18gOSMSsJJTSwJWDmrJgq+LjreuNwELb32B5IxIwEpOLWMXsN5avUu27iyX+vm1pUvbAml2VF5kq1HxeaW8vWa3bN9VLgX1akvXdg2kuLCusODrlgxvXW8CFt76AskZkYCVnFrGJmAt/Nun8ssnNso2J6wc+vrmGc1k7PeOiVxFHv7LJzJv0SbZvaeiyr5dNKCFDDz2E+ndu3fk9jmpO0TA0q8s5rrmeOt62xyNgGVTV7nvPn36yOLFi5VHDTbc4hU7ZcjtK9NudPHAFjLqovYH/76jtEJKtuyTWrVE2jWvlzrbpfn661vb5IZfrU47ZL+uInNuIGBp1YTFR0v6P+NgrmuOt663zdEIWDZ1lfuOQ8C67YEP5MlXPk0rk1e3lrw8p5ds+myf/PzRDfLS29urtD37tKZy06VHSwPnazqN14hfrJK/La26D9XH/dk1nWTgKcUau3PEj8Hioz8FMNc1x1vX2+ZoBCybusp9xyFgXTF9uby7dndGmUcnHC+33LNWVm0sq7Hd6SceJXcO7aKi+8VhS6S02leD1Qfu0Kq+/M/EE1T250gfhMVHfwZgrmuOt663zdEIWDZ1lfuOQ8C6dPJ7snJDaUaZod9qJ3N+/2HGNveNOU5O7NjQuvCpQ14X5/p2z9cfp/WQVk3yPdvRIDsBFp/s/MJsjXkYtfDb4B3eLmpbErCiVpEs9icOAWvkL1cd9rVf9UO+xLkOy72wPNPrp5cdI+ef2SwLLX+bfsEJWJU+AtaDY7tLt/YN/HVKq9ACLD6h6UJviHloulAb4h2KLZIbEbAiWZZwOxWHgPXYi5tlxsPr0x5g766FTlApkIeezxywbvhOe7nkyy3CQQXY6tQfvyGf+ziF9fhtJ8gxLesH6JmmYQRYfMKoZbcN5tn5Bd0a76Bi0W1PwIpubQLvWRwClntQVzrXYb2T5jqspo3z5LzTm8q9z3yc8finXNVRvv6FJoGNgm7wlRveOux2EtX7KGpUV/48+6SgXdM+hACLTwi0LDfBPEvAgJvjHRAsws0JWBEuTtBdi0vA+q5zHdaKDNdhuTfyLNv7ecbDf2ZGT2leZP/GpBfdtkxWp7nY/sAO/uT8tnLloFZBy0X7EAIsPiHQstwE8ywBA26Od0CwCDcnYCkWp9K5mGfRokWyYcMGGTp06MGRN2/eLFOnTpVly5ZJv379ZPjw4VJUVBR4z+IQsD7Zuk/OGrPU89jcr9s+KNlTY7trz2sjPzirtWcfJhoMuvFt+XT7/oxdvXTnydKgfh0Tw9GHhwCLj/4UwVzXHG9db5ujEbBs6h7Sd3l5uTzxxBOyYMECGTRokAwbNiz113379snMmTOlW7duMnjwYJk/f74UFBTIVVdd5dxc07m7ZoBXHAKWe+bKPYPl9WrifFU44oJ28uKSbbLx072pG426t0P4Wp8mcmbPo7w2N/b3fte9IfvLM1/lfs+ornLysYXGxqSj9AIsPvqzA3Ndc7x1vW2ORsCyqXtI325w2rFjh7Ro0UK2bdt2MGCVlJTIxIkTZdSoUdKpUydZunRpKoRNmjRJCguDLdpxCFjuWalvj3/Xl/o/5p4itWsHC5m+Og7Q6LRr35DyiswBq15ebXGvCet/cvCzjgF2haaOAIuP/jTAXNccb11vm6MRsGzqHtL33r17JT8/P3UWa/369QcD1po1a+Suu+6SCRMmSHFxsbj/PGPGDBk/fry0bds20N7FIWC5B/Ql5+ad1Z/rV/1A3dDyyi96BTp+G41P/8mbsnd/5uvB3HGbOA9+fuZnPaVOjgOhDYMo9cnio18NzHXN8db1tjkaAcumbg19L1y4sErAWrFihcyZMyd1xupAwJo8ebKMHTs2dUYryMsNWO6Zsqi/nvinyDNvZt7LLs4146PPzf2RjLhfpHSvv/249usiJ0XvWdX+dp5WCCAQGQEeIB+ZUmS1IwSsrPiCb1w9YB2JZ7BctVFzV6eur0r3mvTDjvKNU+3fhsGrgn4ucj/Qx+iL28tFA+zfm8trn5P8dz7d61cXc11zvHW9bY5GwLKp6+MMlnsNlnv2yr0Gq0OHDom/ButQkoV/+1TufuojcX9ZeODVuml+6pYH3/5ic+XK1DzcN8e+Ix9u9ncKq02zfBl98dFyZg+9i/AjgaS4Eyw+itj/HgpzXXO8db1tjkbAsqnrI2Adab8irInbDTC7yyqkYUEdade8nnJFMg/3g5+tkLdX7wq0T/fedJz07GT/OYmBdiohjVl89AuJua453rreNkcjYNnU9RGw3CYbN26U6dOny8qVKxN/Hyxl7qyHu2rmClmyKljAOqdfU7n1yg5Zj00Hhwuw+OjPCsx1zfHW9bY5GgHLpq5y33H5FaEyS1bDXTTRuZP7prJAfXRuUyCPTDg+0DY09ifA4uPPyWQrzE1qeveFt7dRXFoQsOJSKR/7ScDygRSwyddGvyVbdpQH2qpJ47ry7EyeTRgIzWdjFh+fUAabYW4Q00dXePtAikkTAlZMCuVnNwlYfpSCtRk4cons2F0RaKPGDevIX24/OdA2NPYnwOLjz8lkK8xNanr3hbe3UVxaELDiUikf+0nA8oEUsMmXR74l23cHO4N1VMO68vztnMEKSO2rOYuPLyajjTA3yunZGd6eRLFpQMCKTam8d5SA5W0UtMXZY96Wkq2ZH/Zcvc+WxXny1PSeQYeivQ8BFh8fSIabYG4Y1KM7vHW9bY5GwLKpq9w3Acs8+A+d2zS8FfA2DT07N5J7b+xmfmfokWcR5mAOsODrouOt621zNAKWTV3lvglY5sHv/uNHMv8PmwJ1fM3gNnL1Oa0DbcHPlw0AAB4jSURBVENjfwIsPv6cTLbC3KSmd194exvFpQUBKy6V8rGfBCwfSAGbVHxeKT+avVLe8nkvrJO6NJL/vqErD30O6Oy3OYuPXylz7TA3Z+mnJ7z9KMWjDQErHnXytZcELF9MoRo99uJmeX3lTtm6s1wa1KstHVrXF6kUWbKiRPLrF0pxYV3p3bVQLuwfjUf8hDrIGGzE4qNfJMx1zfHW9bY5GgHLpq5y3wQsZXBnON4Mdc3x1vV2R8Nc1xxvXW+boxGwbOoq903AUgZn8VEHZ/FRJydgKZMzx5XBLQ5HwLKIq901AUtbnE/32uIsPtrizHFtcea4tri98QhY9mzVeyZgqZPz6V6ZnMVHGZyztOrgzHF1cmsDErCs0ep3TMDSN+fNUNccb11vdzTMdc3x1vW2ORoBy6auct8ELGVwFh91cBYfdXICljI5c1wZ3OJwBCyLuNpdE7C0xfl0ry3O4qMtzhzXFmeOa4vbG4+AZc9WvWcCljo5n+6VyVl8lME5S6sOzhxXJ7c2IAHLGq1+xwQsfXPeDHXN8db1dkfDXNccb11vm6MRsGzqKvdNwFIGZ/FRB2fxUScnYCmTM8eVwS0OR8CyiKvdNQFLW5xP99riLD7a4sxxbXHmuLa4vfEIWPZs1XsmYKmT8+lemZzFRxmcs7Tq4MxxdXJrAxKwrNHqd0zA0jfnzVDXHG9db3c0zHXN8db1tjkaAcumrnLfBCxlcBYfdXAWH3VyApYyOXNcGdzicAQsi7jaXROwtMX5dK8tzuKjLc4c1xZnjmuL2xuPgGXPVr1nApY6OZ/ulclZfJTBOUurDs4cVye3NiAByxqtfscELH1z3gx1zfHW9XZHw1zXHG9db5ujEbBs6ir3TcBSBmfxUQdn8VEnJ2ApkzPHlcEtDkfAsoir3TUBS1ucT/fa4iw+2uLMcW1x5ri2uL3xCFj2bNV7JmDZJd+9p0KWrNolW3eWS7282tKlbYFs2fSu9O7d2+7AR0jvn+3YL++s3S07SiukYf060q19gbRtVq/K0bP46E8GzHXN8db1tjkaAcumrnLfBCx74A/+uUTm/H6jlFdUVhnklI4ic288RerUrmVv8COg58m/+UCeePnTw460a7sG8tC47gf/PYuP/mTAXNccb11vm6MRsGzqKvdNwLID/tqyHTL0zvfTdv7NM5rJ2O8dY2fwI6DXe576SOY9uSntkbpnCn83/vjU31l89CcE5rrmeOt62xyNgGVTV7lvApYd8FvvWyd/fO2ztJ3Xck5evfKLUyS/LmexwlRgwIglstP5WjDT69mZPaVJ4zwCVhjgLLdhwc8SMODmeAcEi3BzAlaEixN01whYQcX8tb982nJZtm53xsaPTDheOrcp8NchraoIfGHI61JZ9ZvXw4Sm/LCjfP3UJgSsHMwdFnxddLx1vW2ORsCyqavcNwHLDvh3J78nKzaUZux8/BUd5OzTmnAtVogS9Lnmdc+trv92O7n8ay0JWJ5S5huw4Js3zdQj3rreNkcjYNnUVe6bgGUHfPTc1fLCkm2enbu/fBtyXhu5ZGALz7Y0+I/AqT9+Qz7/PPMprGlXd5Sv9uEMVi7mDQu+rjreut42RyNg2dRV7puAZQf8D69+JhPvX+e789nXdpYvnVTku/2R3rD/8CWyqyzzNVh/mNpDWjfN5wxWDiYLC74uOt663jZHI2DZ1FXum4BlD3zsgrXyp39s8TXAwFOK5WfXdPLVlkYiA52L3N17X6V75efVkledHxG4LxYf/RmDua453rreNkcjYNnUVe6bgGUPfNErn8qkBz7wNUBr5+aYf5hyoq+2R3qjsr2fy5nXv+nJ4N6mwb1dA4uPJ5XxBpgbJ83YId663jZHI2DZ1FXum4BlD/wu5yajD/zvx74GaFC/trx0Zy9fbY/0Ru6ZK/cMlterR+eG8usbjyNgeUFZ+DsLvgXUDF3irettczQClk1d5b4JWPbAf/7Yh+Lezd3Pq6BebfnbXQQsP1YVzsXtfZ2L3P28xlx6tHRstJ5HE/nBMtiGBd8gpo+u8PaBFJMmBKyYFMrPbhKw/CiFa/OQE65ud0KWn1dhgzryws9P9tP0iG+zfXe5fHnkW74cmjo3Gp168X4paNZd1pfsETectSzOlz7dCn1tT6NwAiz44dzCboV3WLnobUfAil5NQu8RASs0neeGaz7aI9+59V3Pdm6Dru2d5+eN/c/z83xtdIQ22u8827Hftf7OYLlE7ZuJbKj2yEI3ZI2+uL30P5lfbtqYRiz4NlTT94m3rrfN0QhYNnWV+yZg2QW/708fyy8WbvQc5ML+zeWmS472bEcDkSBnsDJ5uY8pemJKD2lRlAerYQEWfMOgHt3hrettczQClk1d5b4JWPbB31tfKvc7QevPr2+tcTD3ZqMP3HKcHNOyvv2dScAI5c4ZrNMCnMHKdMgjL2wnl36lZQJUonUILPi69cBb19vmaAQsm7rKfROw9MBfdO7s/uiLm2XJ+ztkX7lIUaO60rd7Y7lyUCs5th3PJPRbiVLnNg1f9HGbBj/9nX9mM/npZcf4aUqbAAIs+AGwDDTF2wBiRLogYEWkECZ2g4BlQjFYH+6b4cm9TuEZhMHYDrbe6dymYYCP2zT46f7c05vJ+MsJWH6sgrRhwQ+ilX1bvLM3jEoPBKyoVMLAfhCwDCAG7II3w4BgNTR3A5YbtNK98vNqy/lnNJNHXvgk42A/GtxGfnRO6+x3iB6qCDDHdScE3rreNkcjYNnUVe6bgKUM7gzHm2H25rc5d8h/0rlTfrrXkHPbyFVnt5azxyyVkq370rZ74Obj5PgODbPfIXogYOVwDvCekkN8w0MTsAyDhunu8ccfl3nz5h3c9JxzzpFhw4YF7oqAFZgs6w14M8yaULbsLJfhc96XZR+UHtbZGT2Okjt+0iX1793r3sb892opr+Fk1zVOCLvaCWG8zAswx82bZuoRb11vm6MRsGzq+ui7srJS7rjjDunSpYsMHjzYxxbpmxCwsuILtTFvhqHYatzo6b9vkWXrdsvusgpp3LCunNylkQzoVfXeVs+/9LqU7Gsnaz92bzQq0qpJvpxxYmPOXJkrw2E9Mcct4tbQNd663jZHI2DZ1PXRd1lZmUyePFkuuOAC6dUru8erELB8gBtuwpuhYVCP7vDW9XZHw1zXHG9db5ujEbBs6vrou6SkRG6++WbJy8uT9evXS48ePWT48OHSpk0bH1tXbULACkyW9Qa8GWZNGKgDvANxGWmMuRFG353g7Zsq8g0JWDku0fLly2XGjBkyZswY6dixo9x9992yadMmGTdunNSvH+xmlW7Amj9/fo6PiOERQAABBLIR6N27dzabs21EBAhYESnEgd1YvXq1TJkyRcaPHy8dOnQItHecwQrEZaQxnzaNMFbpxL1lQ+3aIu5d8au/8Dbv7dUj5l5Ch/890xz26g1vL6H4/J2AFbFauQFr1qxZcuutt0rLlsEe+0HA0i8mb4ZmzN1nEs75/UZ5/o2tB++J1aZZPTn3v5qmbtFw4IW3Ge8gvWDuT2ur82vY6Q+tl5eXbpe9+51fYDivevm1pU/XQpn4/Q6ppz34eeHtRykebQhYOa7TkiVLxL1Nw6hRo1JfCbpfEboXvo8YMULq1vX3H+SBQyBg6ReTN0Mz5ldOXy7vrN1dY2cXfKm5jLn0Xw/PxtuMd5BeMPendZZzn7ZP0tynrY5zRnbGNZ2l/8lVfxVbU894+/OOQysCVo6rVF5eLk8//bTcf//9UlpaKgMHDpSrr75aioq8/0OsvusELP1i8maYvfkzzu0Zxt27NmNHf5jaQ1o3zSdgZc8duAfmuDfZPU99JPOe3JSxYZFz65H/ndXT87FaeHt7x6UFASsulfKxnwQsH0iGm/BmmD3orEc2yO/+kvkxOD+7ppMMPKWYgJU9d+AemOPeZN+fsVyWrqn5DOyhW99+bWf54kmZPzzj7e0dlxYErLhUysd+ErB8IBluwpth9qAT71snf3jts4wdTbiygwzu15SAlT134B6Y495k3xr3jqz/ZK9nw9EXt5eLBrTI2A5vT8bYNCBgxaZU3jtKwPI2Mt2CN8PsRX/+2Ify4J9LMnY02/nk/yXnkz/e2XsH7QFzb7GLb1smqzaWeTa88ZKj5Tv9mxOwPKWS0YCAlYw6po6CgKVfTBaf7M3/8uY2uXHe6owdPTuzpzRpnEfAyp47cA/McW8y9xpC91pCr9ec64+Vfic0JmB5QSXk7wSshBSSgJWbQrL4mHG/7o735e/v7aixs5bO8wZ/f9sJUi+vtvxm0euyemtTWfOR8yzCikpp41z47l7TMti5nQMvOwLMcW/X9SV75Fvj383YsHlRnjwzo6dnZ3h7EsWmAQErNqXy3lHOYHkbmW7Bm6EZ0dmPbpCHn09/oft3v9JSWjlharZzQXxNLzdgTbiig5mdoZcqAsxx7wnhXuDuXuju9brQ+XrwJudrwkwvvL0U4/N3AlZ8auW5pwQsTyLjDXgzNEN67k/fkU2fpr9ION85e1VZWSn7yyvTDjhnmPP1y/GZv34xs7dHVi/Mce96j567Wl5Yss27odPizqFdpEenRrJ8famU7qmQxg3qyInOP+fXrZXaHm9fjLFoRMCKRZn87SQBy5+TyVa8GWav6eQm+cKQ17Pu6Iqvt5Kh32qbdT90UFWAOe49I74++m35bMd+74ZOi/rO3d337PvXnd4PvNyvv68Z3Foud+Yw3r4YY9GIgBWLMvnbSQKWPyeTrXgzNKPZ98dvSMXn6c9O+RmFrwn9KAVvwxz3Njtj6JuHhSbvrQ5vMfmHHaV5nbXCw57D6EVvGwJW9GoSeo8IWKHpQm/I4hOarsqGl05aJis/9P6Ze6bR/FzfYmZvj6xemOPe9T7t2jek3PnRRbavvt0byw/O3EHAyhYyItsTsCJSCBO7QcAyoRisDxafYF7pWv/2uRK5438+zKqzn152jJx/ZrOs+mDjwwWY496z4r9+8qbs+/cDnr1bp29RXFhXpl9STsDKBjFC2xKwIlSMbHeFgJWtYPDtWXyCm6Xb4qKJy2T1pnBnsdzbNfzPbScevFDY3F7RE3Pcew58zbkGa4vPa7Ay9VboXPA+67IKApY3eSxaELBiUSZ/O0nA8udkshWLjznNF51fYY1yfo2V7nXKsY2koM4ueXWFOL8o/E8r92uV4Re0k2PbFZjbGXo6KMAc954Mfp9F6NVTl7YFMvrsMgKWF1RM/k7Aikmh/OwmAcuPktk2LD5mPW93HpvzUA2PzWnXvJ64D3ze+cl70qNnL9mwea9zUbxIC+fmjUWN6prdCXqrIsAc954Qj7+0WaY9uN67oUeLH5zVWvq2+4iAlbVkNDogYEWjDkb2goBlhDFQJyw+gbh8NX533W55fcVO+XT7fnHvf9W5TYEMOrWJ1HJuE4S3L0KjjTD3x3nBhHdl3cd7/DWuodUpXQtl7ohjZcmbbxCwQitGa0MCVrTqkdXeELCy4gu1MYtPKLbQG+Edmi70hpj7p5v8mw/kpbe3y47d5akPBO7Z1WbOMzR3OTcU3barXAqce2Cd0LGhtCjOl12lFbLbvdFow7rSq0ujg497wtu/d9RbErCiXqEA+0fACoBlqClvhoYgfXaDt08og80wN4jpoyu8fSDFpAkBKyaF8rObBCw/Smbb8GZo1tOrN7y9hMz/HXPzppl6xFvX2+ZoBCybusp9E7CUwZ3heDPUNcdb19sdDXNdc7x1vW2ORsCyqavcNwFLGZzFRx2cxUednIClTM4cVwa3OBwByyKudtcELG1xPt1ri7P4aIszx7XFmePa4vbGI2DZs1XvmYClTs6ne2VyFh9lcM7SqoMzx9XJrQ1IwLJGq98xAUvfnDdDXXO8db3d0TDXNcdb19vmaAQsm7rKfROwlMFZfNTBWXzUyQlYyuTMcWVwi8MRsCziandNwNIW59O9tjiLj7Y4c1xbnDmuLW5vPAKWPVv1nglY6uR8ulcmZ/FRBucsrTo4c1yd3NqABCxrtPodE7D0zXkz1DXHW9fbHQ1zXXO8db1tjkbAsqmr3DcBSxmcxUcdnMVHnZyApUzOHFcGtzgcAcsirnbXBCxtcT7da4uz+GiLM8e1xZnj2uL2xiNg2bNV75mApU7Op3tlchYfZXDO0qqDM8fVya0NSMCyRqvfMQFL35w3Q11zvHW93dEw1zXHW9fb5mgELJu6yn0TsJTBWXzUwVl81MkJWMrkzHFlcIvDEbAs4mp3TcDSFufTvbY4i4+2OHNcW5w5ri1ubzwClj1b9Z4JWOrkfLpXJmfxUQbnLK06OHNcndzagAQsa7T6HROw9M15M9Q1x1vX2x0Nc11zvHW9bY5GwLKpq9w3AUsZnMVHHZzFR52cgKVMzhxXBrc4HAHLIq521wQsbXE+3WuLs/hoizPHtcWZ49ri9sYjYNmzVe+ZgKVOzqd7ZXIWH2VwztKqgzPH1cmtDUjAskar3zEBS9+cN0Ndc7x1vd3RMNc1x1vX2+ZoBCybusp9E7CUwVl81MFZfNTJCVjK5MxxZXCLwxGwLOJqd03A0hbn0722OIuPtjhzXFucOa4tbm88ApY9W/WeCVjq5Hy6VyZn8VEG5yytOjhzXJ3c2oAELGu0+h0TsPTNeTPUNcdb19sdDXNdc7x1vW2ORsCyqavcNwFLGZzFRx2cxUednIClTM4cVwa3OBwByyKudtcELG1xPt1ri7P4aIszx7XFmePa4vbGI2DZs1XvmYClTs6ne2VyFh9lcM7SqoMzx9XJrQ1IwLJGq98xAUvfnDdDXXO8db3d0TDXNcdb19vmaAQsm7rKfROwlMFZfNTBWXzUyQlYyuTMcWVwi8MRsCzi+u168+bNMnXqVFm2bJn069dPhg8fLkVFRX43P9iOgBWYLOsNeDPMmjBQB3gH4jLSGHMjjL47wds3VeQbErByXKJ9+/bJzJkzpVu3bjJ48GCZP3++FBQUyFVXXSW1atUKtHcErEBcRhrzZmiE0XcnePumMtYQc2OUvjrC2xdTLBoRsHJcppKSEpk4caKMGjVKOnXqJEuXLpUFCxbIpEmTpLCwMNDeEbACcRlpzJuhEUbfneDtm8pYQ8yNUfrqCG9fTLFoRMDKcZnWrFkjd911l0yYMEGKi4vF/ecZM2bI+PHjpW3btoH2joAViMtIY94MjTD67gRv31TGGmJujNJXR3j7YopFIwJWjsu0YsUKmTNnTuqM1YGANXnyZBk7dmzqjFaQlxuweCGAAAIIxFtg8eLF8T4A9j4lQMDK8UQweQYrx4fC8AgggAACCCDwbwECVo6ngnsNlnv2yr0Gq0OHDlldg5XjQ2F4BBBAAAEEECBgRWMOmPwVYTSOiL1AAAEEEEAAAc5gRWAObNy4UaZPny4rV67M6j5YETgUdgEBBBBAAAEEHAECFtMAAQQQQAABBBAwLEDAMgxKdwgggAACCCCAAAGLOYAAAggggAACCBgWIGAZBqU7BBBAAAEEEECAgJWAOWDqYdEJoDB6CFu2bJFZs2aJe2flzp07y3XXXScnnHBCaoxM5tQjWBkqKytl0aJFsmHDBhk6dGhq4/LycnnkkUfksccek7KyMundu3fqViZNmjTBPxjvYa1r8nYbvfPOO6nnon788ceH/diG+R4O3WseH+jVvV3PjTfemJr/B24YjXk48yhtRcCKUjVC7Au3eQiB5mMT19UNV927d5fzzjtPXn31VXn66adTd9ivW7du2gd079+/39jDu33sZuybuAvQE088kXr+5qBBg2TYsGGpY3rllVfkhRdekJEjR0qdOnVk3rx5UlFRkfq7+7/pHpCOf+Ypkc57165dqbnt1mDAgAFy5513SosWLeTKK6+UTO8xeGf2zjSP3Xl94MPE3Llz5cknn5Rp06alAhbmsX9rSx0AASvmdTT5sOiYUxjd/XXr1smvf/3r1KfKhg0bVuk7k3lpaamxh3cbPaCIdjZ//nzZsWNHajHftm3bwYBVfXfdR4fcc889qed07tmzJ60x/pkLnc7bfaLEoY/oWrhwobjm48aNk+3bt+Nt6L+fQ+fxUUcdler1n//8p7je69evl+HDh6cCFu8xhsBz3A0BK8cFyHZ4HrWTrWDN27tvhO4Zq0aNGslzzz0nHTt2TIUt9277mcz37t1r7OHddo4sWr26Xvn5+amzWO4Cc+AMVvW9dL8udO8TN2bMmNRXiekekI5/5vqm8z4QTPv16yff+MY3qpzBYr6b+2/m0Hmcl5eXCq+zZ8+WCy64QO644w659tprUwELc3PmueyJgJVLfQNjm3xYtIHdSUwXbsC69dZb5ZZbbkld//Pggw/Ke++9l/ok7y7w6R7Q7X5lYurh3YnB9HEgBz7B1xSwVq1alfq61r0Gq0uXLpJpzuPvA9tpUpO36+zOb/carNNOOy31gaKwsBBvf6SerarPY/dauN/97ndSv3596d+/v9xwww0HAxZz3JMzFg0IWLEoU/qd5AyWnQK6Aeuhhx5KPSfS/YrQdXa/nho/frxkOkvCGZRw9UgXsNyFxn3KwZAhQ6Rv376pzvl0H8740K2qe69du1amTp2aWuTdEOv+6GDp0qWpM4abNm3ijGGW5DXN4/fff19++9vfyujRo8X9YHBowGKOZwkekc0JWBEpRNjd4GHRYeUyb7d8+XK5++67U2ex3E/xq1evTi307j+7F7mne0C3+1ULD+8OXpOaApb760334vbrr79eevTocbDTTHMef3/21b2feeYZefnll1PXXLlnVNwF3g1c7oXvBQUFzHd/rDW2SjeP3Rr86le/Omwb90L39u3bY56FeVQ2JWBFpRIh94NfEYaE89jswDUp7qn7gQMHpi6wdi/Cdj9tui9+xWbWvfqC734N6y407q8I3TMqh774hVX29tW93evbpkyZIjfddJMcd9xxqTNYf/3rX1MXvrvXyDHfw5lnmseH9rh169YqZ7CY4+G8o7YVAStqFQmxPzwsOgSaj03cr0bcC0/dr0p69eolI0aMkObNm6e2zGROPXzgVmtSfcF3r3m77777qrRyP9W7FwQXFxfjH5y4yhbVvd3rgV577bXUGRX3/ktdu3ZNLfjujzqY7+GxvebxgZ6rByzMw5tHaUs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H9fPM959OUzG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png;base64,iVBORw0KGgoAAAANSUhEUgAAAlgAAAFzCAYAAADi5Xe0AAAgAElEQVR4Xu3deYAU1bXH8cMyAwMMzrCvyiaICooQkacmQDaiojHRuMSoSTQSDbIIioZFZA9gVJIATzFqokZ9BjFR8zRGY1xeElQURUA2QdARZWeGZcZ5VZ1AmGG6a+l7T1cV3/4n0bl1b9XnXPv+urq6qlal8xJeCCCAAAIIIIAAAsYEahGwjFnSEQIIIIAAAgggkBIgYDER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NXVXXl4ujzzyiDz22GNSVlYmvXv3llGjRkmTJk1SzTdv3ixTp06VZcuWSb9+/WT48OFSVFSksGcMgQACCCCAAAI2BAhYNlSr9fnKK6/ICy+8ICNHjpQ6derIvHnzpKKiQoYNG5b635kzZ0q3bt1k8ODBMn/+fCkoKJCrrrpKatWqpbB3DIEAAggggAACpgUIWKZFffS3ePFiueeee2TGjBmyZ88emThxYuqMVqdOnWTp0qWyYMECmTRpkhQWFvrojSYIIIAAAgggEDUBAlYOKuJ+Xbhy5UoZM2aMbNiwQe666y6ZMGGCFBcXy5o1a1LBa/z48dK2bdsc7B1DIoAAAggggEC2AgSsbAUDbr9q1SqZNWtW6oxVly5dZMWKFTJnzpzUGasDAWvy5MkyduzY1BmtIK8+ffqkvmLkhQACCCAQXwH3Ol1e8RcgYCnW0A1T06dPlyFDhkjfvn1TI7tnrEydwXIDlvv1Iy89gddffz31owVeOgJ46zgfOgrmuua2vEv3fi4vvbVNNn66N3VAbZvVky+eVCQN6tXWPcAjaDQCllKx3f9o3Ivbr7/+eunRo8fBUUtKSlJnr9wzWh06dMjqGiwCllIxDxnG1puh/pHEY0S89euEua65De8Xl2yTifevk52lFVUOprBBHRl/RQcZcDK/WrdRZQKWDdVqfbrXWU2bNi31K0L3a8FDX/v27TP2K0IClkIxqw1h481Q/yjiMyLe+rXCXNfctLd75ursMW8fFq4OHJUbsp6a3pMzWRbKTMCygFq9ywcffFDuu+++Kv+6ffv2Mnv27NR1Vxs3bkx9dehe+J7NfbAIWArFJGDpI3PGEPOcCugObjpg/ekfW2TsgrUZD2LyDzvKoFP/dV9GXuYECFjmLHPeEwFLvwSm3wz1jyBeI+KtXy/Mdc1Ney94+iOZu2hTxoP48Xlt5IdntdY90CNgNAJWgopMwNIvpuk3Q/0jiNeIeOvXC3Ndc9PeBCzd+h06GgErd/bGRyZgGSf17ND0m6HngEd4A7z1JwDmuuamvfmKULd+BKzceVsdOU4By/1Vy7qP98j+8kppXpQnXziuMPWz4bi9TL8Zxu34tfcXb21xEcyzM1+xoVTeWr1btu0qT11I3rVdgZzavXHaTk17c5F7dvXLZmvOYGWjF7Ft4xCw3DebW+5ZKx844ar66yfnt5UrB7WKmGrm3TH9Zhirg8/BzuKtj455ePMZD6+Xx17cfFgH7gfKWT/uLA3r1znsbza8X3A+0N6W5jYNE5zbNPTnNg3hi5xhSwKWFdbcdBqHgPX9Gctl6ZrdaYEW3NhNTurcKDeAIUa18WYYYjeOmE3w1i815uHMF73yqUx64IO0G593ejMZd/kxKgHLHaTMuV3DX7nRaLhihtyKgBUSLoqbRT1grd5UJhdNXJaR7vKvt5LrvxWfZzCy+Oj+l4C3rrc7GubhzIfe9b689u6OtBvXy6str/yil1rACncUbJWNAAErG72IbRv1gPW3t7fLiF+uyqj25VOKZcY1wZ7BmMsysPjo6uOt603ACu993k/fOfhYmnS9/HFaD2nVJL/Kn5nj4c2jtiUBK2oVyWJ/CFhZ4IXclDfDkHAhN8M7JFwWm2EeDo+AFc4tSVsRsBJUzagHLL4iTNBky9GhsNjrw2Mezvx65yvCV/mKMBxeQrYiYCWkkO5hRD1gff55pfS77k2pcP433euqs1vLkHPbxKYqLD66pcJb15uvCMN7P+lc5H5bhovcv3lGMxn7Pb2L3MMfCVuGFSBghZWL4HZRD1hvrtolV89ckVEu3ZtOBLlTu8SCr1sZvHW9mePhvTd+ulduf/TD1C/3qr9OO75x6jYN9fNrH/Y35nh486htScCKWkWy2J+oByz35qKj5q7OeIQti/OdJ7v3yEJBd1PeDPHWFdAfjTkezHxnaUXqnlPuvacOfTVuWFf6n3SUfKNv09SNldO98A7mHeXWBKwoVyfgvkU9YD31f5/JhF+vy3hUtWqJ/N+vTpE6tZ3/E4MXb4a6RcJb15szWMG9L520TFZ+WFbjhrWd97WFk07I+NQK5nhw86huQcCKamVC7FfUA9bDfymR2Y986Hlkj044Xjq1KfBsF4UGvBnqVgFvXW8CVjDvm+avkeff2JpxI/caU/daU85gBbONY2sCVhyrlmafox6w5j25Se556iNP8YfGdpeu7Rt4totCAxZ83SrgretNwPLv/eb7zjWmszJfY+r29tU+xTLt6vT3+mOO+zePeksCVtQrFGD/oh6w0j2Xq/ohPjuzpzRpnBfgyHPXlDdDXXu8db0JWP697336I/nVok2eGwxwnvs307nAnTNYnlSxb0DAin0J/3MAUQ9Yv3n2Y7nz8Y0ZxfPq1JLXnGuw4vJiwdetFN663gQs/96zH90gDz//iecGFw1oIaMvbk/A8pSKfwMCVvxrePAIoh6w/v7eDrnujvczih93dAP57U+7x6YqLPi6pcJb15uA5d97rnP2aoFzFsvrdefQLnL6iUcRsLygEvB3AlYCinjgEKIesLbuLJevjnoro/jQ89vKFYNaxaYqLPi6pcJb15uA5d/7hTe3yeh5mW9D85XexTL9R5mftcoc928e9ZYErKhXKMD+RT1guYfiXgTqXgya7nVsuwL5zS3dpa7zVWEcXrwZ6lYJb11vAlYw7yunL5d31u6ucaOenRrKvTcd59khc9yTKDYNCFixKZX3jkY9YLmPyhk48i3ZVVaR8WCuc85ifT8mZ7F4M/SelyZb4G1S019fmPtzclt9tmO//PyxD+W517dKRcW/HgnWoF5tOeu0pnKjc92Vex8srxfeXkLx+TsBKz618tzTqAcsP4/KcQ+yb/fG8svhx3oebxQa8GaoWwW8db05gxXO233casmWfeLmqZZN8gN1whwPxBXpxgSsSJcn2M5FPWD5eVSOe8TuPbDce2HF4cWboW6V8Nb1JmDhrS+QnBEJWMmppUQ9YPn5FaFbjpO7NJJ7RneLRWVY8HXLhLeuNwELb32B5IxIwEpOLSMfsPz8itAtx6VfaSkjL2wXi8qw4OuWCW9dbwIW3voCyRmRgJWcWkY+YLnUfu7mftnXWsnwb7eNRWVY8HXLhLeuNwELb32B5IxIwEpOLWMRsMbdu1ae+fsWT/Vxlx8j553ezLNdrhuw4OtWAG9dbwIW3voCyRmRgJWcWkY+YLm/qjn75qW+xHs494z5tY97xvjqzGIjFnyLuDV0jbeuNwELb32B5IxIwEpOLSMfsF57d4cMvSvzo3IOlCOvrvNMwl9G/5mELPi6/wHhretNwMJbXyA5IxKwklPLyAesvy7ZJjfMzfwoiUPL8Y+5p/i6MV8uS8iCr6uPt643AQtvfYHkjEjASk4tIx+wljqPkPi+8ygJP6/mRXnyzIyefprmtA0Lvi4/3rreBCy89QWSMyIBKzm1jHzAcqnPuult+WTbfk/1c50L3Mc7F7pH/cWCr1shvHW9CVh46wskZ0QCVnJqGYuA9cw/tsi4BWszqrdrXk/mjugqrZsGe8RELkrJgq+rjreuNwELb32B5IxIwEpOLWMRsFzu9z4olT85Qev9D8tk02d7ZX95ZeqBqMe0qi8ndmwoF/ZvLg3r14lFZVjwdcuEt643AQtvfYHkjEjASk4tYxOwEkQuLPi61cRb15uAhbe+QHJGJGAlp5YErBzUkgVfFx1vXW8CFt76AskZkYCVnFoSsHJQSxZ8XXS8db0JWHjrCyRnRAJWcmpJwMpBLVnwddHx1vUmYOGtL5CcEQlYyaklASsHtWTB10XHW9ebgIW3vkByRiRgJaeWBKwc1JIFXxcdb11vAhbe+gLJGZGAlZxaErByUEsWfF10vHW9CVh46wskZ0QCVnJqScDKQS1Z8HXR8db1JmDhrS+QnBEJWMmpJQErB7VkwddFx1vXm4CFt75AckYkYCWnlgSsHNSSBV8XHW9dbwIW3voCyRmRgJWcWhKwclBLFnxddLx1vQlYeOsLJGdEAlZyaknAykEtWfB10fHW9SZg4a0vkJwRCVjJqSUBKwe1ZMHXRcdb15uAhbe+QHJGJGAp1rKyslIWLVokGzZskKFDhx4c+fHHH5d58+Yd/OdzzjlHhg0bFnjP+vTpI4sXLw68HRuEF2DBD28XZku8w6hltw3m2fkF3RrvoGLRbU/AUqpNeXm5PPHEE7JgwQIZNGjQwQDlhq477rhDunTpIoMHD85qbwhYWfGF2pg3w1BsoTfCOzRd6A0xD00XakO8Q7FFciMCllJZ5s+fLzt27JAWLVrItm3bDgassrIymTx5slxwwQXSq1evrPaGgJUVX6iNeTMMxRZ6I7xD04XeEPPQdKE2xDsUWyQ3ImAplWXv3r2Sn5+fOou1fv36gwGrpKREbr75ZsnLy0v9+x49esjw4cOlTZs2gfeMgBWYLOsNeDPMmjBQB3gH4jLSGHMjjL47wds3VeQbErCUS7Rw4cIqAWv58uUyY8YMGTNmjHTs2FHuvvtu2bRpk4wbN07q168faO/cgOWeKeOFAAIIIBBfgd69e8d359nzgwIELOXJUD1gVR9+9erVMmXKFBk/frx06NAh0N5xBisQl5HGfNo0wui7E7x9UxlriLkxSl8d4e2LKRaNCFjKZfITsGbNmiW33nqrtGzZMtDeEbACcRlpzJuhEUbfneDtm8pYQ8yNUfrqCG9fTLFoRMBSLlP1gLVkyRJxb9MwatSo1FeC7leE7oXvI0aMkLp16wbaOwJWIC4jjXkzNMLouxO8fVMZa4i5MUpfHeHtiykWjQhYymWqHrDc2zc8/fTTcv/990tpaakMHDhQrr76aikqKgq8ZwSswGRZb8CbYdaEgTrAOxCXkcaYG2H03Qnevqki35CAFfkS+d/BOAWsxSt2yrqP90h5RaU0PypP+hxXKEc1rHrGbl95pbz27nb5eMs+qVWrlrRrXk/+64TG/kEUWvJmqIB8yBB463q7o2Gua463rrfN0QhYNnWV+45DwFpfskfG3rtOlq3bXUWndu1aMuo77eQ7A1qk/v1zi7fKtIfWy47d5VXauSFrwhUdpNexjZR1ax6ON0PdMuCt603AwltfIDkjErCSU8tYPItwyO0rxT17le71wC3dpWVxnpxz81LZ75zBqunVvkU9WTjpxEhUjgVftwx463oTsPDWF0jOiASs5NQy8gFrrfOV4IUT3s0o/v1vtJLWTfJl6oPrM7abc/2x0i8CXxey4Ov+B4S3rjcBC299geSMSMBKTi0jH7BeXrpdhv9iVUbxL/culjZN8+U3z5ZkbHfjJUfLd/o3z3n1WPB1S4C3rjcBC299geSMSMBKTi0jH7Beenu7jPxl5oA1sFeRtGlWT377XOaANfri9nLRv6/XymUJWfB19fHW9SZg4a0vkJwRCVjJqWXkA9bKD8vk0knLMopf9tWWqa8IZz6yIWO726/tLF88KfitLEyXmwXftGjm/vDW9SZg4a0vkJwRCVjJqWXkA5ZLfdmU92T5+tK06vNv6Opc5J4v3xz7Tto2TQrryjM/6yl1nF8e5vrFgq9bAbx1vQlYeOsLJGdEAlZyahmLgPX2mt1y83+vkZKt+w6Tv/qc1nLN4Dapf//Yi5tlxsOHX+heUK+2TPpBR+l/cu7PXrH46P/HQ8DCXF9Ad0TmuK63zdEIWDZ1lfuOw32wXBL39gvPLt4iazbtkf3OjUZbFOVJ3+Mby7FtC6qIbfx0r7gXxn/0mXujUZGjW9SXAc41WkWNgj1CyGYZeDO0qXt433jrevMhAm99geSMSMBKTi1jcQYrQdypQ2HB160o3rrezHG89QWSMyIBKzm1JGDloJYs+LroeOt6E7Dw1hdIzogErOTUkoCVg1qy4Oui463rTcDCW18gOSMSsJJTSwJWDmrJgq+LjreuNwELb32B5IxIwEpOLQlYOaglC74uOt663gQsvPUFkjMiASs5tSRg5aCWLPi66HjrehOw8NYXSM6IBKzk1JKAlYNasuDrouOt603AwltfIDkjErCSU0sCVg5qyYKvi463rjcBC299geSMSMBKTi0JWDmoJQu+Ljreut4ELLz1BZIzIgErObUkYOWgliz4uuh463oTsPDWF0jOiASs5NSSgJWDWrLg66LjretNwMJbXyA5IxKwklNLAlYOasmCr4uOt643AQtvfYHkjEjASk4tCVg5qCULvi463rreBCy89QWSMyIBKzm1JGDloJYs+LroeOt6E7Dw1hdIzogErOTUkoCVg1qy4Oui463rTcDCW18gOSMSsJJTSwJWDmrJgq+LjreuNwELb32B5IxIwEpOLQlYOaglC74uOt663gQsvPUFkjMiASs5tSRg5aCWLPi66HjrehOw8NYXSM6IBKzk1JKAlYNasuDrouOt603AwltfIDkjErCSU0sCVg5qyYKvi463rjcBC299geSMSMBKTi0JWDmoJQu+Ljreut4ELLz1BZIzIgErObUkYOWgliz4uuh463oTsPDWF0jOiASs5NSSgJWDWrLg66LjretNwMJbXyA5IxKwklNLAlYOasmCr4uOt643AQtvfYHkjEjASk4tCVg5qCULvi463rreBCy89QWSMyIBKzm1JGDloJYs+LroeOt6E7Dw1hdIzogErOTUkoCVg1qy4Oui463rTcDCW18gOSMSsJJTSwJWDmrJgq+LjreuNwELb32B5IxIwEpOLWMXsN5avUu27iyX+vm1pUvbAml2VF5kq1HxeaW8vWa3bN9VLgX1akvXdg2kuLCusODrlgxvXW8CFt76AskZkYCVnFrGJmAt/Nun8ssnNso2J6wc+vrmGc1k7PeOiVxFHv7LJzJv0SbZvaeiyr5dNKCFDDz2E+ndu3fk9jmpO0TA0q8s5rrmeOt62xyNgGVTV7nvPn36yOLFi5VHDTbc4hU7ZcjtK9NudPHAFjLqovYH/76jtEJKtuyTWrVE2jWvlzrbpfn661vb5IZfrU47ZL+uInNuIGBp1YTFR0v6P+NgrmuOt663zdEIWDZ1lfuOQ8C67YEP5MlXPk0rk1e3lrw8p5ds+myf/PzRDfLS29urtD37tKZy06VHSwPnazqN14hfrJK/La26D9XH/dk1nWTgKcUau3PEj8Hioz8FMNc1x1vX2+ZoBCybusp9xyFgXTF9uby7dndGmUcnHC+33LNWVm0sq7Hd6SceJXcO7aKi+8VhS6S02leD1Qfu0Kq+/M/EE1T250gfhMVHfwZgrmuOt663zdEIWDZ1lfuOQ8C6dPJ7snJDaUaZod9qJ3N+/2HGNveNOU5O7NjQuvCpQ14X5/p2z9cfp/WQVk3yPdvRIDsBFp/s/MJsjXkYtfDb4B3eLmpbErCiVpEs9icOAWvkL1cd9rVf9UO+xLkOy72wPNPrp5cdI+ef2SwLLX+bfsEJWJU+AtaDY7tLt/YN/HVKq9ACLD6h6UJviHloulAb4h2KLZIbEbAiWZZwOxWHgPXYi5tlxsPr0x5g766FTlApkIeezxywbvhOe7nkyy3CQQXY6tQfvyGf+ziF9fhtJ8gxLesH6JmmYQRYfMKoZbcN5tn5Bd0a76Bi0W1PwIpubQLvWRwClntQVzrXYb2T5jqspo3z5LzTm8q9z3yc8finXNVRvv6FJoGNgm7wlRveOux2EtX7KGpUV/48+6SgXdM+hACLTwi0LDfBPEvAgJvjHRAsws0JWBEuTtBdi0vA+q5zHdaKDNdhuTfyLNv7ecbDf2ZGT2leZP/GpBfdtkxWp7nY/sAO/uT8tnLloFZBy0X7EAIsPiHQstwE8ywBA26Od0CwCDcnYCkWp9K5mGfRokWyYcMGGTp06MGRN2/eLFOnTpVly5ZJv379ZPjw4VJUVBR4z+IQsD7Zuk/OGrPU89jcr9s+KNlTY7trz2sjPzirtWcfJhoMuvFt+XT7/oxdvXTnydKgfh0Tw9GHhwCLj/4UwVzXHG9db5ujEbBs6h7Sd3l5uTzxxBOyYMECGTRokAwbNiz113379snMmTOlW7duMnjwYJk/f74UFBTIVVdd5dxc07m7ZoBXHAKWe+bKPYPl9WrifFU44oJ28uKSbbLx072pG426t0P4Wp8mcmbPo7w2N/b3fte9IfvLM1/lfs+ornLysYXGxqSj9AIsPvqzA3Ndc7x1vW2ORsCyqXtI325w2rFjh7Ro0UK2bdt2MGCVlJTIxIkTZdSoUdKpUydZunRpKoRNmjRJCguDLdpxCFjuWalvj3/Xl/o/5p4itWsHC5m+Og7Q6LRr35DyiswBq15ebXGvCet/cvCzjgF2haaOAIuP/jTAXNccb11vm6MRsGzqHtL33r17JT8/P3UWa/369QcD1po1a+Suu+6SCRMmSHFxsbj/PGPGDBk/fry0bds20N7FIWC5B/Ql5+ad1Z/rV/1A3dDyyi96BTp+G41P/8mbsnd/5uvB3HGbOA9+fuZnPaVOjgOhDYMo9cnio18NzHXN8db1tjkaAcumbg19L1y4sErAWrFihcyZMyd1xupAwJo8ebKMHTs2dUYryMsNWO6Zsqi/nvinyDNvZt7LLs4146PPzf2RjLhfpHSvv/249usiJ0XvWdX+dp5WCCAQGQEeIB+ZUmS1IwSsrPiCb1w9YB2JZ7BctVFzV6eur0r3mvTDjvKNU+3fhsGrgn4ucj/Qx+iL28tFA+zfm8trn5P8dz7d61cXc11zvHW9bY5GwLKp6+MMlnsNlnv2yr0Gq0OHDom/ButQkoV/+1TufuojcX9ZeODVuml+6pYH3/5ic+XK1DzcN8e+Ix9u9ncKq02zfBl98dFyZg+9i/AjgaS4Eyw+itj/HgpzXXO8db1tjkbAsqnrI2Adab8irInbDTC7yyqkYUEdade8nnJFMg/3g5+tkLdX7wq0T/fedJz07GT/OYmBdiohjVl89AuJua453rreNkcjYNnU9RGw3CYbN26U6dOny8qVKxN/Hyxl7qyHu2rmClmyKljAOqdfU7n1yg5Zj00Hhwuw+OjPCsx1zfHW9bY5GgHLpq5y33H5FaEyS1bDXTTRuZP7prJAfXRuUyCPTDg+0DY09ifA4uPPyWQrzE1qeveFt7dRXFoQsOJSKR/7ScDygRSwyddGvyVbdpQH2qpJ47ry7EyeTRgIzWdjFh+fUAabYW4Q00dXePtAikkTAlZMCuVnNwlYfpSCtRk4cons2F0RaKPGDevIX24/OdA2NPYnwOLjz8lkK8xNanr3hbe3UVxaELDiUikf+0nA8oEUsMmXR74l23cHO4N1VMO68vztnMEKSO2rOYuPLyajjTA3yunZGd6eRLFpQMCKTam8d5SA5W0UtMXZY96Wkq2ZH/Zcvc+WxXny1PSeQYeivQ8BFh8fSIabYG4Y1KM7vHW9bY5GwLKpq9w3Acs8+A+d2zS8FfA2DT07N5J7b+xmfmfokWcR5mAOsODrouOt621zNAKWTV3lvglY5sHv/uNHMv8PmwJ1fM3gNnL1Oa0DbcHPlw0AAB4jSURBVENjfwIsPv6cTLbC3KSmd194exvFpQUBKy6V8rGfBCwfSAGbVHxeKT+avVLe8nkvrJO6NJL/vqErD30O6Oy3OYuPXylz7TA3Z+mnJ7z9KMWjDQErHnXytZcELF9MoRo99uJmeX3lTtm6s1wa1KstHVrXF6kUWbKiRPLrF0pxYV3p3bVQLuwfjUf8hDrIGGzE4qNfJMx1zfHW9bY5GgHLpq5y3wQsZXBnON4Mdc3x1vV2R8Nc1xxvXW+boxGwbOoq903AUgZn8VEHZ/FRJydgKZMzx5XBLQ5HwLKIq901AUtbnE/32uIsPtrizHFtcea4tri98QhY9mzVeyZgqZPz6V6ZnMVHGZyztOrgzHF1cmsDErCs0ep3TMDSN+fNUNccb11vdzTMdc3x1vW2ORoBy6auct8ELGVwFh91cBYfdXICljI5c1wZ3OJwBCyLuNpdE7C0xfl0ry3O4qMtzhzXFmeOa4vbG4+AZc9WvWcCljo5n+6VyVl8lME5S6sOzhxXJ7c2IAHLGq1+xwQsfXPeDHXN8db1dkfDXNccb11vm6MRsGzqKvdNwFIGZ/FRB2fxUScnYCmTM8eVwS0OR8CyiKvdNQFLW5xP99riLD7a4sxxbXHmuLa4vfEIWPZs1XsmYKmT8+lemZzFRxmcs7Tq4MxxdXJrAxKwrNHqd0zA0jfnzVDXHG9db3c0zHXN8db1tjkaAcumrnLfBCxlcBYfdXAWH3VyApYyOXNcGdzicAQsi7jaXROwtMX5dK8tzuKjLc4c1xZnjmuL2xuPgGXPVr1nApY6OZ/ulclZfJTBOUurDs4cVye3NiAByxqtfscELH1z3gx1zfHW9XZHw1zXHG9db5ujEbBs6ir3TcBSBmfxUQdn8VEnJ2ApkzPHlcEtDkfAsoir3TUBS1ucT/fa4iw+2uLMcW1x5ri2uL3xCFj2bNV7JmDZJd+9p0KWrNolW3eWS7282tKlbYFs2fSu9O7d2+7AR0jvn+3YL++s3S07SiukYf060q19gbRtVq/K0bP46E8GzHXN8db1tjkaAcumrnLfBCx74A/+uUTm/H6jlFdUVhnklI4ic288RerUrmVv8COg58m/+UCeePnTw460a7sG8tC47gf/PYuP/mTAXNccb11vm6MRsGzqKvdNwLID/tqyHTL0zvfTdv7NM5rJ2O8dY2fwI6DXe576SOY9uSntkbpnCn83/vjU31l89CcE5rrmeOt62xyNgGVTV7lvApYd8FvvWyd/fO2ztJ3Xck5evfKLUyS/LmexwlRgwIglstP5WjDT69mZPaVJ4zwCVhjgLLdhwc8SMODmeAcEi3BzAlaEixN01whYQcX8tb982nJZtm53xsaPTDheOrcp8NchraoIfGHI61JZ9ZvXw4Sm/LCjfP3UJgSsHMwdFnxddLx1vW2ORsCyqavcNwHLDvh3J78nKzaUZux8/BUd5OzTmnAtVogS9Lnmdc+trv92O7n8ay0JWJ5S5huw4Js3zdQj3rreNkcjYNnUVe6bgGUHfPTc1fLCkm2enbu/fBtyXhu5ZGALz7Y0+I/AqT9+Qz7/PPMprGlXd5Sv9uEMVi7mDQu+rjreut42RyNg2dRV7puAZQf8D69+JhPvX+e789nXdpYvnVTku/2R3rD/8CWyqyzzNVh/mNpDWjfN5wxWDiYLC74uOt663jZHI2DZ1FXum4BlD3zsgrXyp39s8TXAwFOK5WfXdPLVlkYiA52L3N17X6V75efVkledHxG4LxYf/RmDua453rreNkcjYNnUVe6bgGUPfNErn8qkBz7wNUBr5+aYf5hyoq+2R3qjsr2fy5nXv+nJ4N6mwb1dA4uPJ5XxBpgbJ83YId663jZHI2DZ1FXum4BlD/wu5yajD/zvx74GaFC/trx0Zy9fbY/0Ru6ZK/cMlterR+eG8usbjyNgeUFZ+DsLvgXUDF3irettczQClk1d5b4JWPbAf/7Yh+Lezd3Pq6BebfnbXQQsP1YVzsXtfZ2L3P28xlx6tHRstJ5HE/nBMtiGBd8gpo+u8PaBFJMmBKyYFMrPbhKw/CiFa/OQE65ud0KWn1dhgzryws9P9tP0iG+zfXe5fHnkW74cmjo3Gp168X4paNZd1pfsETectSzOlz7dCn1tT6NwAiz44dzCboV3WLnobUfAil5NQu8RASs0neeGaz7aI9+59V3Pdm6Dru2d5+eN/c/z83xtdIQ22u8827Hftf7OYLlE7ZuJbKj2yEI3ZI2+uL30P5lfbtqYRiz4NlTT94m3rrfN0QhYNnWV+yZg2QW/708fyy8WbvQc5ML+zeWmS472bEcDkSBnsDJ5uY8pemJKD2lRlAerYQEWfMOgHt3hrettczQClk1d5b4JWPbB31tfKvc7QevPr2+tcTD3ZqMP3HKcHNOyvv2dScAI5c4ZrNMCnMHKdMgjL2wnl36lZQJUonUILPi69cBb19vmaAQsm7rKfROw9MBfdO7s/uiLm2XJ+ztkX7lIUaO60rd7Y7lyUCs5th3PJPRbiVLnNg1f9HGbBj/9nX9mM/npZcf4aUqbAAIs+AGwDDTF2wBiRLogYEWkECZ2g4BlQjFYH+6b4cm9TuEZhMHYDrbe6dymYYCP2zT46f7c05vJ+MsJWH6sgrRhwQ+ilX1bvLM3jEoPBKyoVMLAfhCwDCAG7II3w4BgNTR3A5YbtNK98vNqy/lnNJNHXvgk42A/GtxGfnRO6+x3iB6qCDDHdScE3rreNkcjYNnUVe6bgKUM7gzHm2H25rc5d8h/0rlTfrrXkHPbyFVnt5azxyyVkq370rZ74Obj5PgODbPfIXogYOVwDvCekkN8w0MTsAyDhunu8ccfl3nz5h3c9JxzzpFhw4YF7oqAFZgs6w14M8yaULbsLJfhc96XZR+UHtbZGT2Okjt+0iX1793r3sb892opr+Fk1zVOCLvaCWG8zAswx82bZuoRb11vm6MRsGzq+ui7srJS7rjjDunSpYsMHjzYxxbpmxCwsuILtTFvhqHYatzo6b9vkWXrdsvusgpp3LCunNylkQzoVfXeVs+/9LqU7Gsnaz92bzQq0qpJvpxxYmPOXJkrw2E9Mcct4tbQNd663jZHI2DZ1PXRd1lZmUyePFkuuOAC6dUru8erELB8gBtuwpuhYVCP7vDW9XZHw1zXHG9db5ujEbBs6vrou6SkRG6++WbJy8uT9evXS48ePWT48OHSpk0bH1tXbULACkyW9Qa8GWZNGKgDvANxGWmMuRFG353g7Zsq8g0JWDku0fLly2XGjBkyZswY6dixo9x9992yadMmGTdunNSvH+xmlW7Amj9/fo6PiOERQAABBLIR6N27dzabs21EBAhYESnEgd1YvXq1TJkyRcaPHy8dOnQItHecwQrEZaQxnzaNMFbpxL1lQ+3aIu5d8au/8Dbv7dUj5l5Ch/890xz26g1vL6H4/J2AFbFauQFr1qxZcuutt0rLlsEe+0HA0i8mb4ZmzN1nEs75/UZ5/o2tB++J1aZZPTn3v5qmbtFw4IW3Ge8gvWDuT2ur82vY6Q+tl5eXbpe9+51fYDivevm1pU/XQpn4/Q6ppz34eeHtRykebQhYOa7TkiVLxL1Nw6hRo1JfCbpfEboXvo8YMULq1vX3H+SBQyBg6ReTN0Mz5ldOXy7vrN1dY2cXfKm5jLn0Xw/PxtuMd5BeMPendZZzn7ZP0tynrY5zRnbGNZ2l/8lVfxVbU894+/OOQysCVo6rVF5eLk8//bTcf//9UlpaKgMHDpSrr75aioq8/0OsvusELP1i8maYvfkzzu0Zxt27NmNHf5jaQ1o3zSdgZc8duAfmuDfZPU99JPOe3JSxYZFz65H/ndXT87FaeHt7x6UFASsulfKxnwQsH0iGm/BmmD3orEc2yO/+kvkxOD+7ppMMPKWYgJU9d+AemOPeZN+fsVyWrqn5DOyhW99+bWf54kmZPzzj7e0dlxYErLhUysd+ErB8IBluwpth9qAT71snf3jts4wdTbiygwzu15SAlT134B6Y495k3xr3jqz/ZK9nw9EXt5eLBrTI2A5vT8bYNCBgxaZU3jtKwPI2Mt2CN8PsRX/+2Ify4J9LMnY02/nk/yXnkz/e2XsH7QFzb7GLb1smqzaWeTa88ZKj5Tv9mxOwPKWS0YCAlYw6po6CgKVfTBaf7M3/8uY2uXHe6owdPTuzpzRpnEfAyp47cA/McW8y9xpC91pCr9ec64+Vfic0JmB5QSXk7wSshBSSgJWbQrL4mHG/7o735e/v7aixs5bO8wZ/f9sJUi+vtvxm0euyemtTWfOR8yzCikpp41z47l7TMti5nQMvOwLMcW/X9SV75Fvj383YsHlRnjwzo6dnZ3h7EsWmAQErNqXy3lHOYHkbmW7Bm6EZ0dmPbpCHn09/oft3v9JSWjlharZzQXxNLzdgTbiig5mdoZcqAsxx7wnhXuDuXuju9brQ+XrwJudrwkwvvL0U4/N3AlZ8auW5pwQsTyLjDXgzNEN67k/fkU2fpr9ION85e1VZWSn7yyvTDjhnmPP1y/GZv34xs7dHVi/Mce96j567Wl5Yss27odPizqFdpEenRrJ8famU7qmQxg3qyInOP+fXrZXaHm9fjLFoRMCKRZn87SQBy5+TyVa8GWav6eQm+cKQ17Pu6Iqvt5Kh32qbdT90UFWAOe49I74++m35bMd+74ZOi/rO3d337PvXnd4PvNyvv68Z3Foud+Yw3r4YY9GIgBWLMvnbSQKWPyeTrXgzNKPZ98dvSMXn6c9O+RmFrwn9KAVvwxz3Njtj6JuHhSbvrQ5vMfmHHaV5nbXCw57D6EVvGwJW9GoSeo8IWKHpQm/I4hOarsqGl05aJis/9P6Ze6bR/FzfYmZvj6xemOPe9T7t2jek3PnRRbavvt0byw/O3EHAyhYyItsTsCJSCBO7QcAyoRisDxafYF7pWv/2uRK5438+zKqzn152jJx/ZrOs+mDjwwWY496z4r9+8qbs+/cDnr1bp29RXFhXpl9STsDKBjFC2xKwIlSMbHeFgJWtYPDtWXyCm6Xb4qKJy2T1pnBnsdzbNfzPbScevFDY3F7RE3Pcew58zbkGa4vPa7Ay9VboXPA+67IKApY3eSxaELBiUSZ/O0nA8udkshWLjznNF51fYY1yfo2V7nXKsY2koM4ueXWFOL8o/E8r92uV4Re0k2PbFZjbGXo6KMAc954Mfp9F6NVTl7YFMvrsMgKWF1RM/k7Aikmh/OwmAcuPktk2LD5mPW93HpvzUA2PzWnXvJ64D3ze+cl70qNnL9mwea9zUbxIC+fmjUWN6prdCXqrIsAc954Qj7+0WaY9uN67oUeLH5zVWvq2+4iAlbVkNDogYEWjDkb2goBlhDFQJyw+gbh8NX533W55fcVO+XT7fnHvf9W5TYEMOrWJ1HJuE4S3L0KjjTD3x3nBhHdl3cd7/DWuodUpXQtl7ohjZcmbbxCwQitGa0MCVrTqkdXeELCy4gu1MYtPKLbQG+Edmi70hpj7p5v8mw/kpbe3y47d5akPBO7Z1WbOMzR3OTcU3barXAqce2Cd0LGhtCjOl12lFbLbvdFow7rSq0ujg497wtu/d9RbErCiXqEA+0fACoBlqClvhoYgfXaDt08og80wN4jpoyu8fSDFpAkBKyaF8rObBCw/Smbb8GZo1tOrN7y9hMz/HXPzppl6xFvX2+ZoBCybusp9E7CUwZ3heDPUNcdb19sdDXNdc7x1vW2ORsCyqavcNwFLGZzFRx2cxUednIClTM4cVwa3OBwByyKudtcELG1xPt1ri7P4aIszx7XFmePa4vbGI2DZs1XvmYClTs6ne2VyFh9lcM7SqoMzx9XJrQ1IwLJGq98xAUvfnDdDXXO8db3d0TDXNcdb19vmaAQsm7rKfROwlMFZfNTBWXzUyQlYyuTMcWVwi8MRsCziandNwNIW59O9tjiLj7Y4c1xbnDmuLW5vPAKWPVv1nglY6uR8ulcmZ/FRBucsrTo4c1yd3NqABCxrtPodE7D0zXkz1DXHW9fbHQ1zXXO8db1tjkbAsqmr3DcBSxmcxUcdnMVHnZyApUzOHFcGtzgcAcsirnbXBCxtcT7da4uz+GiLM8e1xZnj2uL2xiNg2bNV75mApU7Op3tlchYfZXDO0qqDM8fVya0NSMCyRqvfMQFL35w3Q11zvHW93dEw1zXHW9fb5mgELJu6yn0TsJTBWXzUwVl81MkJWMrkzHFlcIvDEbAs4mp3TcDSFufTvbY4i4+2OHNcW5w5ri1ubzwClj1b9Z4JWOrkfLpXJmfxUQbnLK06OHNcndzagAQsa7T6HROw9M15M9Q1x1vX2x0Nc11zvHW9bY5GwLKpq9w3AUsZnMVHHZzFR52cgKVMzhxXBrc4HAHLIq521wQsbXE+3WuLs/hoizPHtcWZ49ri9sYjYNmzVe+ZgKVOzqd7ZXIWH2VwztKqgzPH1cmtDUjAskar3zEBS9+cN0Ndc7x1vd3RMNc1x1vX2+ZoBCybusp9E7CUwVl81MFZfNTJCVjK5MxxZXCLwxGwLOJqd03A0hbn0722OIuPtjhzXFucOa4tbm88ApY9W/WeCVjq5Hy6VyZn8VEG5yytOjhzXJ3c2oAELGu0+h0TsPTNeTPUNcdb19sdDXNdc7x1vW2ORsCyqavcNwFLGZzFRx2cxUednIClTM4cVwa3OBwByyKudtcELG1xPt1ri7P4aIszx7XFmePa4vbGI2DZs1XvmYClTs6ne2VyFh9lcM7SqoMzx9XJrQ1IwLJGq98xAUvfnDdDXXO8db3d0TDXNcdb19vmaAQsm7rKfROwlMFZfNTBWXzUyQlYyuTMcWVwi8MRsCzi+u168+bNMnXqVFm2bJn069dPhg8fLkVFRX43P9iOgBWYLOsNeDPMmjBQB3gH4jLSGHMjjL47wds3VeQbErByXKJ9+/bJzJkzpVu3bjJ48GCZP3++FBQUyFVXXSW1atUKtHcErEBcRhrzZmiE0XcnePumMtYQc2OUvjrC2xdTLBoRsHJcppKSEpk4caKMGjVKOnXqJEuXLpUFCxbIpEmTpLCwMNDeEbACcRlpzJuhEUbfneDtm8pYQ8yNUfrqCG9fTLFoRMDKcZnWrFkjd911l0yYMEGKi4vF/ecZM2bI+PHjpW3btoH2joAViMtIY94MjTD67gRv31TGGmJujNJXR3j7YopFIwJWjsu0YsUKmTNnTuqM1YGANXnyZBk7dmzqjFaQlxuweCGAAAIIxFtg8eLF8T4A9j4lQMDK8UQweQYrx4fC8AgggAACCCDwbwECVo6ngnsNlnv2yr0Gq0OHDlldg5XjQ2F4BBBAAAEEECBgRWMOmPwVYTSOiL1AAAEEEEAAAc5gRWAObNy4UaZPny4rV67M6j5YETgUdgEBBBBAAAEEHAECFtMAAQQQQAABBBAwLEDAMgxKdwgggAACCCCAAAGLOYAAAggggAACCBgWIGAZBqU7BBBAAAEEEECAgJWAOWDqYdEJoDB6CFu2bJFZs2aJe2flzp07y3XXXScnnHBCaoxM5tQjWBkqKytl0aJFsmHDBhk6dGhq4/LycnnkkUfksccek7KyMundu3fqViZNmjTBPxjvYa1r8nYbvfPOO6nnon788ceH/diG+R4O3WseH+jVvV3PjTfemJr/B24YjXk48yhtRcCKUjVC7Au3eQiB5mMT19UNV927d5fzzjtPXn31VXn66adTd9ivW7du2gd079+/39jDu33sZuybuAvQE088kXr+5qBBg2TYsGGpY3rllVfkhRdekJEjR0qdOnVk3rx5UlFRkfq7+7/pHpCOf+Ypkc57165dqbnt1mDAgAFy5513SosWLeTKK6+UTO8xeGf2zjSP3Xl94MPE3Llz5cknn5Rp06alAhbmsX9rSx0AASvmdTT5sOiYUxjd/XXr1smvf/3r1KfKhg0bVuk7k3lpaamxh3cbPaCIdjZ//nzZsWNHajHftm3bwYBVfXfdR4fcc889qed07tmzJ60x/pkLnc7bfaLEoY/oWrhwobjm48aNk+3bt+Nt6L+fQ+fxUUcdler1n//8p7je69evl+HDh6cCFu8xhsBz3A0BK8cFyHZ4HrWTrWDN27tvhO4Zq0aNGslzzz0nHTt2TIUt9277mcz37t1r7OHddo4sWr26Xvn5+amzWO4Cc+AMVvW9dL8udO8TN2bMmNRXiekekI5/5vqm8z4QTPv16yff+MY3qpzBYr6b+2/m0Hmcl5eXCq+zZ8+WCy64QO644w659tprUwELc3PmueyJgJVLfQNjm3xYtIHdSUwXbsC69dZb5ZZbbkld//Pggw/Ke++9l/ok7y7w6R7Q7X5lYurh3YnB9HEgBz7B1xSwVq1alfq61r0Gq0uXLpJpzuPvA9tpUpO36+zOb/carNNOOy31gaKwsBBvf6SerarPY/dauN/97ndSv3596d+/v9xwww0HAxZz3JMzFg0IWLEoU/qd5AyWnQK6Aeuhhx5KPSfS/YrQdXa/nho/frxkOkvCGZRw9UgXsNyFxn3KwZAhQ6Rv376pzvl0H8740K2qe69du1amTp2aWuTdEOv+6GDp0qWpM4abNm3ijGGW5DXN4/fff19++9vfyujRo8X9YHBowGKOZwkekc0JWBEpRNjd4GHRYeUyb7d8+XK5++67U2ex3E/xq1evTi307j+7F7mne0C3+1ULD+8OXpOaApb760334vbrr79eevTocbDTTHMef3/21b2feeYZefnll1PXXLlnVNwF3g1c7oXvBQUFzHd/rDW2SjeP3Rr86le/Omwb90L39u3bY56FeVQ2JWBFpRIh94NfEYaE89jswDUp7qn7gQMHpi6wdi/Cdj9tui9+xWbWvfqC734N6y407q8I3TMqh774hVX29tW93evbpkyZIjfddJMcd9xxqTNYf/3rX1MXvrvXyDHfw5lnmseH9rh169YqZ7CY4+G8o7YVAStqFQmxPzwsOgSaj03cr0bcC0/dr0p69eolI0aMkObNm6e2zGROPXzgVmtSfcF3r3m77777qrRyP9W7FwQXFxfjH5y4yhbVvd3rgV577bXUGRX3/ktdu3ZNLfjujzqY7+GxvebxgZ6rByzMw5tHaUs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H9fPM959OUzG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lgAAAFzCAYAAADi5Xe0AAAgAElEQVR4Xu3deYAU1bXH8cMyAwMMzrCvyiaICooQkacmQDaiojHRuMSoSTQSDbIIioZFZA9gVJIATzFqokZ9BjFR8zRGY1xeElQURUA2QdARZWeGZcZ5VZ1AmGG6a+l7T1cV3/4n0bl1b9XnXPv+urq6qlal8xJeCCCAAAIIIIAAAsYEahGwjFnSEQIIIIAAAgggkBIgYDER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dIcAAggggAACCBCwmAMIIIAAAggggIBhAQKWYVC6QwABBBBAAAEECFjMAQQQQAABBBBAwLAAAcswKN0hgAACCCCAAAIELOYAAggggAACCCBgWICAZRiU7hBAAAEEEEAAAQIWcwABBBBAAAEEEDAsQMAyDEp3CCCAAAIIIIAAAYs5gAACCCCAAAIIGBYgYBkGpTsEEEAAAQQQQICAxRxAAAEEEEAAAQQMCxCwDIPSHQIIIIAAAgggQMBiDiCAAAIIIIAAAoYFCFiGQekOAQQQQAABBBAgYDEHEEAAAQQQQAABwwIELMOgNXVXXl4ujzzyiDz22GNSVlYmvXv3llGjRkmTJk1SzTdv3ixTp06VZcuWSb9+/WT48OFSVFSksGcMgQACCCCAAAI2BAhYNlSr9fnKK6/ICy+8ICNHjpQ6derIvHnzpKKiQoYNG5b635kzZ0q3bt1k8ODBMn/+fCkoKJCrrrpKatWqpbB3DIEAAggggAACpgUIWKZFffS3ePFiueeee2TGjBmyZ88emThxYuqMVqdOnWTp0qWyYMECmTRpkhQWFvrojSYIIIAAAgggEDUBAlYOKuJ+Xbhy5UoZM2aMbNiwQe666y6ZMGGCFBcXy5o1a1LBa/z48dK2bdsc7B1DIoAAAggggEC2AgSsbAUDbr9q1SqZNWtW6oxVly5dZMWKFTJnzpzUGasDAWvy5MkyduzY1BmtIK8+ffqkvmLkhQACCCAQXwH3Ol1e8RcgYCnW0A1T06dPlyFDhkjfvn1TI7tnrEydwXIDlvv1Iy89gddffz31owVeOgJ46zgfOgrmuua2vEv3fi4vvbVNNn66N3VAbZvVky+eVCQN6tXWPcAjaDQCllKx3f9o3Ivbr7/+eunRo8fBUUtKSlJnr9wzWh06dMjqGiwCllIxDxnG1puh/pHEY0S89euEua65De8Xl2yTifevk52lFVUOprBBHRl/RQcZcDK/WrdRZQKWDdVqfbrXWU2bNi31K0L3a8FDX/v27TP2K0IClkIxqw1h481Q/yjiMyLe+rXCXNfctLd75ursMW8fFq4OHJUbsp6a3pMzWRbKTMCygFq9ywcffFDuu+++Kv+6ffv2Mnv27NR1Vxs3bkx9dehe+J7NfbAIWArFJGDpI3PGEPOcCugObjpg/ekfW2TsgrUZD2LyDzvKoFP/dV9GXuYECFjmLHPeEwFLvwSm3wz1jyBeI+KtXy/Mdc1Ney94+iOZu2hTxoP48Xlt5IdntdY90CNgNAJWgopMwNIvpuk3Q/0jiNeIeOvXC3Ndc9PeBCzd+h06GgErd/bGRyZgGSf17ND0m6HngEd4A7z1JwDmuuamvfmKULd+BKzceVsdOU4By/1Vy7qP98j+8kppXpQnXziuMPWz4bi9TL8Zxu34tfcXb21xEcyzM1+xoVTeWr1btu0qT11I3rVdgZzavXHaTk17c5F7dvXLZmvOYGWjF7Ft4xCw3DebW+5ZKx844ar66yfnt5UrB7WKmGrm3TH9Zhirg8/BzuKtj455ePMZD6+Xx17cfFgH7gfKWT/uLA3r1znsbza8X3A+0N6W5jYNE5zbNPTnNg3hi5xhSwKWFdbcdBqHgPX9Gctl6ZrdaYEW3NhNTurcKDeAIUa18WYYYjeOmE3w1i815uHMF73yqUx64IO0G593ejMZd/kxKgHLHaTMuV3DX7nRaLhihtyKgBUSLoqbRT1grd5UJhdNXJaR7vKvt5LrvxWfZzCy+Oj+l4C3rrc7GubhzIfe9b689u6OtBvXy6str/yil1rACncUbJWNAAErG72IbRv1gPW3t7fLiF+uyqj25VOKZcY1wZ7BmMsysPjo6uOt603ACu993k/fOfhYmnS9/HFaD2nVJL/Kn5nj4c2jtiUBK2oVyWJ/CFhZ4IXclDfDkHAhN8M7JFwWm2EeDo+AFc4tSVsRsBJUzagHLL4iTNBky9GhsNjrw2Mezvx65yvCV/mKMBxeQrYiYCWkkO5hRD1gff55pfS77k2pcP433euqs1vLkHPbxKYqLD66pcJb15uvCMN7P+lc5H5bhovcv3lGMxn7Pb2L3MMfCVuGFSBghZWL4HZRD1hvrtolV89ckVEu3ZtOBLlTu8SCr1sZvHW9mePhvTd+ulduf/TD1C/3qr9OO75x6jYN9fNrH/Y35nh486htScCKWkWy2J+oByz35qKj5q7OeIQti/OdJ7v3yEJBd1PeDPHWFdAfjTkezHxnaUXqnlPuvacOfTVuWFf6n3SUfKNv09SNldO98A7mHeXWBKwoVyfgvkU9YD31f5/JhF+vy3hUtWqJ/N+vTpE6tZ3/E4MXb4a6RcJb15szWMG9L520TFZ+WFbjhrWd97WFk07I+NQK5nhw86huQcCKamVC7FfUA9bDfymR2Y986Hlkj044Xjq1KfBsF4UGvBnqVgFvXW8CVjDvm+avkeff2JpxI/caU/daU85gBbONY2sCVhyrlmafox6w5j25Se556iNP8YfGdpeu7Rt4totCAxZ83SrgretNwPLv/eb7zjWmszJfY+r29tU+xTLt6vT3+mOO+zePeksCVtQrFGD/oh6w0j2Xq/ohPjuzpzRpnBfgyHPXlDdDXXu8db0JWP697336I/nVok2eGwxwnvs307nAnTNYnlSxb0DAin0J/3MAUQ9Yv3n2Y7nz8Y0ZxfPq1JLXnGuw4vJiwdetFN663gQs/96zH90gDz//iecGFw1oIaMvbk/A8pSKfwMCVvxrePAIoh6w/v7eDrnujvczih93dAP57U+7x6YqLPi6pcJb15uA5d97rnP2aoFzFsvrdefQLnL6iUcRsLygEvB3AlYCinjgEKIesLbuLJevjnoro/jQ89vKFYNaxaYqLPi6pcJb15uA5d/7hTe3yeh5mW9D85XexTL9R5mftcoc928e9ZYErKhXKMD+RT1guYfiXgTqXgya7nVsuwL5zS3dpa7zVWEcXrwZ6lYJb11vAlYw7yunL5d31u6ucaOenRrKvTcd59khc9yTKDYNCFixKZX3jkY9YLmPyhk48i3ZVVaR8WCuc85ifT8mZ7F4M/SelyZb4G1S019fmPtzclt9tmO//PyxD+W517dKRcW/HgnWoF5tOeu0pnKjc92Vex8srxfeXkLx+TsBKz618tzTqAcsP4/KcQ+yb/fG8svhx3oebxQa8GaoWwW8db05gxXO233casmWfeLmqZZN8gN1whwPxBXpxgSsSJcn2M5FPWD5eVSOe8TuPbDce2HF4cWboW6V8Nb1JmDhrS+QnBEJWMmppUQ9YPn5FaFbjpO7NJJ7RneLRWVY8HXLhLeuNwELb32B5IxIwEpOLSMfsPz8itAtx6VfaSkjL2wXi8qw4OuWCW9dbwIW3voCyRmRgJWcWkY+YLnUfu7mftnXWsnwb7eNRWVY8HXLhLeuNwELb32B5IxIwEpOLWMRsMbdu1ae+fsWT/Vxlx8j553ezLNdrhuw4OtWAG9dbwIW3voCyRmRgJWcWkY+YLm/qjn75qW+xHs494z5tY97xvjqzGIjFnyLuDV0jbeuNwELb32B5IxIwEpOLSMfsF57d4cMvSvzo3IOlCOvrvNMwl9G/5mELPi6/wHhretNwMJbXyA5IxKwklPLyAesvy7ZJjfMzfwoiUPL8Y+5p/i6MV8uS8iCr6uPt643AQtvfYHkjEjASk4tIx+wljqPkPi+8ygJP6/mRXnyzIyefprmtA0Lvi4/3rreBCy89QWSMyIBKzm1jHzAcqnPuult+WTbfk/1c50L3Mc7F7pH/cWCr1shvHW9CVh46wskZ0QCVnJqGYuA9cw/tsi4BWszqrdrXk/mjugqrZsGe8RELkrJgq+rjreuNwELb32B5IxIwEpOLWMRsFzu9z4olT85Qev9D8tk02d7ZX95ZeqBqMe0qi8ndmwoF/ZvLg3r14lFZVjwdcuEt643AQtvfYHkjEjASk4tYxOwEkQuLPi61cRb15uAhbe+QHJGJGAlp5YErBzUkgVfFx1vXW8CFt76AskZkYCVnFoSsHJQSxZ8XXS8db0JWHjrCyRnRAJWcmpJwMpBLVnwddHx1vUmYOGtL5CcEQlYyaklASsHtWTB10XHW9ebgIW3vkByRiRgJaeWBKwc1JIFXxcdb11vAhbe+gLJGZGAlZxaErByUEsWfF10vHW9CVh46wskZ0QCVnJqScDKQS1Z8HXR8db1JmDhrS+QnBEJWMmpJQErB7VkwddFx1vXm4CFt75AckYkYCWnlgSsHNSSBV8XHW9dbwIW3voCyRmRgJWcWhKwclBLFnxddLx1vQlYeOsLJGdEAlZyaknAykEtWfB10fHW9SZg4a0vkJwRCVjJqSUBKwe1ZMHXRcdb15uAhbe+QHJGJGAp1rKyslIWLVokGzZskKFDhx4c+fHHH5d58+Yd/OdzzjlHhg0bFnjP+vTpI4sXLw68HRuEF2DBD28XZku8w6hltw3m2fkF3RrvoGLRbU/AUqpNeXm5PPHEE7JgwQIZNGjQwQDlhq477rhDunTpIoMHD85qbwhYWfGF2pg3w1BsoTfCOzRd6A0xD00XakO8Q7FFciMCllJZ5s+fLzt27JAWLVrItm3bDgassrIymTx5slxwwQXSq1evrPaGgJUVX6iNeTMMxRZ6I7xD04XeEPPQdKE2xDsUWyQ3ImAplWXv3r2Sn5+fOou1fv36gwGrpKREbr75ZsnLy0v9+x49esjw4cOlTZs2gfeMgBWYLOsNeDPMmjBQB3gH4jLSGHMjjL47wds3VeQbErCUS7Rw4cIqAWv58uUyY8YMGTNmjHTs2FHuvvtu2bRpk4wbN07q168faO/cgOWeKeOFAAIIIBBfgd69e8d359nzgwIELOXJUD1gVR9+9erVMmXKFBk/frx06NAh0N5xBisQl5HGfNo0wui7E7x9UxlriLkxSl8d4e2LKRaNCFjKZfITsGbNmiW33nqrtGzZMtDeEbACcRlpzJuhEUbfneDtm8pYQ8yNUfrqCG9fTLFoRMBSLlP1gLVkyRJxb9MwatSo1FeC7leE7oXvI0aMkLp16wbaOwJWIC4jjXkzNMLouxO8fVMZa4i5MUpfHeHtiykWjQhYymWqHrDc2zc8/fTTcv/990tpaakMHDhQrr76aikqKgq8ZwSswGRZb8CbYdaEgTrAOxCXkcaYG2H03Qnevqki35CAFfkS+d/BOAWsxSt2yrqP90h5RaU0PypP+hxXKEc1rHrGbl95pbz27nb5eMs+qVWrlrRrXk/+64TG/kEUWvJmqIB8yBB463q7o2Gua463rrfN0QhYNnWV+45DwFpfskfG3rtOlq3bXUWndu1aMuo77eQ7A1qk/v1zi7fKtIfWy47d5VXauSFrwhUdpNexjZR1ax6ON0PdMuCt603AwltfIDkjErCSU8tYPItwyO0rxT17le71wC3dpWVxnpxz81LZ75zBqunVvkU9WTjpxEhUjgVftwx463oTsPDWF0jOiASs5NQy8gFrrfOV4IUT3s0o/v1vtJLWTfJl6oPrM7abc/2x0i8CXxey4Ov+B4S3rjcBC299geSMSMBKTi0jH7BeXrpdhv9iVUbxL/culjZN8+U3z5ZkbHfjJUfLd/o3z3n1WPB1S4C3rjcBC299geSMSMBKTi0jH7Beenu7jPxl5oA1sFeRtGlWT377XOaANfri9nLRv6/XymUJWfB19fHW9SZg4a0vkJwRCVjJqWXkA9bKD8vk0knLMopf9tWWqa8IZz6yIWO726/tLF88KfitLEyXmwXftGjm/vDW9SZg4a0vkJwRCVjJqWXkA5ZLfdmU92T5+tK06vNv6Opc5J4v3xz7Tto2TQrryjM/6yl1nF8e5vrFgq9bAbx1vQlYeOsLJGdEAlZyahmLgPX2mt1y83+vkZKt+w6Tv/qc1nLN4Dapf//Yi5tlxsOHX+heUK+2TPpBR+l/cu7PXrH46P/HQ8DCXF9Ad0TmuK63zdEIWDZ1lfuOw32wXBL39gvPLt4iazbtkf3OjUZbFOVJ3+Mby7FtC6qIbfx0r7gXxn/0mXujUZGjW9SXAc41WkWNgj1CyGYZeDO0qXt433jrevMhAm99geSMSMBKTi1jcQYrQdypQ2HB160o3rrezHG89QWSMyIBKzm1JGDloJYs+LroeOt6E7Dw1hdIzogErOTUkoCVg1qy4Oui463rTcDCW18gOSMSsJJTSwJWDmrJgq+LjreuNwELb32B5IxIwEpOLQlYOaglC74uOt663gQsvPUFkjMiASs5tSRg5aCWLPi66HjrehOw8NYXSM6IBKzk1JKAlYNasuDrouOt603AwltfIDkjErCSU0sCVg5qyYKvi463rjcBC299geSMSMBKTi0JWDmoJQu+Ljreut4ELLz1BZIzIgErObUkYOWgliz4uuh463oTsPDWF0jOiASs5NSSgJWDWrLg66LjretNwMJbXyA5IxKwklNLAlYOasmCr4uOt643AQtvfYHkjEjASk4tCVg5qCULvi463rreBCy89QWSMyIBKzm1JGDloJYs+LroeOt6E7Dw1hdIzogErOTUkoCVg1qy4Oui463rTcDCW18gOSMSsJJTSwJWDmrJgq+LjreuNwELb32B5IxIwEpOLQlYOaglC74uOt663gQsvPUFkjMiASs5tSRg5aCWLPi66HjrehOw8NYXSM6IBKzk1JKAlYNasuDrouOt603AwltfIDkjErCSU0sCVg5qyYKvi463rjcBC299geSMSMBKTi0JWDmoJQu+Ljreut4ELLz1BZIzIgErObUkYOWgliz4uuh463oTsPDWF0jOiASs5NSSgJWDWrLg66LjretNwMJbXyA5IxKwklNLAlYOasmCr4uOt643AQtvfYHkjEjASk4tCVg5qCULvi463rreBCy89QWSMyIBKzm1JGDloJYs+LroeOt6E7Dw1hdIzogErOTUkoCVg1qy4Oui463rTcDCW18gOSMSsJJTSwJWDmrJgq+LjreuNwELb32B5IxIwEpOLWMXsN5avUu27iyX+vm1pUvbAml2VF5kq1HxeaW8vWa3bN9VLgX1akvXdg2kuLCusODrlgxvXW8CFt76AskZkYCVnFrGJmAt/Nun8ssnNso2J6wc+vrmGc1k7PeOiVxFHv7LJzJv0SbZvaeiyr5dNKCFDDz2E+ndu3fk9jmpO0TA0q8s5rrmeOt62xyNgGVTV7nvPn36yOLFi5VHDTbc4hU7ZcjtK9NudPHAFjLqovYH/76jtEJKtuyTWrVE2jWvlzrbpfn661vb5IZfrU47ZL+uInNuIGBp1YTFR0v6P+NgrmuOt663zdEIWDZ1lfuOQ8C67YEP5MlXPk0rk1e3lrw8p5ds+myf/PzRDfLS29urtD37tKZy06VHSwPnazqN14hfrJK/La26D9XH/dk1nWTgKcUau3PEj8Hioz8FMNc1x1vX2+ZoBCybusp9xyFgXTF9uby7dndGmUcnHC+33LNWVm0sq7Hd6SceJXcO7aKi+8VhS6S02leD1Qfu0Kq+/M/EE1T250gfhMVHfwZgrmuOt663zdEIWDZ1lfuOQ8C6dPJ7snJDaUaZod9qJ3N+/2HGNveNOU5O7NjQuvCpQ14X5/p2z9cfp/WQVk3yPdvRIDsBFp/s/MJsjXkYtfDb4B3eLmpbErCiVpEs9icOAWvkL1cd9rVf9UO+xLkOy72wPNPrp5cdI+ef2SwLLX+bfsEJWJU+AtaDY7tLt/YN/HVKq9ACLD6h6UJviHloulAb4h2KLZIbEbAiWZZwOxWHgPXYi5tlxsPr0x5g766FTlApkIeezxywbvhOe7nkyy3CQQXY6tQfvyGf+ziF9fhtJ8gxLesH6JmmYQRYfMKoZbcN5tn5Bd0a76Bi0W1PwIpubQLvWRwClntQVzrXYb2T5jqspo3z5LzTm8q9z3yc8finXNVRvv6FJoGNgm7wlRveOux2EtX7KGpUV/48+6SgXdM+hACLTwi0LDfBPEvAgJvjHRAsws0JWBEuTtBdi0vA+q5zHdaKDNdhuTfyLNv7ecbDf2ZGT2leZP/GpBfdtkxWp7nY/sAO/uT8tnLloFZBy0X7EAIsPiHQstwE8ywBA26Od0CwCDcnYCkWp9K5mGfRokWyYcMGGTp06MGRN2/eLFOnTpVly5ZJv379ZPjw4VJUVBR4z+IQsD7Zuk/OGrPU89jcr9s+KNlTY7trz2sjPzirtWcfJhoMuvFt+XT7/oxdvXTnydKgfh0Tw9GHhwCLj/4UwVzXHG9db5ujEbBs6h7Sd3l5uTzxxBOyYMECGTRokAwbNiz113379snMmTOlW7duMnjwYJk/f74UFBTIVVdd5dxc07m7ZoBXHAKWe+bKPYPl9WrifFU44oJ28uKSbbLx072pG426t0P4Wp8mcmbPo7w2N/b3fte9IfvLM1/lfs+ornLysYXGxqSj9AIsPvqzA3Ndc7x1vW2ORsCyqXtI325w2rFjh7Ro0UK2bdt2MGCVlJTIxIkTZdSoUdKpUydZunRpKoRNmjRJCguDLdpxCFjuWalvj3/Xl/o/5p4itWsHC5m+Og7Q6LRr35DyiswBq15ebXGvCet/cvCzjgF2haaOAIuP/jTAXNccb11vm6MRsGzqHtL33r17JT8/P3UWa/369QcD1po1a+Suu+6SCRMmSHFxsbj/PGPGDBk/fry0bds20N7FIWC5B/Ql5+ad1Z/rV/1A3dDyyi96BTp+G41P/8mbsnd/5uvB3HGbOA9+fuZnPaVOjgOhDYMo9cnio18NzHXN8db1tjkaAcumbg19L1y4sErAWrFihcyZMyd1xupAwJo8ebKMHTs2dUYryMsNWO6Zsqi/nvinyDNvZt7LLs4146PPzf2RjLhfpHSvv/249usiJ0XvWdX+dp5WCCAQGQEeIB+ZUmS1IwSsrPiCb1w9YB2JZ7BctVFzV6eur0r3mvTDjvKNU+3fhsGrgn4ucj/Qx+iL28tFA+zfm8trn5P8dz7d61cXc11zvHW9bY5GwLKp6+MMlnsNlnv2yr0Gq0OHDom/ButQkoV/+1TufuojcX9ZeODVuml+6pYH3/5ic+XK1DzcN8e+Ix9u9ncKq02zfBl98dFyZg+9i/AjgaS4Eyw+itj/HgpzXXO8db1tjkbAsqnrI2Adab8irInbDTC7yyqkYUEdade8nnJFMg/3g5+tkLdX7wq0T/fedJz07GT/OYmBdiohjVl89AuJua453rreNkcjYNnU9RGw3CYbN26U6dOny8qVKxN/Hyxl7qyHu2rmClmyKljAOqdfU7n1yg5Zj00Hhwuw+OjPCsx1zfHW9bY5GgHLpq5y33H5FaEyS1bDXTTRuZP7prJAfXRuUyCPTDg+0DY09ifA4uPPyWQrzE1qeveFt7dRXFoQsOJSKR/7ScDygRSwyddGvyVbdpQH2qpJ47ry7EyeTRgIzWdjFh+fUAabYW4Q00dXePtAikkTAlZMCuVnNwlYfpSCtRk4cons2F0RaKPGDevIX24/OdA2NPYnwOLjz8lkK8xNanr3hbe3UVxaELDiUikf+0nA8oEUsMmXR74l23cHO4N1VMO68vztnMEKSO2rOYuPLyajjTA3yunZGd6eRLFpQMCKTam8d5SA5W0UtMXZY96Wkq2ZH/Zcvc+WxXny1PSeQYeivQ8BFh8fSIabYG4Y1KM7vHW9bY5GwLKpq9w3Acs8+A+d2zS8FfA2DT07N5J7b+xmfmfokWcR5mAOsODrouOt621zNAKWTV3lvglY5sHv/uNHMv8PmwJ1fM3gNnL1Oa0DbcHPlw0AAB4jSURBVENjfwIsPv6cTLbC3KSmd194exvFpQUBKy6V8rGfBCwfSAGbVHxeKT+avVLe8nkvrJO6NJL/vqErD30O6Oy3OYuPXylz7TA3Z+mnJ7z9KMWjDQErHnXytZcELF9MoRo99uJmeX3lTtm6s1wa1KstHVrXF6kUWbKiRPLrF0pxYV3p3bVQLuwfjUf8hDrIGGzE4qNfJMx1zfHW9bY5GgHLpq5y3wQsZXBnON4Mdc3x1vV2R8Nc1xxvXW+boxGwbOoq903AUgZn8VEHZ/FRJydgKZMzx5XBLQ5HwLKIq901AUtbnE/32uIsPtrizHFtcea4tri98QhY9mzVeyZgqZPz6V6ZnMVHGZyztOrgzHF1cmsDErCs0ep3TMDSN+fNUNccb11vdzTMdc3x1vW2ORoBy6auct8ELGVwFh91cBYfdXICljI5c1wZ3OJwBCyLuNpdE7C0xfl0ry3O4qMtzhzXFmeOa4vbG4+AZc9WvWcCljo5n+6VyVl8lME5S6sOzhxXJ7c2IAHLGq1+xwQsfXPeDHXN8db1dkfDXNccb11vm6MRsGzqKvdNwFIGZ/FRB2fxUScnYCmTM8eVwS0OR8CyiKvdNQFLW5xP99riLD7a4sxxbXHmuLa4vfEIWPZs1XsmYKmT8+lemZzFRxmcs7Tq4MxxdXJrAxKwrNHqd0zA0jfnzVDXHG9db3c0zHXN8db1tjkaAcumrnLfBCxlcBYfdXAWH3VyApYyOXNcGdzicAQsi7jaXROwtMX5dK8tzuKjLc4c1xZnjmuL2xuPgGXPVr1nApY6OZ/ulclZfJTBOUurDs4cVye3NiAByxqtfscELH1z3gx1zfHW9XZHw1zXHG9db5ujEbBs6ir3TcBSBmfxUQdn8VEnJ2ApkzPHlcEtDkfAsoir3TUBS1ucT/fa4iw+2uLMcW1x5ri2uL3xCFj2bNV7JmDZJd+9p0KWrNolW3eWS7282tKlbYFs2fSu9O7d2+7AR0jvn+3YL++s3S07SiukYf060q19gbRtVq/K0bP46E8GzHXN8db1tjkaAcumrnLfBCx74A/+uUTm/H6jlFdUVhnklI4ic288RerUrmVv8COg58m/+UCeePnTw460a7sG8tC47gf/PYuP/mTAXNccb11vm6MRsGzqKvdNwLID/tqyHTL0zvfTdv7NM5rJ2O8dY2fwI6DXe576SOY9uSntkbpnCn83/vjU31l89CcE5rrmeOt62xyNgGVTV7lvApYd8FvvWyd/fO2ztJ3Xck5evfKLUyS/LmexwlRgwIglstP5WjDT69mZPaVJ4zwCVhjgLLdhwc8SMODmeAcEi3BzAlaEixN01whYQcX8tb982nJZtm53xsaPTDheOrcp8NchraoIfGHI61JZ9ZvXw4Sm/LCjfP3UJgSsHMwdFnxddLx1vW2ORsCyqavcNwHLDvh3J78nKzaUZux8/BUd5OzTmnAtVogS9Lnmdc+trv92O7n8ay0JWJ5S5huw4Js3zdQj3rreNkcjYNnUVe6bgGUHfPTc1fLCkm2enbu/fBtyXhu5ZGALz7Y0+I/AqT9+Qz7/PPMprGlXd5Sv9uEMVi7mDQu+rjreut42RyNg2dRV7puAZQf8D69+JhPvX+e789nXdpYvnVTku/2R3rD/8CWyqyzzNVh/mNpDWjfN5wxWDiYLC74uOt663jZHI2DZ1FXum4BlD3zsgrXyp39s8TXAwFOK5WfXdPLVlkYiA52L3N17X6V75efVkledHxG4LxYf/RmDua453rreNkcjYNnUVe6bgGUPfNErn8qkBz7wNUBr5+aYf5hyoq+2R3qjsr2fy5nXv+nJ4N6mwb1dA4uPJ5XxBpgbJ83YId663jZHI2DZ1FXum4BlD/wu5yajD/zvx74GaFC/trx0Zy9fbY/0Ru6ZK/cMlterR+eG8usbjyNgeUFZ+DsLvgXUDF3irettczQClk1d5b4JWPbAf/7Yh+Lezd3Pq6BebfnbXQQsP1YVzsXtfZ2L3P28xlx6tHRstJ5HE/nBMtiGBd8gpo+u8PaBFJMmBKyYFMrPbhKw/CiFa/OQE65ud0KWn1dhgzryws9P9tP0iG+zfXe5fHnkW74cmjo3Gp168X4paNZd1pfsETectSzOlz7dCn1tT6NwAiz44dzCboV3WLnobUfAil5NQu8RASs0neeGaz7aI9+59V3Pdm6Dru2d5+eN/c/z83xtdIQ22u8827Hftf7OYLlE7ZuJbKj2yEI3ZI2+uL30P5lfbtqYRiz4NlTT94m3rrfN0QhYNnWV+yZg2QW/708fyy8WbvQc5ML+zeWmS472bEcDkSBnsDJ5uY8pemJKD2lRlAerYQEWfMOgHt3hrettczQClk1d5b4JWPbB31tfKvc7QevPr2+tcTD3ZqMP3HKcHNOyvv2dScAI5c4ZrNMCnMHKdMgjL2wnl36lZQJUonUILPi69cBb19vmaAQsm7rKfROw9MBfdO7s/uiLm2XJ+ztkX7lIUaO60rd7Y7lyUCs5th3PJPRbiVLnNg1f9HGbBj/9nX9mM/npZcf4aUqbAAIs+AGwDDTF2wBiRLogYEWkECZ2g4BlQjFYH+6b4cm9TuEZhMHYDrbe6dymYYCP2zT46f7c05vJ+MsJWH6sgrRhwQ+ilX1bvLM3jEoPBKyoVMLAfhCwDCAG7II3w4BgNTR3A5YbtNK98vNqy/lnNJNHXvgk42A/GtxGfnRO6+x3iB6qCDDHdScE3rreNkcjYNnUVe6bgKUM7gzHm2H25rc5d8h/0rlTfrrXkHPbyFVnt5azxyyVkq370rZ74Obj5PgODbPfIXogYOVwDvCekkN8w0MTsAyDhunu8ccfl3nz5h3c9JxzzpFhw4YF7oqAFZgs6w14M8yaULbsLJfhc96XZR+UHtbZGT2Okjt+0iX1793r3sb892opr+Fk1zVOCLvaCWG8zAswx82bZuoRb11vm6MRsGzq+ui7srJS7rjjDunSpYsMHjzYxxbpmxCwsuILtTFvhqHYatzo6b9vkWXrdsvusgpp3LCunNylkQzoVfXeVs+/9LqU7Gsnaz92bzQq0qpJvpxxYmPOXJkrw2E9Mcct4tbQNd663jZHI2DZ1PXRd1lZmUyePFkuuOAC6dUru8erELB8gBtuwpuhYVCP7vDW9XZHw1zXHG9db5ujEbBs6vrou6SkRG6++WbJy8uT9evXS48ePWT48OHSpk0bH1tXbULACkyW9Qa8GWZNGKgDvANxGWmMuRFG353g7Zsq8g0JWDku0fLly2XGjBkyZswY6dixo9x9992yadMmGTdunNSvH+xmlW7Amj9/fo6PiOERQAABBLIR6N27dzabs21EBAhYESnEgd1YvXq1TJkyRcaPHy8dOnQItHecwQrEZaQxnzaNMFbpxL1lQ+3aIu5d8au/8Dbv7dUj5l5Ch/890xz26g1vL6H4/J2AFbFauQFr1qxZcuutt0rLlsEe+0HA0i8mb4ZmzN1nEs75/UZ5/o2tB++J1aZZPTn3v5qmbtFw4IW3Ge8gvWDuT2ur82vY6Q+tl5eXbpe9+51fYDivevm1pU/XQpn4/Q6ppz34eeHtRykebQhYOa7TkiVLxL1Nw6hRo1JfCbpfEboXvo8YMULq1vX3H+SBQyBg6ReTN0Mz5ldOXy7vrN1dY2cXfKm5jLn0Xw/PxtuMd5BeMPendZZzn7ZP0tynrY5zRnbGNZ2l/8lVfxVbU894+/OOQysCVo6rVF5eLk8//bTcf//9UlpaKgMHDpSrr75aioq8/0OsvusELP1i8maYvfkzzu0Zxt27NmNHf5jaQ1o3zSdgZc8duAfmuDfZPU99JPOe3JSxYZFz65H/ndXT87FaeHt7x6UFASsulfKxnwQsH0iGm/BmmD3orEc2yO/+kvkxOD+7ppMMPKWYgJU9d+AemOPeZN+fsVyWrqn5DOyhW99+bWf54kmZPzzj7e0dlxYErLhUysd+ErB8IBluwpth9qAT71snf3jts4wdTbiygwzu15SAlT134B6Y495k3xr3jqz/ZK9nw9EXt5eLBrTI2A5vT8bYNCBgxaZU3jtKwPI2Mt2CN8PsRX/+2Ify4J9LMnY02/nk/yXnkz/e2XsH7QFzb7GLb1smqzaWeTa88ZKj5Tv9mxOwPKWS0YCAlYw6po6CgKVfTBaf7M3/8uY2uXHe6owdPTuzpzRpnEfAyp47cA/McW8y9xpC91pCr9ec64+Vfic0JmB5QSXk7wSshBSSgJWbQrL4mHG/7o735e/v7aixs5bO8wZ/f9sJUi+vtvxm0euyemtTWfOR8yzCikpp41z47l7TMti5nQMvOwLMcW/X9SV75Fvj383YsHlRnjwzo6dnZ3h7EsWmAQErNqXy3lHOYHkbmW7Bm6EZ0dmPbpCHn09/oft3v9JSWjlharZzQXxNLzdgTbiig5mdoZcqAsxx7wnhXuDuXuju9brQ+XrwJudrwkwvvL0U4/N3AlZ8auW5pwQsTyLjDXgzNEN67k/fkU2fpr9ION85e1VZWSn7yyvTDjhnmPP1y/GZv34xs7dHVi/Mce96j567Wl5Yss27odPizqFdpEenRrJ8famU7qmQxg3qyInOP+fXrZXaHm9fjLFoRMCKRZn87SQBy5+TyVa8GWav6eQm+cKQ17Pu6Iqvt5Kh32qbdT90UFWAOe49I74++m35bMd+74ZOi/rO3d337PvXnd4PvNyvv68Z3Foud+Yw3r4YY9GIgBWLMvnbSQKWPyeTrXgzNKPZ98dvSMXn6c9O+RmFrwn9KAVvwxz3Njtj6JuHhSbvrQ5vMfmHHaV5nbXCw57D6EVvGwJW9GoSeo8IWKHpQm/I4hOarsqGl05aJis/9P6Ze6bR/FzfYmZvj6xemOPe9T7t2jek3PnRRbavvt0byw/O3EHAyhYyItsTsCJSCBO7QcAyoRisDxafYF7pWv/2uRK5438+zKqzn152jJx/ZrOs+mDjwwWY496z4r9+8qbs+/cDnr1bp29RXFhXpl9STsDKBjFC2xKwIlSMbHeFgJWtYPDtWXyCm6Xb4qKJy2T1pnBnsdzbNfzPbScevFDY3F7RE3Pcew58zbkGa4vPa7Ay9VboXPA+67IKApY3eSxaELBiUSZ/O0nA8udkshWLjznNF51fYY1yfo2V7nXKsY2koM4ueXWFOL8o/E8r92uV4Re0k2PbFZjbGXo6KMAc954Mfp9F6NVTl7YFMvrsMgKWF1RM/k7Aikmh/OwmAcuPktk2LD5mPW93HpvzUA2PzWnXvJ64D3ze+cl70qNnL9mwea9zUbxIC+fmjUWN6prdCXqrIsAc954Qj7+0WaY9uN67oUeLH5zVWvq2+4iAlbVkNDogYEWjDkb2goBlhDFQJyw+gbh8NX533W55fcVO+XT7fnHvf9W5TYEMOrWJ1HJuE4S3L0KjjTD3x3nBhHdl3cd7/DWuodUpXQtl7ohjZcmbbxCwQitGa0MCVrTqkdXeELCy4gu1MYtPKLbQG+Edmi70hpj7p5v8mw/kpbe3y47d5akPBO7Z1WbOMzR3OTcU3barXAqce2Cd0LGhtCjOl12lFbLbvdFow7rSq0ujg497wtu/d9RbErCiXqEA+0fACoBlqClvhoYgfXaDt08og80wN4jpoyu8fSDFpAkBKyaF8rObBCw/Smbb8GZo1tOrN7y9hMz/HXPzppl6xFvX2+ZoBCybusp9E7CUwZ3heDPUNcdb19sdDXNdc7x1vW2ORsCyqavcNwFLGZzFRx2cxUednIClTM4cVwa3OBwByyKudtcELG1xPt1ri7P4aIszx7XFmePa4vbGI2DZs1XvmYClTs6ne2VyFh9lcM7SqoMzx9XJrQ1IwLJGq98xAUvfnDdDXXO8db3d0TDXNcdb19vmaAQsm7rKfROwlMFZfNTBWXzUyQlYyuTMcWVwi8MRsCziandNwNIW59O9tjiLj7Y4c1xbnDmuLW5vPAKWPVv1nglY6uR8ulcmZ/FRBucsrTo4c1yd3NqABCxrtPodE7D0zXkz1DXHW9fbHQ1zXXO8db1tjkbAsqmr3DcBSxmcxUcdnMVHnZyApUzOHFcGtzgcAcsirnbXBCxtcT7da4uz+GiLM8e1xZnj2uL2xiNg2bNV75mApU7Op3tlchYfZXDO0qqDM8fVya0NSMCyRqvfMQFL35w3Q11zvHW93dEw1zXHW9fb5mgELJu6yn0TsJTBWXzUwVl81MkJWMrkzHFlcIvDEbAs4mp3TcDSFufTvbY4i4+2OHNcW5w5ri1ubzwClj1b9Z4JWOrkfLpXJmfxUQbnLK06OHNcndzagAQsa7T6HROw9M15M9Q1x1vX2x0Nc11zvHW9bY5GwLKpq9w3AUsZnMVHHZzFR52cgKVMzhxXBrc4HAHLIq521wQsbXE+3WuLs/hoizPHtcWZ49ri9sYjYNmzVe+ZgKVOzqd7ZXIWH2VwztKqgzPH1cmtDUjAskar3zEBS9+cN0Ndc7x1vd3RMNc1x1vX2+ZoBCybusp9E7CUwVl81MFZfNTJCVjK5MxxZXCLwxGwLOJqd03A0hbn0722OIuPtjhzXFucOa4tbm88ApY9W/WeCVjq5Hy6VyZn8VEG5yytOjhzXJ3c2oAELGu0+h0TsPTNeTPUNcdb19sdDXNdc7x1vW2ORsCyqavcNwFLGZzFRx2cxUednIClTM4cVwa3OBwByyKudtcELG1xPt1ri7P4aIszx7XFmePa4vbGI2DZs1XvmYClTs6ne2VyFh9lcM7SqoMzx9XJrQ1IwLJGq98xAUvfnDdDXXO8db3d0TDXNcdb19vmaAQsm7rKfROwlMFZfNTBWXzUyQlYyuTMcWVwi8MRsCzi+u168+bNMnXqVFm2bJn069dPhg8fLkVFRX43P9iOgBWYLOsNeDPMmjBQB3gH4jLSGHMjjL47wds3VeQbErByXKJ9+/bJzJkzpVu3bjJ48GCZP3++FBQUyFVXXSW1atUKtHcErEBcRhrzZmiE0XcnePumMtYQc2OUvjrC2xdTLBoRsHJcppKSEpk4caKMGjVKOnXqJEuXLpUFCxbIpEmTpLCwMNDeEbACcRlpzJuhEUbfneDtm8pYQ8yNUfrqCG9fTLFoRMDKcZnWrFkjd911l0yYMEGKi4vF/ecZM2bI+PHjpW3btoH2joAViMtIY94MjTD67gRv31TGGmJujNJXR3j7YopFIwJWjsu0YsUKmTNnTuqM1YGANXnyZBk7dmzqjFaQlxuweCGAAAIIxFtg8eLF8T4A9j4lQMDK8UQweQYrx4fC8AgggAACCCDwbwECVo6ngnsNlnv2yr0Gq0OHDlldg5XjQ2F4BBBAAAEEECBgRWMOmPwVYTSOiL1AAAEEEEAAAc5gRWAObNy4UaZPny4rV67M6j5YETgUdgEBBBBAAAEEHAECFtMAAQQQQAABBBAwLEDAMgxKdwgggAACCCCAAAGLOYAAAggggAACCBgWIGAZBqU7BBBAAAEEEECAgJWAOWDqYdEJoDB6CFu2bJFZs2aJe2flzp07y3XXXScnnHBCaoxM5tQjWBkqKytl0aJFsmHDBhk6dGhq4/LycnnkkUfksccek7KyMundu3fqViZNmjTBPxjvYa1r8nYbvfPOO6nnon788ceH/diG+R4O3WseH+jVvV3PjTfemJr/B24YjXk48yhtRcCKUjVC7Au3eQiB5mMT19UNV927d5fzzjtPXn31VXn66adTd9ivW7du2gd079+/39jDu33sZuybuAvQE088kXr+5qBBg2TYsGGpY3rllVfkhRdekJEjR0qdOnVk3rx5UlFRkfq7+7/pHpCOf+Ypkc57165dqbnt1mDAgAFy5513SosWLeTKK6+UTO8xeGf2zjSP3Xl94MPE3Llz5cknn5Rp06alAhbmsX9rSx0AASvmdTT5sOiYUxjd/XXr1smvf/3r1KfKhg0bVuk7k3lpaamxh3cbPaCIdjZ//nzZsWNHajHftm3bwYBVfXfdR4fcc889qed07tmzJ60x/pkLnc7bfaLEoY/oWrhwobjm48aNk+3bt+Nt6L+fQ+fxUUcdler1n//8p7je69evl+HDh6cCFu8xhsBz3A0BK8cFyHZ4HrWTrWDN27tvhO4Zq0aNGslzzz0nHTt2TIUt9277mcz37t1r7OHddo4sWr26Xvn5+amzWO4Cc+AMVvW9dL8udO8TN2bMmNRXiekekI5/5vqm8z4QTPv16yff+MY3qpzBYr6b+2/m0Hmcl5eXCq+zZ8+WCy64QO644w659tprUwELc3PmueyJgJVLfQNjm3xYtIHdSUwXbsC69dZb5ZZbbkld//Pggw/Ke++9l/ok7y7w6R7Q7X5lYurh3YnB9HEgBz7B1xSwVq1alfq61r0Gq0uXLpJpzuPvA9tpUpO36+zOb/carNNOOy31gaKwsBBvf6SerarPY/dauN/97ndSv3596d+/v9xwww0HAxZz3JMzFg0IWLEoU/qd5AyWnQK6Aeuhhx5KPSfS/YrQdXa/nho/frxkOkvCGZRw9UgXsNyFxn3KwZAhQ6Rv376pzvl0H8740K2qe69du1amTp2aWuTdEOv+6GDp0qWpM4abNm3ijGGW5DXN4/fff19++9vfyujRo8X9YHBowGKOZwkekc0JWBEpRNjd4GHRYeUyb7d8+XK5++67U2ex3E/xq1evTi307j+7F7mne0C3+1ULD+8OXpOaApb760334vbrr79eevTocbDTTHMef3/21b2feeYZefnll1PXXLlnVNwF3g1c7oXvBQUFzHd/rDW2SjeP3Rr86le/Omwb90L39u3bY56FeVQ2JWBFpRIh94NfEYaE89jswDUp7qn7gQMHpi6wdi/Cdj9tui9+xWbWvfqC734N6y407q8I3TMqh774hVX29tW93evbpkyZIjfddJMcd9xxqTNYf/3rX1MXvrvXyDHfw5lnmseH9rh169YqZ7CY4+G8o7YVAStqFQmxPzwsOgSaj03cr0bcC0/dr0p69eolI0aMkObNm6e2zGROPXzgVmtSfcF3r3m77777qrRyP9W7FwQXFxfjH5y4yhbVvd3rgV577bXUGRX3/ktdu3ZNLfjujzqY7+GxvebxgZ6rByzMw5tHaUs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IGBFqRrsCwIIIIAAAggkQoCAlYgychAIIIAAAgggECUBAlaUqsG+IIAAAggggEAiBAhYiSgjB4EAAggggAACURIgYEWpGuwLAggggAACCCRCgICViDJyEAgggAACCCAQJQECVpSqwb4ggAACCCCAQCIECFiJKCMHgQACCCCAAAJREiBgRaka7AsCCCCAAAIIJEKAgJWIMnIQCCCAAAIIIBAlAQJWlKrBviCAAAIIIIBAIgQIWIkoIweBAAIIIIAAAlES+H9fPM959OUzG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2290434" y="1660810"/>
            <a:ext cx="2018826" cy="1980580"/>
            <a:chOff x="2300944" y="1408570"/>
            <a:chExt cx="2018826" cy="1980580"/>
          </a:xfrm>
        </p:grpSpPr>
        <p:sp>
          <p:nvSpPr>
            <p:cNvPr id="12" name="TextBox 11"/>
            <p:cNvSpPr txBox="1"/>
            <p:nvPr/>
          </p:nvSpPr>
          <p:spPr>
            <a:xfrm>
              <a:off x="3061671" y="3081373"/>
              <a:ext cx="591829" cy="307777"/>
            </a:xfrm>
            <a:prstGeom prst="rect">
              <a:avLst/>
            </a:prstGeom>
            <a:noFill/>
          </p:spPr>
          <p:txBody>
            <a:bodyPr wrap="none" rtlCol="0">
              <a:spAutoFit/>
            </a:bodyPr>
            <a:lstStyle/>
            <a:p>
              <a:r>
                <a:rPr lang="en-US" dirty="0" smtClean="0"/>
                <a:t>Triad</a:t>
              </a:r>
              <a:endParaRPr lang="en-US" dirty="0"/>
            </a:p>
          </p:txBody>
        </p:sp>
        <p:grpSp>
          <p:nvGrpSpPr>
            <p:cNvPr id="14" name="Group 13"/>
            <p:cNvGrpSpPr/>
            <p:nvPr/>
          </p:nvGrpSpPr>
          <p:grpSpPr>
            <a:xfrm>
              <a:off x="2300944" y="1408570"/>
              <a:ext cx="2018826" cy="1658549"/>
              <a:chOff x="3224213" y="1293064"/>
              <a:chExt cx="2695575" cy="1628775"/>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1293064"/>
                <a:ext cx="26955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reeform 12"/>
              <p:cNvSpPr/>
              <p:nvPr/>
            </p:nvSpPr>
            <p:spPr>
              <a:xfrm>
                <a:off x="3783724" y="1587062"/>
                <a:ext cx="1702676" cy="929966"/>
              </a:xfrm>
              <a:custGeom>
                <a:avLst/>
                <a:gdLst>
                  <a:gd name="connsiteX0" fmla="*/ 0 w 1702676"/>
                  <a:gd name="connsiteY0" fmla="*/ 0 h 929966"/>
                  <a:gd name="connsiteX1" fmla="*/ 42042 w 1702676"/>
                  <a:gd name="connsiteY1" fmla="*/ 641131 h 929966"/>
                  <a:gd name="connsiteX2" fmla="*/ 168166 w 1702676"/>
                  <a:gd name="connsiteY2" fmla="*/ 872359 h 929966"/>
                  <a:gd name="connsiteX3" fmla="*/ 924910 w 1702676"/>
                  <a:gd name="connsiteY3" fmla="*/ 924910 h 929966"/>
                  <a:gd name="connsiteX4" fmla="*/ 1702676 w 1702676"/>
                  <a:gd name="connsiteY4" fmla="*/ 924910 h 92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76" h="929966">
                    <a:moveTo>
                      <a:pt x="0" y="0"/>
                    </a:moveTo>
                    <a:cubicBezTo>
                      <a:pt x="7007" y="247869"/>
                      <a:pt x="14014" y="495738"/>
                      <a:pt x="42042" y="641131"/>
                    </a:cubicBezTo>
                    <a:cubicBezTo>
                      <a:pt x="70070" y="786524"/>
                      <a:pt x="21021" y="825063"/>
                      <a:pt x="168166" y="872359"/>
                    </a:cubicBezTo>
                    <a:cubicBezTo>
                      <a:pt x="315311" y="919655"/>
                      <a:pt x="669158" y="916152"/>
                      <a:pt x="924910" y="924910"/>
                    </a:cubicBezTo>
                    <a:cubicBezTo>
                      <a:pt x="1180662" y="933669"/>
                      <a:pt x="1441669" y="929289"/>
                      <a:pt x="1702676" y="92491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4375410" y="1650300"/>
            <a:ext cx="1867735" cy="2080598"/>
            <a:chOff x="4375410" y="1408570"/>
            <a:chExt cx="1867735" cy="2080598"/>
          </a:xfrm>
        </p:grpSpPr>
        <p:sp>
          <p:nvSpPr>
            <p:cNvPr id="15" name="TextBox 14"/>
            <p:cNvSpPr txBox="1"/>
            <p:nvPr/>
          </p:nvSpPr>
          <p:spPr>
            <a:xfrm>
              <a:off x="4938988" y="3181391"/>
              <a:ext cx="1024639" cy="307777"/>
            </a:xfrm>
            <a:prstGeom prst="rect">
              <a:avLst/>
            </a:prstGeom>
            <a:noFill/>
          </p:spPr>
          <p:txBody>
            <a:bodyPr wrap="none" rtlCol="0">
              <a:spAutoFit/>
            </a:bodyPr>
            <a:lstStyle/>
            <a:p>
              <a:r>
                <a:rPr lang="en-US" dirty="0" smtClean="0"/>
                <a:t>PP_SCAN</a:t>
              </a:r>
              <a:endParaRPr lang="en-US" dirty="0"/>
            </a:p>
          </p:txBody>
        </p:sp>
        <p:grpSp>
          <p:nvGrpSpPr>
            <p:cNvPr id="17" name="Group 16"/>
            <p:cNvGrpSpPr/>
            <p:nvPr/>
          </p:nvGrpSpPr>
          <p:grpSpPr>
            <a:xfrm>
              <a:off x="4375410" y="1408570"/>
              <a:ext cx="1867735" cy="1669059"/>
              <a:chOff x="6010275" y="1293064"/>
              <a:chExt cx="2876550" cy="1721762"/>
            </a:xfrm>
          </p:grpSpPr>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275" y="1293064"/>
                <a:ext cx="2876550" cy="172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reeform 15"/>
              <p:cNvSpPr/>
              <p:nvPr/>
            </p:nvSpPr>
            <p:spPr>
              <a:xfrm>
                <a:off x="6695090" y="1418897"/>
                <a:ext cx="1944413" cy="1103672"/>
              </a:xfrm>
              <a:custGeom>
                <a:avLst/>
                <a:gdLst>
                  <a:gd name="connsiteX0" fmla="*/ 0 w 1944413"/>
                  <a:gd name="connsiteY0" fmla="*/ 0 h 1103672"/>
                  <a:gd name="connsiteX1" fmla="*/ 84082 w 1944413"/>
                  <a:gd name="connsiteY1" fmla="*/ 693682 h 1103672"/>
                  <a:gd name="connsiteX2" fmla="*/ 157655 w 1944413"/>
                  <a:gd name="connsiteY2" fmla="*/ 872358 h 1103672"/>
                  <a:gd name="connsiteX3" fmla="*/ 283779 w 1944413"/>
                  <a:gd name="connsiteY3" fmla="*/ 966951 h 1103672"/>
                  <a:gd name="connsiteX4" fmla="*/ 599089 w 1944413"/>
                  <a:gd name="connsiteY4" fmla="*/ 1030013 h 1103672"/>
                  <a:gd name="connsiteX5" fmla="*/ 1187669 w 1944413"/>
                  <a:gd name="connsiteY5" fmla="*/ 1093075 h 1103672"/>
                  <a:gd name="connsiteX6" fmla="*/ 1944413 w 1944413"/>
                  <a:gd name="connsiteY6" fmla="*/ 1103586 h 1103672"/>
                  <a:gd name="connsiteX7" fmla="*/ 1944413 w 1944413"/>
                  <a:gd name="connsiteY7" fmla="*/ 1103586 h 1103672"/>
                  <a:gd name="connsiteX8" fmla="*/ 1944413 w 1944413"/>
                  <a:gd name="connsiteY8" fmla="*/ 1093075 h 1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413" h="1103672">
                    <a:moveTo>
                      <a:pt x="0" y="0"/>
                    </a:moveTo>
                    <a:cubicBezTo>
                      <a:pt x="28903" y="274144"/>
                      <a:pt x="57806" y="548289"/>
                      <a:pt x="84082" y="693682"/>
                    </a:cubicBezTo>
                    <a:cubicBezTo>
                      <a:pt x="110358" y="839075"/>
                      <a:pt x="124372" y="826813"/>
                      <a:pt x="157655" y="872358"/>
                    </a:cubicBezTo>
                    <a:cubicBezTo>
                      <a:pt x="190938" y="917903"/>
                      <a:pt x="210207" y="940675"/>
                      <a:pt x="283779" y="966951"/>
                    </a:cubicBezTo>
                    <a:cubicBezTo>
                      <a:pt x="357351" y="993227"/>
                      <a:pt x="448441" y="1008992"/>
                      <a:pt x="599089" y="1030013"/>
                    </a:cubicBezTo>
                    <a:cubicBezTo>
                      <a:pt x="749737" y="1051034"/>
                      <a:pt x="963448" y="1080813"/>
                      <a:pt x="1187669" y="1093075"/>
                    </a:cubicBezTo>
                    <a:cubicBezTo>
                      <a:pt x="1411890" y="1105337"/>
                      <a:pt x="1944413" y="1103586"/>
                      <a:pt x="1944413" y="1103586"/>
                    </a:cubicBezTo>
                    <a:lnTo>
                      <a:pt x="1944413" y="1103586"/>
                    </a:lnTo>
                    <a:lnTo>
                      <a:pt x="1944413" y="1093075"/>
                    </a:ln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131725" y="1671584"/>
            <a:ext cx="2075447" cy="1980317"/>
            <a:chOff x="131725" y="1671584"/>
            <a:chExt cx="2075447" cy="1980317"/>
          </a:xfrm>
        </p:grpSpPr>
        <p:grpSp>
          <p:nvGrpSpPr>
            <p:cNvPr id="11" name="Group 10"/>
            <p:cNvGrpSpPr/>
            <p:nvPr/>
          </p:nvGrpSpPr>
          <p:grpSpPr>
            <a:xfrm>
              <a:off x="131725" y="1671584"/>
              <a:ext cx="2075447" cy="1647775"/>
              <a:chOff x="155575" y="1293064"/>
              <a:chExt cx="2950341" cy="1770205"/>
            </a:xfrm>
          </p:grpSpPr>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293064"/>
                <a:ext cx="2950341" cy="1770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9"/>
              <p:cNvSpPr/>
              <p:nvPr/>
            </p:nvSpPr>
            <p:spPr>
              <a:xfrm>
                <a:off x="882869" y="1376855"/>
                <a:ext cx="1944414" cy="1135117"/>
              </a:xfrm>
              <a:custGeom>
                <a:avLst/>
                <a:gdLst>
                  <a:gd name="connsiteX0" fmla="*/ 0 w 1944414"/>
                  <a:gd name="connsiteY0" fmla="*/ 0 h 1135117"/>
                  <a:gd name="connsiteX1" fmla="*/ 31531 w 1944414"/>
                  <a:gd name="connsiteY1" fmla="*/ 651642 h 1135117"/>
                  <a:gd name="connsiteX2" fmla="*/ 168165 w 1944414"/>
                  <a:gd name="connsiteY2" fmla="*/ 872359 h 1135117"/>
                  <a:gd name="connsiteX3" fmla="*/ 651641 w 1944414"/>
                  <a:gd name="connsiteY3" fmla="*/ 1082566 h 1135117"/>
                  <a:gd name="connsiteX4" fmla="*/ 1944414 w 1944414"/>
                  <a:gd name="connsiteY4" fmla="*/ 1135117 h 113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414" h="1135117">
                    <a:moveTo>
                      <a:pt x="0" y="0"/>
                    </a:moveTo>
                    <a:cubicBezTo>
                      <a:pt x="1751" y="253124"/>
                      <a:pt x="3503" y="506249"/>
                      <a:pt x="31531" y="651642"/>
                    </a:cubicBezTo>
                    <a:cubicBezTo>
                      <a:pt x="59559" y="797035"/>
                      <a:pt x="64813" y="800538"/>
                      <a:pt x="168165" y="872359"/>
                    </a:cubicBezTo>
                    <a:cubicBezTo>
                      <a:pt x="271517" y="944180"/>
                      <a:pt x="355600" y="1038773"/>
                      <a:pt x="651641" y="1082566"/>
                    </a:cubicBezTo>
                    <a:cubicBezTo>
                      <a:pt x="947683" y="1126359"/>
                      <a:pt x="1446048" y="1130738"/>
                      <a:pt x="1944414" y="1135117"/>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55124" y="3344124"/>
              <a:ext cx="1061509" cy="307777"/>
            </a:xfrm>
            <a:prstGeom prst="rect">
              <a:avLst/>
            </a:prstGeom>
            <a:noFill/>
          </p:spPr>
          <p:txBody>
            <a:bodyPr wrap="none" rtlCol="0">
              <a:spAutoFit/>
            </a:bodyPr>
            <a:lstStyle/>
            <a:p>
              <a:r>
                <a:rPr lang="en-US" dirty="0" err="1" smtClean="0"/>
                <a:t>BB_Gemm</a:t>
              </a:r>
              <a:endParaRPr lang="en-US" dirty="0"/>
            </a:p>
          </p:txBody>
        </p:sp>
      </p:grpSp>
      <p:grpSp>
        <p:nvGrpSpPr>
          <p:cNvPr id="24" name="Group 23"/>
          <p:cNvGrpSpPr/>
          <p:nvPr/>
        </p:nvGrpSpPr>
        <p:grpSpPr>
          <a:xfrm>
            <a:off x="6328936" y="1634666"/>
            <a:ext cx="1907245" cy="2017234"/>
            <a:chOff x="6328936" y="1392936"/>
            <a:chExt cx="1907245" cy="2017234"/>
          </a:xfrm>
        </p:grpSpPr>
        <p:grpSp>
          <p:nvGrpSpPr>
            <p:cNvPr id="19" name="Group 18"/>
            <p:cNvGrpSpPr/>
            <p:nvPr/>
          </p:nvGrpSpPr>
          <p:grpSpPr>
            <a:xfrm>
              <a:off x="6328936" y="1392936"/>
              <a:ext cx="1907245" cy="1700589"/>
              <a:chOff x="4480303" y="-117913"/>
              <a:chExt cx="2695575" cy="1704975"/>
            </a:xfrm>
          </p:grpSpPr>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0303" y="-117913"/>
                <a:ext cx="26955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17"/>
              <p:cNvSpPr/>
              <p:nvPr/>
            </p:nvSpPr>
            <p:spPr>
              <a:xfrm>
                <a:off x="5023945" y="63062"/>
                <a:ext cx="1870841" cy="1061545"/>
              </a:xfrm>
              <a:custGeom>
                <a:avLst/>
                <a:gdLst>
                  <a:gd name="connsiteX0" fmla="*/ 0 w 1870841"/>
                  <a:gd name="connsiteY0" fmla="*/ 0 h 1061545"/>
                  <a:gd name="connsiteX1" fmla="*/ 21021 w 1870841"/>
                  <a:gd name="connsiteY1" fmla="*/ 788276 h 1061545"/>
                  <a:gd name="connsiteX2" fmla="*/ 126124 w 1870841"/>
                  <a:gd name="connsiteY2" fmla="*/ 956441 h 1061545"/>
                  <a:gd name="connsiteX3" fmla="*/ 315310 w 1870841"/>
                  <a:gd name="connsiteY3" fmla="*/ 1019504 h 1061545"/>
                  <a:gd name="connsiteX4" fmla="*/ 1008993 w 1870841"/>
                  <a:gd name="connsiteY4" fmla="*/ 1051035 h 1061545"/>
                  <a:gd name="connsiteX5" fmla="*/ 1870841 w 1870841"/>
                  <a:gd name="connsiteY5" fmla="*/ 1061545 h 10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0841" h="1061545">
                    <a:moveTo>
                      <a:pt x="0" y="0"/>
                    </a:moveTo>
                    <a:cubicBezTo>
                      <a:pt x="0" y="314434"/>
                      <a:pt x="0" y="628869"/>
                      <a:pt x="21021" y="788276"/>
                    </a:cubicBezTo>
                    <a:cubicBezTo>
                      <a:pt x="42042" y="947683"/>
                      <a:pt x="77076" y="917903"/>
                      <a:pt x="126124" y="956441"/>
                    </a:cubicBezTo>
                    <a:cubicBezTo>
                      <a:pt x="175172" y="994979"/>
                      <a:pt x="168165" y="1003738"/>
                      <a:pt x="315310" y="1019504"/>
                    </a:cubicBezTo>
                    <a:cubicBezTo>
                      <a:pt x="462455" y="1035270"/>
                      <a:pt x="749738" y="1044028"/>
                      <a:pt x="1008993" y="1051035"/>
                    </a:cubicBezTo>
                    <a:cubicBezTo>
                      <a:pt x="1268248" y="1058042"/>
                      <a:pt x="1569544" y="1059793"/>
                      <a:pt x="1870841" y="1061545"/>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6879952" y="3102393"/>
              <a:ext cx="990977" cy="307777"/>
            </a:xfrm>
            <a:prstGeom prst="rect">
              <a:avLst/>
            </a:prstGeom>
            <a:noFill/>
          </p:spPr>
          <p:txBody>
            <a:bodyPr wrap="none" rtlCol="0">
              <a:spAutoFit/>
            </a:bodyPr>
            <a:lstStyle/>
            <a:p>
              <a:r>
                <a:rPr lang="en-US" dirty="0" smtClean="0"/>
                <a:t>Reduction</a:t>
              </a:r>
              <a:endParaRPr lang="en-US" dirty="0"/>
            </a:p>
          </p:txBody>
        </p:sp>
      </p:gr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702791" y="407480"/>
            <a:ext cx="7138800" cy="644700"/>
          </a:xfrm>
          <a:prstGeom prst="rect">
            <a:avLst/>
          </a:prstGeom>
        </p:spPr>
        <p:txBody>
          <a:bodyPr lIns="91425" tIns="91425" rIns="91425" bIns="91425" anchor="t" anchorCtr="0">
            <a:noAutofit/>
          </a:bodyPr>
          <a:lstStyle/>
          <a:p>
            <a:pPr>
              <a:spcBef>
                <a:spcPts val="0"/>
              </a:spcBef>
              <a:buNone/>
            </a:pPr>
            <a:r>
              <a:rPr lang="en" dirty="0" smtClean="0"/>
              <a:t>Integrating Caches</a:t>
            </a:r>
            <a:r>
              <a:rPr lang="en-US" dirty="0" smtClean="0"/>
              <a:t> -</a:t>
            </a:r>
            <a:r>
              <a:rPr lang="en" dirty="0" smtClean="0"/>
              <a:t> Results</a:t>
            </a:r>
            <a:endParaRPr lang="en" dirty="0"/>
          </a:p>
        </p:txBody>
      </p:sp>
      <p:graphicFrame>
        <p:nvGraphicFramePr>
          <p:cNvPr id="6" name="Chart 5"/>
          <p:cNvGraphicFramePr>
            <a:graphicFrameLocks/>
          </p:cNvGraphicFramePr>
          <p:nvPr>
            <p:extLst>
              <p:ext uri="{D42A27DB-BD31-4B8C-83A1-F6EECF244321}">
                <p14:modId xmlns:p14="http://schemas.microsoft.com/office/powerpoint/2010/main" val="2869573746"/>
              </p:ext>
            </p:extLst>
          </p:nvPr>
        </p:nvGraphicFramePr>
        <p:xfrm>
          <a:off x="2528516" y="1305665"/>
          <a:ext cx="5537200" cy="306387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711907"/>
            <a:ext cx="2528515" cy="3108544"/>
          </a:xfrm>
          <a:prstGeom prst="rect">
            <a:avLst/>
          </a:prstGeom>
          <a:noFill/>
        </p:spPr>
        <p:txBody>
          <a:bodyPr wrap="square" rtlCol="0">
            <a:spAutoFit/>
          </a:bodyPr>
          <a:lstStyle/>
          <a:p>
            <a:pPr marL="285750" lvl="1" indent="-285750">
              <a:buFont typeface="Arial"/>
              <a:buChar char="•"/>
            </a:pPr>
            <a:r>
              <a:rPr lang="en-US" dirty="0" smtClean="0"/>
              <a:t>Pareto – Optimal Analysis</a:t>
            </a:r>
          </a:p>
          <a:p>
            <a:pPr marL="285750" lvl="1" indent="-285750">
              <a:buFont typeface="Arial"/>
              <a:buChar char="•"/>
            </a:pPr>
            <a:endParaRPr lang="en-US" dirty="0"/>
          </a:p>
          <a:p>
            <a:pPr marL="285750" lvl="1" indent="-285750">
              <a:buFont typeface="Arial"/>
              <a:buChar char="•"/>
            </a:pPr>
            <a:r>
              <a:rPr lang="en-US" dirty="0" smtClean="0"/>
              <a:t>Sweeping cache size and associativity.</a:t>
            </a:r>
          </a:p>
          <a:p>
            <a:pPr marL="285750" lvl="1" indent="-285750">
              <a:buFont typeface="Arial"/>
              <a:buChar char="•"/>
            </a:pPr>
            <a:endParaRPr lang="en-US" dirty="0"/>
          </a:p>
          <a:p>
            <a:pPr marL="285750" lvl="1" indent="-285750">
              <a:buFont typeface="Arial"/>
              <a:buChar char="•"/>
            </a:pPr>
            <a:r>
              <a:rPr lang="en-US" dirty="0" smtClean="0"/>
              <a:t>Size: 16/32/64 </a:t>
            </a:r>
            <a:r>
              <a:rPr lang="en-US" dirty="0"/>
              <a:t>K</a:t>
            </a:r>
            <a:r>
              <a:rPr lang="en-US" dirty="0" smtClean="0"/>
              <a:t>B.</a:t>
            </a:r>
          </a:p>
          <a:p>
            <a:pPr marL="285750" lvl="1" indent="-285750">
              <a:buFont typeface="Arial"/>
              <a:buChar char="•"/>
            </a:pPr>
            <a:endParaRPr lang="en-US" dirty="0"/>
          </a:p>
          <a:p>
            <a:pPr marL="285750" lvl="1" indent="-285750">
              <a:buFont typeface="Arial"/>
              <a:buChar char="•"/>
            </a:pPr>
            <a:r>
              <a:rPr lang="en-US" dirty="0" smtClean="0"/>
              <a:t>Associativity: 2/4</a:t>
            </a:r>
            <a:r>
              <a:rPr lang="en-US" dirty="0"/>
              <a:t>/</a:t>
            </a:r>
            <a:r>
              <a:rPr lang="en-US" dirty="0" smtClean="0"/>
              <a:t>8</a:t>
            </a:r>
          </a:p>
          <a:p>
            <a:pPr marL="285750" lvl="1" indent="-285750">
              <a:buFont typeface="Arial"/>
              <a:buChar char="•"/>
            </a:pPr>
            <a:endParaRPr lang="en-US" dirty="0"/>
          </a:p>
          <a:p>
            <a:pPr marL="285750" lvl="1" indent="-285750">
              <a:buFont typeface="Arial"/>
              <a:buChar char="•"/>
            </a:pPr>
            <a:r>
              <a:rPr lang="en-US" dirty="0" smtClean="0"/>
              <a:t>No Prefetching! </a:t>
            </a:r>
            <a:r>
              <a:rPr lang="en-US" dirty="0" smtClean="0">
                <a:sym typeface="Wingdings"/>
              </a:rPr>
              <a:t></a:t>
            </a:r>
          </a:p>
          <a:p>
            <a:pPr marL="285750" lvl="1" indent="-285750">
              <a:buFont typeface="Arial"/>
              <a:buChar char="•"/>
            </a:pPr>
            <a:endParaRPr lang="en-US" dirty="0">
              <a:sym typeface="Wingdings"/>
            </a:endParaRPr>
          </a:p>
          <a:p>
            <a:pPr marL="285750" lvl="1" indent="-285750">
              <a:buFont typeface="Arial"/>
              <a:buChar char="•"/>
            </a:pPr>
            <a:endParaRPr lang="en-US" dirty="0" smtClean="0"/>
          </a:p>
          <a:p>
            <a:pPr marL="285750" lvl="1" indent="-285750">
              <a:buFont typeface="Arial"/>
              <a:buChar char="•"/>
            </a:pPr>
            <a:endParaRPr lang="en-US" dirty="0"/>
          </a:p>
          <a:p>
            <a:pPr marL="285750" lvl="1" indent="-285750">
              <a:buFont typeface="Arial"/>
              <a:buChar char="•"/>
            </a:pPr>
            <a:endParaRPr lang="en-US"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702791" y="345229"/>
            <a:ext cx="7138800" cy="644700"/>
          </a:xfrm>
          <a:prstGeom prst="rect">
            <a:avLst/>
          </a:prstGeom>
        </p:spPr>
        <p:txBody>
          <a:bodyPr lIns="91425" tIns="91425" rIns="91425" bIns="91425" anchor="t" anchorCtr="0">
            <a:noAutofit/>
          </a:bodyPr>
          <a:lstStyle/>
          <a:p>
            <a:pPr>
              <a:spcBef>
                <a:spcPts val="0"/>
              </a:spcBef>
              <a:buNone/>
            </a:pPr>
            <a:r>
              <a:rPr lang="en-US" dirty="0" smtClean="0"/>
              <a:t>Uninteresting Benchmarks?</a:t>
            </a:r>
            <a:endParaRPr lang="en" dirty="0"/>
          </a:p>
        </p:txBody>
      </p:sp>
      <p:pic>
        <p:nvPicPr>
          <p:cNvPr id="3" name="Picture 2"/>
          <p:cNvPicPr>
            <a:picLocks noChangeAspect="1"/>
          </p:cNvPicPr>
          <p:nvPr/>
        </p:nvPicPr>
        <p:blipFill>
          <a:blip r:embed="rId3"/>
          <a:stretch>
            <a:fillRect/>
          </a:stretch>
        </p:blipFill>
        <p:spPr>
          <a:xfrm>
            <a:off x="902014" y="1188996"/>
            <a:ext cx="3014723" cy="1764243"/>
          </a:xfrm>
          <a:prstGeom prst="rect">
            <a:avLst/>
          </a:prstGeom>
        </p:spPr>
      </p:pic>
      <p:pic>
        <p:nvPicPr>
          <p:cNvPr id="11" name="Picture 10"/>
          <p:cNvPicPr>
            <a:picLocks noChangeAspect="1"/>
          </p:cNvPicPr>
          <p:nvPr/>
        </p:nvPicPr>
        <p:blipFill>
          <a:blip r:embed="rId4"/>
          <a:stretch>
            <a:fillRect/>
          </a:stretch>
        </p:blipFill>
        <p:spPr>
          <a:xfrm>
            <a:off x="902014" y="3112556"/>
            <a:ext cx="3014723" cy="1764243"/>
          </a:xfrm>
          <a:prstGeom prst="rect">
            <a:avLst/>
          </a:prstGeom>
        </p:spPr>
      </p:pic>
      <p:pic>
        <p:nvPicPr>
          <p:cNvPr id="13" name="Picture 12"/>
          <p:cNvPicPr>
            <a:picLocks noChangeAspect="1"/>
          </p:cNvPicPr>
          <p:nvPr/>
        </p:nvPicPr>
        <p:blipFill>
          <a:blip r:embed="rId5"/>
          <a:stretch>
            <a:fillRect/>
          </a:stretch>
        </p:blipFill>
        <p:spPr>
          <a:xfrm>
            <a:off x="4295087" y="1188996"/>
            <a:ext cx="3000470" cy="1755902"/>
          </a:xfrm>
          <a:prstGeom prst="rect">
            <a:avLst/>
          </a:prstGeom>
        </p:spPr>
      </p:pic>
      <p:pic>
        <p:nvPicPr>
          <p:cNvPr id="15" name="Picture 14"/>
          <p:cNvPicPr>
            <a:picLocks noChangeAspect="1"/>
          </p:cNvPicPr>
          <p:nvPr/>
        </p:nvPicPr>
        <p:blipFill>
          <a:blip r:embed="rId6"/>
          <a:stretch>
            <a:fillRect/>
          </a:stretch>
        </p:blipFill>
        <p:spPr>
          <a:xfrm>
            <a:off x="4289829" y="3112556"/>
            <a:ext cx="3005728" cy="1758979"/>
          </a:xfrm>
          <a:prstGeom prst="rect">
            <a:avLst/>
          </a:prstGeom>
        </p:spPr>
      </p:pic>
    </p:spTree>
    <p:extLst>
      <p:ext uri="{BB962C8B-B14F-4D97-AF65-F5344CB8AC3E}">
        <p14:creationId xmlns:p14="http://schemas.microsoft.com/office/powerpoint/2010/main" val="3141183500"/>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702791" y="345229"/>
            <a:ext cx="7138800" cy="644700"/>
          </a:xfrm>
          <a:prstGeom prst="rect">
            <a:avLst/>
          </a:prstGeom>
        </p:spPr>
        <p:txBody>
          <a:bodyPr lIns="91425" tIns="91425" rIns="91425" bIns="91425" anchor="t" anchorCtr="0">
            <a:noAutofit/>
          </a:bodyPr>
          <a:lstStyle/>
          <a:p>
            <a:pPr>
              <a:spcBef>
                <a:spcPts val="0"/>
              </a:spcBef>
              <a:buNone/>
            </a:pPr>
            <a:r>
              <a:rPr lang="en-US" dirty="0" smtClean="0"/>
              <a:t>Caches vs. Scratchpads</a:t>
            </a:r>
            <a:endParaRPr lang="en" dirty="0"/>
          </a:p>
        </p:txBody>
      </p:sp>
      <p:graphicFrame>
        <p:nvGraphicFramePr>
          <p:cNvPr id="8" name="Chart 7"/>
          <p:cNvGraphicFramePr>
            <a:graphicFrameLocks/>
          </p:cNvGraphicFramePr>
          <p:nvPr>
            <p:extLst>
              <p:ext uri="{D42A27DB-BD31-4B8C-83A1-F6EECF244321}">
                <p14:modId xmlns:p14="http://schemas.microsoft.com/office/powerpoint/2010/main" val="3562267167"/>
              </p:ext>
            </p:extLst>
          </p:nvPr>
        </p:nvGraphicFramePr>
        <p:xfrm>
          <a:off x="347321" y="1127760"/>
          <a:ext cx="7494270" cy="374265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1227505" y="1612698"/>
            <a:ext cx="6833783" cy="276999"/>
            <a:chOff x="1227505" y="1612698"/>
            <a:chExt cx="6833783" cy="276999"/>
          </a:xfrm>
        </p:grpSpPr>
        <p:cxnSp>
          <p:nvCxnSpPr>
            <p:cNvPr id="4" name="Straight Connector 3"/>
            <p:cNvCxnSpPr/>
            <p:nvPr/>
          </p:nvCxnSpPr>
          <p:spPr>
            <a:xfrm>
              <a:off x="1227505" y="1889697"/>
              <a:ext cx="6496053" cy="0"/>
            </a:xfrm>
            <a:prstGeom prst="line">
              <a:avLst/>
            </a:prstGeom>
            <a:ln w="19050" cmpd="sng">
              <a:solidFill>
                <a:schemeClr val="bg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012578" y="1612698"/>
              <a:ext cx="1048710" cy="276999"/>
            </a:xfrm>
            <a:prstGeom prst="rect">
              <a:avLst/>
            </a:prstGeom>
            <a:noFill/>
          </p:spPr>
          <p:txBody>
            <a:bodyPr wrap="none" rtlCol="0">
              <a:spAutoFit/>
            </a:bodyPr>
            <a:lstStyle/>
            <a:p>
              <a:r>
                <a:rPr lang="en-US" sz="1200" dirty="0" smtClean="0">
                  <a:solidFill>
                    <a:schemeClr val="bg2">
                      <a:lumMod val="75000"/>
                    </a:schemeClr>
                  </a:solidFill>
                </a:rPr>
                <a:t>Scratchpad?</a:t>
              </a:r>
              <a:endParaRPr lang="en-US" sz="1200" dirty="0">
                <a:solidFill>
                  <a:schemeClr val="bg2">
                    <a:lumMod val="75000"/>
                  </a:schemeClr>
                </a:solidFill>
              </a:endParaRPr>
            </a:p>
          </p:txBody>
        </p:sp>
      </p:grpSp>
      <p:sp>
        <p:nvSpPr>
          <p:cNvPr id="12" name="Oval 11"/>
          <p:cNvSpPr/>
          <p:nvPr/>
        </p:nvSpPr>
        <p:spPr>
          <a:xfrm>
            <a:off x="770109" y="2776163"/>
            <a:ext cx="419296" cy="176210"/>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93753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8.6478E-6 1.56269E-6 L 0.00122 0.36535 " pathEditMode="relative" ptsTypes="AA">
                                      <p:cBhvr>
                                        <p:cTn id="14" dur="3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
        <p:nvSpPr>
          <p:cNvPr id="5" name="Text Placeholder 4"/>
          <p:cNvSpPr>
            <a:spLocks noGrp="1"/>
          </p:cNvSpPr>
          <p:nvPr>
            <p:ph type="body" idx="1"/>
          </p:nvPr>
        </p:nvSpPr>
        <p:spPr/>
        <p:txBody>
          <a:bodyPr/>
          <a:lstStyle/>
          <a:p>
            <a:r>
              <a:rPr lang="en-US" sz="1800" b="1" dirty="0">
                <a:latin typeface="Calibri" panose="020F0502020204030204" pitchFamily="34" charset="0"/>
                <a:cs typeface="Arial" panose="020B0604020202020204" pitchFamily="34" charset="0"/>
              </a:rPr>
              <a:t>Fact</a:t>
            </a:r>
            <a:r>
              <a:rPr lang="en-US" sz="1800" dirty="0" smtClean="0">
                <a:latin typeface="Calibri" panose="020F0502020204030204" pitchFamily="34" charset="0"/>
                <a:cs typeface="Arial" panose="020B0604020202020204" pitchFamily="34" charset="0"/>
              </a:rPr>
              <a:t>: Accelerators gaining popularity - to improve performance and energy efficiency</a:t>
            </a:r>
          </a:p>
          <a:p>
            <a:endParaRPr lang="en-US" sz="1800" dirty="0">
              <a:latin typeface="Calibri" panose="020F0502020204030204" pitchFamily="34" charset="0"/>
              <a:cs typeface="Arial" panose="020B0604020202020204" pitchFamily="34" charset="0"/>
            </a:endParaRPr>
          </a:p>
          <a:p>
            <a:r>
              <a:rPr lang="en-US" sz="1800" b="1" dirty="0" smtClean="0">
                <a:latin typeface="Calibri" panose="020F0502020204030204" pitchFamily="34" charset="0"/>
                <a:cs typeface="Arial" panose="020B0604020202020204" pitchFamily="34" charset="0"/>
              </a:rPr>
              <a:t>Problem</a:t>
            </a:r>
            <a:r>
              <a:rPr lang="en-US" sz="1800" dirty="0" smtClean="0">
                <a:latin typeface="Calibri" panose="020F0502020204030204" pitchFamily="34" charset="0"/>
                <a:cs typeface="Arial" panose="020B0604020202020204" pitchFamily="34" charset="0"/>
              </a:rPr>
              <a:t>: Accelerators with scratchpads require DMA calls to satisfy memory requests (among other overheads)</a:t>
            </a:r>
          </a:p>
          <a:p>
            <a:pPr marL="190500" indent="0">
              <a:buNone/>
            </a:pPr>
            <a:endParaRPr lang="en-US" sz="1800" dirty="0">
              <a:latin typeface="Calibri" panose="020F0502020204030204" pitchFamily="34" charset="0"/>
              <a:cs typeface="Arial" panose="020B0604020202020204" pitchFamily="34" charset="0"/>
            </a:endParaRPr>
          </a:p>
          <a:p>
            <a:r>
              <a:rPr lang="en-US" sz="1800" b="1" dirty="0">
                <a:latin typeface="Calibri" panose="020F0502020204030204" pitchFamily="34" charset="0"/>
                <a:cs typeface="Arial" panose="020B0604020202020204" pitchFamily="34" charset="0"/>
              </a:rPr>
              <a:t>Proposal</a:t>
            </a:r>
            <a:r>
              <a:rPr lang="en-US" sz="1800" dirty="0" smtClean="0">
                <a:latin typeface="Calibri" panose="020F0502020204030204" pitchFamily="34" charset="0"/>
                <a:cs typeface="Arial" panose="020B0604020202020204" pitchFamily="34" charset="0"/>
              </a:rPr>
              <a:t>: Integrate caches into accelerators to exploit temporal locality</a:t>
            </a:r>
          </a:p>
          <a:p>
            <a:pPr marL="190500" indent="0">
              <a:buNone/>
            </a:pPr>
            <a:endParaRPr lang="en-US" sz="1800" dirty="0">
              <a:latin typeface="Calibri" panose="020F0502020204030204" pitchFamily="34" charset="0"/>
              <a:cs typeface="Arial" panose="020B0604020202020204" pitchFamily="34" charset="0"/>
            </a:endParaRPr>
          </a:p>
          <a:p>
            <a:r>
              <a:rPr lang="en-US" sz="1800" b="1" dirty="0">
                <a:latin typeface="Calibri" panose="020F0502020204030204" pitchFamily="34" charset="0"/>
                <a:cs typeface="Arial" panose="020B0604020202020204" pitchFamily="34" charset="0"/>
              </a:rPr>
              <a:t>Result: </a:t>
            </a:r>
            <a:endParaRPr lang="en-US" sz="1800" b="1" dirty="0" smtClean="0">
              <a:latin typeface="Calibri" panose="020F0502020204030204" pitchFamily="34" charset="0"/>
              <a:cs typeface="Arial" panose="020B0604020202020204" pitchFamily="34" charset="0"/>
            </a:endParaRPr>
          </a:p>
          <a:p>
            <a:pPr lvl="1">
              <a:buFont typeface="Arial" panose="020B0604020202020204" pitchFamily="34" charset="0"/>
              <a:buChar char="•"/>
            </a:pPr>
            <a:r>
              <a:rPr lang="en-US" sz="1400" dirty="0" smtClean="0">
                <a:latin typeface="Calibri" panose="020F0502020204030204" pitchFamily="34" charset="0"/>
                <a:cs typeface="Arial" panose="020B0604020202020204" pitchFamily="34" charset="0"/>
              </a:rPr>
              <a:t> Lightweight Gem5 – Aladdin integration capable of memory-side analyses</a:t>
            </a:r>
            <a:endParaRPr lang="en-US" sz="1400" dirty="0">
              <a:latin typeface="Calibri" panose="020F0502020204030204" pitchFamily="34" charset="0"/>
              <a:cs typeface="Arial" panose="020B0604020202020204" pitchFamily="34" charset="0"/>
            </a:endParaRPr>
          </a:p>
          <a:p>
            <a:pPr lvl="1"/>
            <a:r>
              <a:rPr lang="en-US" sz="1400" dirty="0" smtClean="0">
                <a:latin typeface="Calibri" panose="020F0502020204030204" pitchFamily="34" charset="0"/>
                <a:cs typeface="Arial" panose="020B0604020202020204" pitchFamily="34" charset="0"/>
              </a:rPr>
              <a:t> Benchmarks can perform better with caches over scratchpads under high DMA overheads/ bandwidth limitations</a:t>
            </a:r>
            <a:endParaRPr lang="en-US" sz="1400" dirty="0">
              <a:latin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12639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Gem5-Aladdin Tutorial</a:t>
            </a:r>
            <a:endParaRPr lang="en-US" dirty="0"/>
          </a:p>
        </p:txBody>
      </p:sp>
      <p:sp>
        <p:nvSpPr>
          <p:cNvPr id="3" name="Text Placeholder 2"/>
          <p:cNvSpPr>
            <a:spLocks noGrp="1"/>
          </p:cNvSpPr>
          <p:nvPr>
            <p:ph type="body" idx="1"/>
          </p:nvPr>
        </p:nvSpPr>
        <p:spPr/>
        <p:txBody>
          <a:bodyPr/>
          <a:lstStyle/>
          <a:p>
            <a:pPr marL="285750" indent="-285750">
              <a:lnSpc>
                <a:spcPct val="250000"/>
              </a:lnSpc>
              <a:buFont typeface="Arial" panose="020B0604020202020204" pitchFamily="34" charset="0"/>
              <a:buChar char="•"/>
            </a:pPr>
            <a:r>
              <a:rPr lang="en-US" dirty="0" smtClean="0"/>
              <a:t>Adding Accelerator Sim Object </a:t>
            </a:r>
          </a:p>
          <a:p>
            <a:pPr marL="285750" indent="-285750">
              <a:lnSpc>
                <a:spcPct val="250000"/>
              </a:lnSpc>
              <a:buFont typeface="Arial" panose="020B0604020202020204" pitchFamily="34" charset="0"/>
              <a:buChar char="•"/>
            </a:pPr>
            <a:r>
              <a:rPr lang="en-US" dirty="0" smtClean="0"/>
              <a:t>Inserting Memory Requests from Aladdin trace file</a:t>
            </a:r>
          </a:p>
          <a:p>
            <a:pPr marL="285750" indent="-285750">
              <a:lnSpc>
                <a:spcPct val="250000"/>
              </a:lnSpc>
              <a:buFont typeface="Arial" panose="020B0604020202020204" pitchFamily="34" charset="0"/>
              <a:buChar char="•"/>
            </a:pPr>
            <a:r>
              <a:rPr lang="en-US" dirty="0" smtClean="0"/>
              <a:t>Connecting Accelerator Cache</a:t>
            </a:r>
          </a:p>
          <a:p>
            <a:pPr marL="285750" indent="-285750">
              <a:lnSpc>
                <a:spcPct val="250000"/>
              </a:lnSpc>
              <a:buFont typeface="Arial" panose="020B0604020202020204" pitchFamily="34" charset="0"/>
              <a:buChar char="•"/>
            </a:pPr>
            <a:r>
              <a:rPr lang="en-US" dirty="0" smtClean="0"/>
              <a:t>Invoking Accelerator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13297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t>
            </a:r>
            <a:r>
              <a:rPr lang="en-US" dirty="0" err="1" smtClean="0"/>
              <a:t>SoC</a:t>
            </a:r>
            <a:r>
              <a:rPr lang="en-US" dirty="0" smtClean="0"/>
              <a:t> like system</a:t>
            </a:r>
            <a:endParaRPr lang="en-US" dirty="0"/>
          </a:p>
        </p:txBody>
      </p:sp>
      <p:grpSp>
        <p:nvGrpSpPr>
          <p:cNvPr id="4" name="Group 3"/>
          <p:cNvGrpSpPr/>
          <p:nvPr/>
        </p:nvGrpSpPr>
        <p:grpSpPr>
          <a:xfrm>
            <a:off x="488137" y="1509223"/>
            <a:ext cx="7353454" cy="3358408"/>
            <a:chOff x="2231474" y="2200741"/>
            <a:chExt cx="4967403" cy="3022820"/>
          </a:xfrm>
        </p:grpSpPr>
        <p:sp>
          <p:nvSpPr>
            <p:cNvPr id="6" name="Rounded Rectangle 5"/>
            <p:cNvSpPr/>
            <p:nvPr/>
          </p:nvSpPr>
          <p:spPr>
            <a:xfrm>
              <a:off x="5157323" y="3511041"/>
              <a:ext cx="836012" cy="548640"/>
            </a:xfrm>
            <a:prstGeom prst="roundRect">
              <a:avLst/>
            </a:prstGeom>
            <a:solidFill>
              <a:srgbClr val="F6CC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DMA Engine</a:t>
              </a:r>
              <a:endParaRPr lang="en-US" dirty="0">
                <a:solidFill>
                  <a:srgbClr val="000000"/>
                </a:solidFill>
                <a:latin typeface="Helvetica Light"/>
                <a:cs typeface="Helvetica Light"/>
              </a:endParaRPr>
            </a:p>
          </p:txBody>
        </p:sp>
        <p:sp>
          <p:nvSpPr>
            <p:cNvPr id="7" name="Rounded Rectangle 6"/>
            <p:cNvSpPr/>
            <p:nvPr/>
          </p:nvSpPr>
          <p:spPr>
            <a:xfrm>
              <a:off x="6117563" y="2834950"/>
              <a:ext cx="504084" cy="728669"/>
            </a:xfrm>
            <a:prstGeom prst="roundRect">
              <a:avLst/>
            </a:prstGeom>
            <a:solidFill>
              <a:srgbClr val="EA646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Scratchpad</a:t>
              </a:r>
              <a:endParaRPr lang="en-US" dirty="0">
                <a:solidFill>
                  <a:srgbClr val="000000"/>
                </a:solidFill>
                <a:latin typeface="Helvetica Light"/>
                <a:cs typeface="Helvetica Light"/>
              </a:endParaRPr>
            </a:p>
          </p:txBody>
        </p:sp>
        <p:sp>
          <p:nvSpPr>
            <p:cNvPr id="8" name="Rounded Rectangle 7"/>
            <p:cNvSpPr/>
            <p:nvPr/>
          </p:nvSpPr>
          <p:spPr>
            <a:xfrm>
              <a:off x="6677928" y="2787194"/>
              <a:ext cx="439763" cy="274662"/>
            </a:xfrm>
            <a:prstGeom prst="roundRect">
              <a:avLst/>
            </a:prstGeom>
            <a:solidFill>
              <a:srgbClr val="EA646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TLB</a:t>
              </a:r>
              <a:endParaRPr lang="en-US" dirty="0">
                <a:solidFill>
                  <a:srgbClr val="000000"/>
                </a:solidFill>
                <a:latin typeface="Helvetica Light"/>
                <a:cs typeface="Helvetica Light"/>
              </a:endParaRPr>
            </a:p>
          </p:txBody>
        </p:sp>
        <p:sp>
          <p:nvSpPr>
            <p:cNvPr id="9" name="Rounded Rectangle 8"/>
            <p:cNvSpPr/>
            <p:nvPr/>
          </p:nvSpPr>
          <p:spPr>
            <a:xfrm>
              <a:off x="6044419" y="2200741"/>
              <a:ext cx="1154458" cy="1447567"/>
            </a:xfrm>
            <a:prstGeom prst="roundRect">
              <a:avLst>
                <a:gd name="adj" fmla="val 8267"/>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endParaRPr lang="en-US" dirty="0">
                <a:solidFill>
                  <a:srgbClr val="000000"/>
                </a:solidFill>
                <a:latin typeface="Helvetica Light"/>
                <a:cs typeface="Helvetica Light"/>
              </a:endParaRPr>
            </a:p>
          </p:txBody>
        </p:sp>
        <p:sp>
          <p:nvSpPr>
            <p:cNvPr id="10" name="Rounded Rectangle 9"/>
            <p:cNvSpPr/>
            <p:nvPr/>
          </p:nvSpPr>
          <p:spPr>
            <a:xfrm>
              <a:off x="2231474" y="4731038"/>
              <a:ext cx="4967402" cy="492523"/>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DRAM</a:t>
              </a:r>
              <a:endParaRPr lang="en-US" dirty="0">
                <a:solidFill>
                  <a:srgbClr val="000000"/>
                </a:solidFill>
                <a:latin typeface="Helvetica Light"/>
                <a:cs typeface="Helvetica Light"/>
              </a:endParaRPr>
            </a:p>
          </p:txBody>
        </p:sp>
        <p:sp>
          <p:nvSpPr>
            <p:cNvPr id="11" name="Rounded Rectangle 10"/>
            <p:cNvSpPr/>
            <p:nvPr/>
          </p:nvSpPr>
          <p:spPr>
            <a:xfrm>
              <a:off x="2231474" y="4088136"/>
              <a:ext cx="4967402" cy="492523"/>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LLC</a:t>
              </a:r>
              <a:endParaRPr lang="en-US" dirty="0">
                <a:solidFill>
                  <a:srgbClr val="000000"/>
                </a:solidFill>
                <a:latin typeface="Helvetica Light"/>
                <a:cs typeface="Helvetica Light"/>
              </a:endParaRPr>
            </a:p>
          </p:txBody>
        </p:sp>
        <p:sp>
          <p:nvSpPr>
            <p:cNvPr id="13" name="Rounded Rectangle 12"/>
            <p:cNvSpPr/>
            <p:nvPr/>
          </p:nvSpPr>
          <p:spPr>
            <a:xfrm>
              <a:off x="6694003" y="3126116"/>
              <a:ext cx="407614" cy="446332"/>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Cache</a:t>
              </a:r>
              <a:endParaRPr lang="en-US" dirty="0">
                <a:solidFill>
                  <a:srgbClr val="000000"/>
                </a:solidFill>
                <a:latin typeface="Helvetica Light"/>
                <a:cs typeface="Helvetica Light"/>
              </a:endParaRPr>
            </a:p>
          </p:txBody>
        </p:sp>
        <p:sp>
          <p:nvSpPr>
            <p:cNvPr id="14" name="Rounded Rectangle 13"/>
            <p:cNvSpPr/>
            <p:nvPr/>
          </p:nvSpPr>
          <p:spPr>
            <a:xfrm>
              <a:off x="6151320" y="2330264"/>
              <a:ext cx="992958" cy="426962"/>
            </a:xfrm>
            <a:prstGeom prst="roundRect">
              <a:avLst/>
            </a:prstGeom>
            <a:solidFill>
              <a:srgbClr val="FF666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err="1" smtClean="0">
                  <a:solidFill>
                    <a:srgbClr val="000000"/>
                  </a:solidFill>
                  <a:latin typeface="Helvetica Light"/>
                  <a:cs typeface="Helvetica Light"/>
                </a:rPr>
                <a:t>Acc</a:t>
              </a:r>
              <a:r>
                <a:rPr lang="en-US" dirty="0" smtClean="0">
                  <a:solidFill>
                    <a:srgbClr val="000000"/>
                  </a:solidFill>
                  <a:latin typeface="Helvetica Light"/>
                  <a:cs typeface="Helvetica Light"/>
                </a:rPr>
                <a:t> Datapath</a:t>
              </a:r>
              <a:endParaRPr lang="en-US" dirty="0">
                <a:solidFill>
                  <a:srgbClr val="000000"/>
                </a:solidFill>
                <a:latin typeface="Helvetica Light"/>
                <a:cs typeface="Helvetica Light"/>
              </a:endParaRPr>
            </a:p>
          </p:txBody>
        </p:sp>
        <p:cxnSp>
          <p:nvCxnSpPr>
            <p:cNvPr id="15" name="Straight Arrow Connector 14"/>
            <p:cNvCxnSpPr/>
            <p:nvPr/>
          </p:nvCxnSpPr>
          <p:spPr>
            <a:xfrm>
              <a:off x="4374464" y="3643291"/>
              <a:ext cx="0" cy="449863"/>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630277" y="3648308"/>
              <a:ext cx="0" cy="439829"/>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17" name="Rounded Rectangle 16"/>
          <p:cNvSpPr/>
          <p:nvPr/>
        </p:nvSpPr>
        <p:spPr>
          <a:xfrm>
            <a:off x="2868364" y="1369862"/>
            <a:ext cx="1593453" cy="1800062"/>
          </a:xfrm>
          <a:prstGeom prst="roundRect">
            <a:avLst>
              <a:gd name="adj" fmla="val 8267"/>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endParaRPr lang="en-US" dirty="0">
              <a:solidFill>
                <a:srgbClr val="000000"/>
              </a:solidFill>
              <a:latin typeface="Helvetica Light"/>
              <a:cs typeface="Helvetica Light"/>
            </a:endParaRPr>
          </a:p>
        </p:txBody>
      </p:sp>
      <p:sp>
        <p:nvSpPr>
          <p:cNvPr id="19" name="Rounded Rectangle 18"/>
          <p:cNvSpPr/>
          <p:nvPr/>
        </p:nvSpPr>
        <p:spPr>
          <a:xfrm>
            <a:off x="3085248" y="1507518"/>
            <a:ext cx="1159683" cy="609549"/>
          </a:xfrm>
          <a:prstGeom prst="roundRect">
            <a:avLst/>
          </a:prstGeom>
          <a:solidFill>
            <a:srgbClr val="76C3F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CPU</a:t>
            </a:r>
            <a:endParaRPr lang="en-US" dirty="0">
              <a:solidFill>
                <a:srgbClr val="000000"/>
              </a:solidFill>
              <a:latin typeface="Helvetica Light"/>
              <a:cs typeface="Helvetica Light"/>
            </a:endParaRPr>
          </a:p>
        </p:txBody>
      </p:sp>
      <p:sp>
        <p:nvSpPr>
          <p:cNvPr id="20" name="Rounded Rectangle 19"/>
          <p:cNvSpPr/>
          <p:nvPr/>
        </p:nvSpPr>
        <p:spPr>
          <a:xfrm>
            <a:off x="3080653" y="2190685"/>
            <a:ext cx="1159685" cy="895068"/>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Cache</a:t>
            </a:r>
            <a:endParaRPr lang="en-US" dirty="0">
              <a:solidFill>
                <a:srgbClr val="000000"/>
              </a:solidFill>
              <a:latin typeface="Helvetica Light"/>
              <a:cs typeface="Helvetica Light"/>
            </a:endParaRPr>
          </a:p>
        </p:txBody>
      </p:sp>
      <p:cxnSp>
        <p:nvCxnSpPr>
          <p:cNvPr id="21" name="Straight Arrow Connector 20"/>
          <p:cNvCxnSpPr/>
          <p:nvPr/>
        </p:nvCxnSpPr>
        <p:spPr>
          <a:xfrm>
            <a:off x="1667836" y="3117496"/>
            <a:ext cx="0" cy="499806"/>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874250" y="1372707"/>
            <a:ext cx="1593453" cy="1800062"/>
          </a:xfrm>
          <a:prstGeom prst="roundRect">
            <a:avLst>
              <a:gd name="adj" fmla="val 8267"/>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endParaRPr lang="en-US" dirty="0">
              <a:solidFill>
                <a:srgbClr val="000000"/>
              </a:solidFill>
              <a:latin typeface="Helvetica Light"/>
              <a:cs typeface="Helvetica Light"/>
            </a:endParaRPr>
          </a:p>
        </p:txBody>
      </p:sp>
      <p:sp>
        <p:nvSpPr>
          <p:cNvPr id="23" name="Rounded Rectangle 22"/>
          <p:cNvSpPr/>
          <p:nvPr/>
        </p:nvSpPr>
        <p:spPr>
          <a:xfrm>
            <a:off x="1091134" y="1510363"/>
            <a:ext cx="1159683" cy="609549"/>
          </a:xfrm>
          <a:prstGeom prst="roundRect">
            <a:avLst/>
          </a:prstGeom>
          <a:solidFill>
            <a:srgbClr val="76C3F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CPU</a:t>
            </a:r>
            <a:endParaRPr lang="en-US" dirty="0">
              <a:solidFill>
                <a:srgbClr val="000000"/>
              </a:solidFill>
              <a:latin typeface="Helvetica Light"/>
              <a:cs typeface="Helvetica Light"/>
            </a:endParaRPr>
          </a:p>
        </p:txBody>
      </p:sp>
      <p:sp>
        <p:nvSpPr>
          <p:cNvPr id="24" name="Rounded Rectangle 23"/>
          <p:cNvSpPr/>
          <p:nvPr/>
        </p:nvSpPr>
        <p:spPr>
          <a:xfrm>
            <a:off x="1086539" y="2193530"/>
            <a:ext cx="1159685" cy="895068"/>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Cache</a:t>
            </a:r>
            <a:endParaRPr lang="en-US" dirty="0">
              <a:solidFill>
                <a:srgbClr val="000000"/>
              </a:solidFill>
              <a:latin typeface="Helvetica Light"/>
              <a:cs typeface="Helvetica Light"/>
            </a:endParaRPr>
          </a:p>
        </p:txBody>
      </p:sp>
    </p:spTree>
    <p:extLst>
      <p:ext uri="{BB962C8B-B14F-4D97-AF65-F5344CB8AC3E}">
        <p14:creationId xmlns:p14="http://schemas.microsoft.com/office/powerpoint/2010/main" val="3767129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842" y="152810"/>
            <a:ext cx="7138800" cy="644700"/>
          </a:xfrm>
        </p:spPr>
        <p:txBody>
          <a:bodyPr/>
          <a:lstStyle/>
          <a:p>
            <a:r>
              <a:rPr lang="en-US" dirty="0" smtClean="0"/>
              <a:t>Simulated System with Accelerator</a:t>
            </a:r>
            <a:endParaRPr lang="en-US" dirty="0"/>
          </a:p>
        </p:txBody>
      </p:sp>
      <p:sp>
        <p:nvSpPr>
          <p:cNvPr id="5" name="Rounded Rectangle 4"/>
          <p:cNvSpPr/>
          <p:nvPr/>
        </p:nvSpPr>
        <p:spPr>
          <a:xfrm>
            <a:off x="639154" y="1394329"/>
            <a:ext cx="1648616" cy="559081"/>
          </a:xfrm>
          <a:prstGeom prst="roundRect">
            <a:avLst/>
          </a:prstGeom>
          <a:solidFill>
            <a:srgbClr val="76C3F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err="1" smtClean="0">
                <a:solidFill>
                  <a:srgbClr val="000000"/>
                </a:solidFill>
                <a:latin typeface="Helvetica Light"/>
                <a:cs typeface="Helvetica Light"/>
              </a:rPr>
              <a:t>Simobj</a:t>
            </a:r>
            <a:r>
              <a:rPr lang="en-US" dirty="0" smtClean="0">
                <a:solidFill>
                  <a:srgbClr val="000000"/>
                </a:solidFill>
                <a:latin typeface="Helvetica Light"/>
                <a:cs typeface="Helvetica Light"/>
              </a:rPr>
              <a:t>: CPU</a:t>
            </a:r>
            <a:endParaRPr lang="en-US" dirty="0">
              <a:solidFill>
                <a:srgbClr val="000000"/>
              </a:solidFill>
              <a:latin typeface="Helvetica Light"/>
              <a:cs typeface="Helvetica Light"/>
            </a:endParaRPr>
          </a:p>
        </p:txBody>
      </p:sp>
      <p:sp>
        <p:nvSpPr>
          <p:cNvPr id="7" name="Rounded Rectangle 6"/>
          <p:cNvSpPr/>
          <p:nvPr/>
        </p:nvSpPr>
        <p:spPr>
          <a:xfrm>
            <a:off x="5524774" y="2371939"/>
            <a:ext cx="1811360" cy="524433"/>
          </a:xfrm>
          <a:prstGeom prst="roundRect">
            <a:avLst/>
          </a:prstGeom>
          <a:solidFill>
            <a:srgbClr val="EA646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L1 D$ -&gt;</a:t>
            </a:r>
            <a:r>
              <a:rPr lang="en-US" dirty="0" err="1" smtClean="0">
                <a:solidFill>
                  <a:srgbClr val="000000"/>
                </a:solidFill>
                <a:latin typeface="Helvetica Light"/>
                <a:cs typeface="Helvetica Light"/>
              </a:rPr>
              <a:t>axcache</a:t>
            </a:r>
            <a:endParaRPr lang="en-US" dirty="0">
              <a:solidFill>
                <a:srgbClr val="000000"/>
              </a:solidFill>
              <a:latin typeface="Helvetica Light"/>
              <a:cs typeface="Helvetica Light"/>
            </a:endParaRPr>
          </a:p>
        </p:txBody>
      </p:sp>
      <p:sp>
        <p:nvSpPr>
          <p:cNvPr id="9" name="Rounded Rectangle 8"/>
          <p:cNvSpPr/>
          <p:nvPr/>
        </p:nvSpPr>
        <p:spPr>
          <a:xfrm>
            <a:off x="5378665" y="1249360"/>
            <a:ext cx="2053431" cy="1723833"/>
          </a:xfrm>
          <a:prstGeom prst="roundRect">
            <a:avLst>
              <a:gd name="adj" fmla="val 8267"/>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endParaRPr lang="en-US" dirty="0">
              <a:solidFill>
                <a:srgbClr val="000000"/>
              </a:solidFill>
              <a:latin typeface="Helvetica Light"/>
              <a:cs typeface="Helvetica Light"/>
            </a:endParaRPr>
          </a:p>
        </p:txBody>
      </p:sp>
      <p:sp>
        <p:nvSpPr>
          <p:cNvPr id="11" name="Rounded Rectangle 10"/>
          <p:cNvSpPr/>
          <p:nvPr/>
        </p:nvSpPr>
        <p:spPr>
          <a:xfrm>
            <a:off x="391886" y="3234867"/>
            <a:ext cx="7782712" cy="501896"/>
          </a:xfrm>
          <a:prstGeom prst="roundRect">
            <a:avLst/>
          </a:prstGeom>
          <a:solidFill>
            <a:schemeClr val="accent3">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Crossbar </a:t>
            </a:r>
            <a:endParaRPr lang="en-US" dirty="0">
              <a:solidFill>
                <a:srgbClr val="000000"/>
              </a:solidFill>
              <a:latin typeface="Helvetica Light"/>
              <a:cs typeface="Helvetica Light"/>
            </a:endParaRPr>
          </a:p>
        </p:txBody>
      </p:sp>
      <p:sp>
        <p:nvSpPr>
          <p:cNvPr id="12" name="Rounded Rectangle 11"/>
          <p:cNvSpPr/>
          <p:nvPr/>
        </p:nvSpPr>
        <p:spPr>
          <a:xfrm>
            <a:off x="639155" y="2047448"/>
            <a:ext cx="783390" cy="820961"/>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L1 I$</a:t>
            </a:r>
            <a:endParaRPr lang="en-US" dirty="0">
              <a:solidFill>
                <a:srgbClr val="000000"/>
              </a:solidFill>
              <a:latin typeface="Helvetica Light"/>
              <a:cs typeface="Helvetica Light"/>
            </a:endParaRPr>
          </a:p>
        </p:txBody>
      </p:sp>
      <p:sp>
        <p:nvSpPr>
          <p:cNvPr id="14" name="Rounded Rectangle 13"/>
          <p:cNvSpPr/>
          <p:nvPr/>
        </p:nvSpPr>
        <p:spPr>
          <a:xfrm>
            <a:off x="5514020" y="1394850"/>
            <a:ext cx="1822114" cy="798335"/>
          </a:xfrm>
          <a:prstGeom prst="roundRect">
            <a:avLst/>
          </a:prstGeom>
          <a:solidFill>
            <a:srgbClr val="FF666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DMA Module-&gt;</a:t>
            </a:r>
            <a:r>
              <a:rPr lang="en-US" dirty="0" err="1" smtClean="0">
                <a:solidFill>
                  <a:srgbClr val="000000"/>
                </a:solidFill>
                <a:latin typeface="Helvetica Light"/>
                <a:cs typeface="Helvetica Light"/>
              </a:rPr>
              <a:t>Acc</a:t>
            </a:r>
            <a:endParaRPr lang="en-US" dirty="0">
              <a:solidFill>
                <a:srgbClr val="000000"/>
              </a:solidFill>
              <a:latin typeface="Helvetica Light"/>
              <a:cs typeface="Helvetica Light"/>
            </a:endParaRPr>
          </a:p>
        </p:txBody>
      </p:sp>
      <p:cxnSp>
        <p:nvCxnSpPr>
          <p:cNvPr id="15" name="Straight Arrow Connector 14"/>
          <p:cNvCxnSpPr>
            <a:stCxn id="17" idx="2"/>
          </p:cNvCxnSpPr>
          <p:nvPr/>
        </p:nvCxnSpPr>
        <p:spPr>
          <a:xfrm>
            <a:off x="1896075" y="2857413"/>
            <a:ext cx="0" cy="37745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099796" y="2857413"/>
            <a:ext cx="0" cy="37745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391886" y="1245708"/>
            <a:ext cx="2110784" cy="1726964"/>
          </a:xfrm>
          <a:prstGeom prst="roundRect">
            <a:avLst>
              <a:gd name="adj" fmla="val 8267"/>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endParaRPr lang="en-US" dirty="0">
              <a:solidFill>
                <a:srgbClr val="000000"/>
              </a:solidFill>
              <a:latin typeface="Helvetica Light"/>
              <a:cs typeface="Helvetica Light"/>
            </a:endParaRPr>
          </a:p>
        </p:txBody>
      </p:sp>
      <p:sp>
        <p:nvSpPr>
          <p:cNvPr id="17" name="Rounded Rectangle 16"/>
          <p:cNvSpPr/>
          <p:nvPr/>
        </p:nvSpPr>
        <p:spPr>
          <a:xfrm>
            <a:off x="1504380" y="2036452"/>
            <a:ext cx="783390" cy="820961"/>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L1 D$</a:t>
            </a:r>
            <a:endParaRPr lang="en-US" dirty="0">
              <a:solidFill>
                <a:srgbClr val="000000"/>
              </a:solidFill>
              <a:latin typeface="Helvetica Light"/>
              <a:cs typeface="Helvetica Light"/>
            </a:endParaRPr>
          </a:p>
        </p:txBody>
      </p:sp>
      <p:cxnSp>
        <p:nvCxnSpPr>
          <p:cNvPr id="18" name="Straight Arrow Connector 17"/>
          <p:cNvCxnSpPr/>
          <p:nvPr/>
        </p:nvCxnSpPr>
        <p:spPr>
          <a:xfrm>
            <a:off x="1092823" y="2868409"/>
            <a:ext cx="0" cy="366458"/>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2814212" y="1394329"/>
            <a:ext cx="1648616" cy="559081"/>
          </a:xfrm>
          <a:prstGeom prst="roundRect">
            <a:avLst/>
          </a:prstGeom>
          <a:solidFill>
            <a:srgbClr val="76C3F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err="1" smtClean="0">
                <a:solidFill>
                  <a:srgbClr val="000000"/>
                </a:solidFill>
                <a:latin typeface="Helvetica Light"/>
                <a:cs typeface="Helvetica Light"/>
              </a:rPr>
              <a:t>Simobj</a:t>
            </a:r>
            <a:r>
              <a:rPr lang="en-US" dirty="0" smtClean="0">
                <a:solidFill>
                  <a:srgbClr val="000000"/>
                </a:solidFill>
                <a:latin typeface="Helvetica Light"/>
                <a:cs typeface="Helvetica Light"/>
              </a:rPr>
              <a:t>: CPU</a:t>
            </a:r>
            <a:endParaRPr lang="en-US" dirty="0">
              <a:solidFill>
                <a:srgbClr val="000000"/>
              </a:solidFill>
              <a:latin typeface="Helvetica Light"/>
              <a:cs typeface="Helvetica Light"/>
            </a:endParaRPr>
          </a:p>
        </p:txBody>
      </p:sp>
      <p:sp>
        <p:nvSpPr>
          <p:cNvPr id="20" name="Rounded Rectangle 19"/>
          <p:cNvSpPr/>
          <p:nvPr/>
        </p:nvSpPr>
        <p:spPr>
          <a:xfrm>
            <a:off x="2814213" y="2047448"/>
            <a:ext cx="783390" cy="820961"/>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L1 I$</a:t>
            </a:r>
            <a:endParaRPr lang="en-US" dirty="0">
              <a:solidFill>
                <a:srgbClr val="000000"/>
              </a:solidFill>
              <a:latin typeface="Helvetica Light"/>
              <a:cs typeface="Helvetica Light"/>
            </a:endParaRPr>
          </a:p>
        </p:txBody>
      </p:sp>
      <p:cxnSp>
        <p:nvCxnSpPr>
          <p:cNvPr id="21" name="Straight Arrow Connector 20"/>
          <p:cNvCxnSpPr>
            <a:stCxn id="23" idx="2"/>
          </p:cNvCxnSpPr>
          <p:nvPr/>
        </p:nvCxnSpPr>
        <p:spPr>
          <a:xfrm>
            <a:off x="4071133" y="2857413"/>
            <a:ext cx="0" cy="37745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2566944" y="1245708"/>
            <a:ext cx="2110784" cy="1726964"/>
          </a:xfrm>
          <a:prstGeom prst="roundRect">
            <a:avLst>
              <a:gd name="adj" fmla="val 8267"/>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endParaRPr lang="en-US" dirty="0">
              <a:solidFill>
                <a:srgbClr val="000000"/>
              </a:solidFill>
              <a:latin typeface="Helvetica Light"/>
              <a:cs typeface="Helvetica Light"/>
            </a:endParaRPr>
          </a:p>
        </p:txBody>
      </p:sp>
      <p:sp>
        <p:nvSpPr>
          <p:cNvPr id="23" name="Rounded Rectangle 22"/>
          <p:cNvSpPr/>
          <p:nvPr/>
        </p:nvSpPr>
        <p:spPr>
          <a:xfrm>
            <a:off x="3679438" y="2036452"/>
            <a:ext cx="783390" cy="820961"/>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L1 D$</a:t>
            </a:r>
            <a:endParaRPr lang="en-US" dirty="0">
              <a:solidFill>
                <a:srgbClr val="000000"/>
              </a:solidFill>
              <a:latin typeface="Helvetica Light"/>
              <a:cs typeface="Helvetica Light"/>
            </a:endParaRPr>
          </a:p>
        </p:txBody>
      </p:sp>
      <p:cxnSp>
        <p:nvCxnSpPr>
          <p:cNvPr id="24" name="Straight Arrow Connector 23"/>
          <p:cNvCxnSpPr/>
          <p:nvPr/>
        </p:nvCxnSpPr>
        <p:spPr>
          <a:xfrm>
            <a:off x="3267881" y="2868409"/>
            <a:ext cx="0" cy="366458"/>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2634709" y="3906490"/>
            <a:ext cx="3297065" cy="467725"/>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L2 </a:t>
            </a:r>
            <a:endParaRPr lang="en-US" dirty="0">
              <a:solidFill>
                <a:srgbClr val="000000"/>
              </a:solidFill>
              <a:latin typeface="Helvetica Light"/>
              <a:cs typeface="Helvetica Light"/>
            </a:endParaRPr>
          </a:p>
        </p:txBody>
      </p:sp>
      <p:sp>
        <p:nvSpPr>
          <p:cNvPr id="26" name="Rounded Rectangle 25"/>
          <p:cNvSpPr/>
          <p:nvPr/>
        </p:nvSpPr>
        <p:spPr>
          <a:xfrm>
            <a:off x="3552364" y="4543942"/>
            <a:ext cx="1530508" cy="613309"/>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DRAM</a:t>
            </a:r>
            <a:endParaRPr lang="en-US" dirty="0">
              <a:solidFill>
                <a:srgbClr val="000000"/>
              </a:solidFill>
              <a:latin typeface="Helvetica Light"/>
              <a:cs typeface="Helvetica Light"/>
            </a:endParaRPr>
          </a:p>
        </p:txBody>
      </p:sp>
      <p:cxnSp>
        <p:nvCxnSpPr>
          <p:cNvPr id="33" name="Straight Arrow Connector 32"/>
          <p:cNvCxnSpPr/>
          <p:nvPr/>
        </p:nvCxnSpPr>
        <p:spPr>
          <a:xfrm>
            <a:off x="4313393" y="3656080"/>
            <a:ext cx="0" cy="37745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313393" y="4269118"/>
            <a:ext cx="0" cy="37745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483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t>
            </a:r>
            <a:r>
              <a:rPr lang="en-US" dirty="0" err="1" smtClean="0"/>
              <a:t>SimObject</a:t>
            </a:r>
            <a:endParaRPr lang="en-US" dirty="0"/>
          </a:p>
        </p:txBody>
      </p:sp>
      <p:sp>
        <p:nvSpPr>
          <p:cNvPr id="3" name="Text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US" sz="1600" dirty="0" smtClean="0"/>
              <a:t>Object to ping a cache at its CPU side port with memory requests</a:t>
            </a:r>
          </a:p>
          <a:p>
            <a:pPr marL="285750" indent="-285750">
              <a:lnSpc>
                <a:spcPct val="150000"/>
              </a:lnSpc>
              <a:buFont typeface="Arial" panose="020B0604020202020204" pitchFamily="34" charset="0"/>
              <a:buChar char="•"/>
            </a:pPr>
            <a:r>
              <a:rPr lang="en-US" sz="1600" dirty="0" smtClean="0"/>
              <a:t>Derive Object from DMA module implementation </a:t>
            </a:r>
          </a:p>
          <a:p>
            <a:pPr marL="285750" indent="-285750">
              <a:lnSpc>
                <a:spcPct val="150000"/>
              </a:lnSpc>
              <a:buFont typeface="Arial" panose="020B0604020202020204" pitchFamily="34" charset="0"/>
              <a:buChar char="•"/>
            </a:pPr>
            <a:r>
              <a:rPr lang="en-US" sz="1600" dirty="0" smtClean="0"/>
              <a:t>Creates Read/ Write Packet requests and Inserts on Master Port (cache) queue</a:t>
            </a:r>
          </a:p>
          <a:p>
            <a:pPr marL="285750" indent="-285750">
              <a:lnSpc>
                <a:spcPct val="150000"/>
              </a:lnSpc>
              <a:buFont typeface="Arial" panose="020B0604020202020204" pitchFamily="34" charset="0"/>
              <a:buChar char="•"/>
            </a:pPr>
            <a:r>
              <a:rPr lang="en-US" sz="1600" dirty="0" smtClean="0"/>
              <a:t>Injects memory trace when invoked by invoke() call  </a:t>
            </a:r>
            <a:endParaRPr lang="en-US"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797" y="2806615"/>
            <a:ext cx="5885465" cy="195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86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Protobuf</a:t>
            </a:r>
            <a:r>
              <a:rPr lang="en-US" dirty="0" smtClean="0"/>
              <a:t> :  </a:t>
            </a:r>
            <a:endParaRPr 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smtClean="0"/>
              <a:t>What ? Protocol Buffer Module to convert encoded strings in known protocol packets</a:t>
            </a:r>
          </a:p>
          <a:p>
            <a:pPr marL="285750" indent="-285750">
              <a:buFont typeface="Arial" panose="020B0604020202020204" pitchFamily="34" charset="0"/>
              <a:buChar char="•"/>
            </a:pPr>
            <a:r>
              <a:rPr lang="en-US" dirty="0" smtClean="0"/>
              <a:t>Why?</a:t>
            </a:r>
          </a:p>
          <a:p>
            <a:pPr marL="1028700" lvl="1" indent="-285750">
              <a:buFont typeface="Arial" panose="020B0604020202020204" pitchFamily="34" charset="0"/>
              <a:buChar char="•"/>
            </a:pPr>
            <a:r>
              <a:rPr lang="en-US" sz="1800" dirty="0" smtClean="0"/>
              <a:t>Package data into a </a:t>
            </a:r>
            <a:r>
              <a:rPr lang="en-US" sz="1800" dirty="0" err="1" smtClean="0"/>
              <a:t>struct</a:t>
            </a:r>
            <a:r>
              <a:rPr lang="en-US" sz="1800" dirty="0" smtClean="0"/>
              <a:t> used by gem5 objects</a:t>
            </a:r>
          </a:p>
          <a:p>
            <a:pPr marL="1428750" lvl="2" indent="-285750">
              <a:buFont typeface="Arial" panose="020B0604020202020204" pitchFamily="34" charset="0"/>
              <a:buChar char="•"/>
            </a:pPr>
            <a:r>
              <a:rPr lang="en-US" sz="1800" dirty="0" smtClean="0"/>
              <a:t>Used to inject data into gem5 to ping the caches</a:t>
            </a:r>
          </a:p>
          <a:p>
            <a:pPr marL="285750" indent="-285750">
              <a:buFont typeface="Arial" panose="020B0604020202020204" pitchFamily="34" charset="0"/>
              <a:buChar char="•"/>
            </a:pPr>
            <a:r>
              <a:rPr lang="en-US" dirty="0" smtClean="0"/>
              <a:t>How to do it?</a:t>
            </a:r>
          </a:p>
          <a:p>
            <a:pPr marL="1028700" lvl="1" indent="-285750">
              <a:buFont typeface="Arial" panose="020B0604020202020204" pitchFamily="34" charset="0"/>
              <a:buChar char="•"/>
            </a:pPr>
            <a:r>
              <a:rPr lang="en-US" sz="1800" dirty="0" smtClean="0"/>
              <a:t>Create </a:t>
            </a:r>
            <a:r>
              <a:rPr lang="en-US" sz="1800" dirty="0" err="1" smtClean="0"/>
              <a:t>protobuf</a:t>
            </a:r>
            <a:r>
              <a:rPr lang="en-US" sz="1800" dirty="0" smtClean="0"/>
              <a:t> type</a:t>
            </a:r>
          </a:p>
          <a:p>
            <a:pPr marL="1428750" lvl="2" indent="-285750">
              <a:buFont typeface="Arial" panose="020B0604020202020204" pitchFamily="34" charset="0"/>
              <a:buChar char="•"/>
            </a:pPr>
            <a:r>
              <a:rPr lang="en-US" sz="1800" dirty="0" smtClean="0"/>
              <a:t>Fill with gem5 needed data</a:t>
            </a:r>
          </a:p>
          <a:p>
            <a:pPr marL="1840230" lvl="3" indent="-285750">
              <a:buFont typeface="Arial" panose="020B0604020202020204" pitchFamily="34" charset="0"/>
              <a:buChar char="•"/>
            </a:pPr>
            <a:r>
              <a:rPr lang="en-US" sz="1800" dirty="0" smtClean="0"/>
              <a:t>Cycle Number</a:t>
            </a:r>
          </a:p>
          <a:p>
            <a:pPr marL="1840230" lvl="3" indent="-285750">
              <a:buFont typeface="Arial" panose="020B0604020202020204" pitchFamily="34" charset="0"/>
              <a:buChar char="•"/>
            </a:pPr>
            <a:r>
              <a:rPr lang="en-US" sz="1800" dirty="0" smtClean="0"/>
              <a:t>Memory Address</a:t>
            </a:r>
          </a:p>
          <a:p>
            <a:pPr marL="1840230" lvl="3" indent="-285750">
              <a:buFont typeface="Arial" panose="020B0604020202020204" pitchFamily="34" charset="0"/>
              <a:buChar char="•"/>
            </a:pPr>
            <a:r>
              <a:rPr lang="en-US" sz="1800" dirty="0" smtClean="0"/>
              <a:t>Read/Write</a:t>
            </a:r>
            <a:endParaRPr lang="en-US" sz="1800" dirty="0"/>
          </a:p>
        </p:txBody>
      </p:sp>
    </p:spTree>
    <p:extLst>
      <p:ext uri="{BB962C8B-B14F-4D97-AF65-F5344CB8AC3E}">
        <p14:creationId xmlns:p14="http://schemas.microsoft.com/office/powerpoint/2010/main" val="799538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the Cache</a:t>
            </a:r>
            <a:endParaRPr lang="en-US" dirty="0"/>
          </a:p>
        </p:txBody>
      </p:sp>
      <p:grpSp>
        <p:nvGrpSpPr>
          <p:cNvPr id="4" name="Group 3"/>
          <p:cNvGrpSpPr/>
          <p:nvPr/>
        </p:nvGrpSpPr>
        <p:grpSpPr>
          <a:xfrm>
            <a:off x="3359743" y="1525893"/>
            <a:ext cx="4137944" cy="3425954"/>
            <a:chOff x="1804263" y="1368243"/>
            <a:chExt cx="4137944" cy="3425954"/>
          </a:xfrm>
        </p:grpSpPr>
        <p:sp>
          <p:nvSpPr>
            <p:cNvPr id="15" name="TextBox 14"/>
            <p:cNvSpPr txBox="1"/>
            <p:nvPr/>
          </p:nvSpPr>
          <p:spPr>
            <a:xfrm>
              <a:off x="4822897" y="2988947"/>
              <a:ext cx="1108800" cy="261610"/>
            </a:xfrm>
            <a:prstGeom prst="rect">
              <a:avLst/>
            </a:prstGeom>
            <a:noFill/>
          </p:spPr>
          <p:txBody>
            <a:bodyPr wrap="square" rtlCol="0">
              <a:spAutoFit/>
            </a:bodyPr>
            <a:lstStyle/>
            <a:p>
              <a:r>
                <a:rPr lang="en-US" sz="1100" dirty="0" smtClean="0"/>
                <a:t>CPU Side Port</a:t>
              </a:r>
              <a:endParaRPr lang="en-US" sz="1100" dirty="0"/>
            </a:p>
          </p:txBody>
        </p:sp>
        <p:grpSp>
          <p:nvGrpSpPr>
            <p:cNvPr id="3" name="Group 2"/>
            <p:cNvGrpSpPr/>
            <p:nvPr/>
          </p:nvGrpSpPr>
          <p:grpSpPr>
            <a:xfrm>
              <a:off x="1804263" y="1368243"/>
              <a:ext cx="4137944" cy="3425954"/>
              <a:chOff x="1793753" y="1368243"/>
              <a:chExt cx="4137944" cy="3425954"/>
            </a:xfrm>
          </p:grpSpPr>
          <p:sp>
            <p:nvSpPr>
              <p:cNvPr id="5" name="Rectangle 4"/>
              <p:cNvSpPr/>
              <p:nvPr/>
            </p:nvSpPr>
            <p:spPr>
              <a:xfrm>
                <a:off x="2780055" y="1368243"/>
                <a:ext cx="2087143" cy="159190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Accelerator</a:t>
                </a:r>
                <a:endParaRPr lang="en-US" dirty="0">
                  <a:solidFill>
                    <a:schemeClr val="tx1"/>
                  </a:solidFill>
                </a:endParaRPr>
              </a:p>
            </p:txBody>
          </p:sp>
          <p:sp>
            <p:nvSpPr>
              <p:cNvPr id="11" name="Rounded Rectangle 10"/>
              <p:cNvSpPr/>
              <p:nvPr/>
            </p:nvSpPr>
            <p:spPr>
              <a:xfrm>
                <a:off x="2807851" y="3264467"/>
                <a:ext cx="1965749" cy="597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AxCache</a:t>
                </a:r>
                <a:r>
                  <a:rPr lang="en-US" dirty="0" smtClean="0">
                    <a:solidFill>
                      <a:schemeClr val="tx1"/>
                    </a:solidFill>
                  </a:rPr>
                  <a:t> ( L1)</a:t>
                </a:r>
                <a:endParaRPr lang="en-US" dirty="0">
                  <a:solidFill>
                    <a:schemeClr val="tx1"/>
                  </a:solidFill>
                </a:endParaRPr>
              </a:p>
            </p:txBody>
          </p:sp>
          <p:sp>
            <p:nvSpPr>
              <p:cNvPr id="12" name="Round Same Side Corner Rectangle 11"/>
              <p:cNvSpPr/>
              <p:nvPr/>
            </p:nvSpPr>
            <p:spPr>
              <a:xfrm>
                <a:off x="3563711" y="2960147"/>
                <a:ext cx="454028" cy="30432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p:cNvSpPr/>
              <p:nvPr/>
            </p:nvSpPr>
            <p:spPr>
              <a:xfrm rot="10800000">
                <a:off x="3563711" y="3873810"/>
                <a:ext cx="454028" cy="30432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793753" y="4196597"/>
                <a:ext cx="4059749" cy="597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Coherent L2 Cache</a:t>
                </a:r>
                <a:endParaRPr lang="en-US" dirty="0">
                  <a:solidFill>
                    <a:schemeClr val="tx1"/>
                  </a:solidFill>
                </a:endParaRPr>
              </a:p>
            </p:txBody>
          </p:sp>
          <p:sp>
            <p:nvSpPr>
              <p:cNvPr id="16" name="TextBox 15"/>
              <p:cNvSpPr txBox="1"/>
              <p:nvPr/>
            </p:nvSpPr>
            <p:spPr>
              <a:xfrm>
                <a:off x="4822897" y="3868762"/>
                <a:ext cx="1108800" cy="261610"/>
              </a:xfrm>
              <a:prstGeom prst="rect">
                <a:avLst/>
              </a:prstGeom>
              <a:noFill/>
            </p:spPr>
            <p:txBody>
              <a:bodyPr wrap="square" rtlCol="0">
                <a:spAutoFit/>
              </a:bodyPr>
              <a:lstStyle/>
              <a:p>
                <a:r>
                  <a:rPr lang="en-US" sz="1100" dirty="0" smtClean="0"/>
                  <a:t>Mem Side Port</a:t>
                </a:r>
                <a:endParaRPr lang="en-US" sz="1100" dirty="0"/>
              </a:p>
            </p:txBody>
          </p:sp>
        </p:grpSp>
      </p:grpSp>
      <p:sp>
        <p:nvSpPr>
          <p:cNvPr id="17" name="TextBox 16"/>
          <p:cNvSpPr txBox="1"/>
          <p:nvPr/>
        </p:nvSpPr>
        <p:spPr>
          <a:xfrm>
            <a:off x="147145" y="1368243"/>
            <a:ext cx="3310758" cy="1754326"/>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sz="1800" dirty="0" smtClean="0">
                <a:latin typeface="Calibri" panose="020F0502020204030204" pitchFamily="34" charset="0"/>
              </a:rPr>
              <a:t>Standard Gem5 Cache Object</a:t>
            </a:r>
            <a:br>
              <a:rPr lang="en-US" sz="1800" dirty="0" smtClean="0">
                <a:latin typeface="Calibri" panose="020F0502020204030204" pitchFamily="34" charset="0"/>
              </a:rPr>
            </a:br>
            <a:endParaRPr lang="en-US" sz="1800" dirty="0" smtClean="0">
              <a:latin typeface="Calibri" panose="020F0502020204030204" pitchFamily="34" charset="0"/>
            </a:endParaRPr>
          </a:p>
          <a:p>
            <a:pPr marL="285750" indent="-285750">
              <a:buClr>
                <a:srgbClr val="FF0000"/>
              </a:buClr>
              <a:buFont typeface="Arial" panose="020B0604020202020204" pitchFamily="34" charset="0"/>
              <a:buChar char="•"/>
            </a:pPr>
            <a:r>
              <a:rPr lang="en-US" sz="1800" dirty="0" smtClean="0">
                <a:latin typeface="Calibri" panose="020F0502020204030204" pitchFamily="34" charset="0"/>
              </a:rPr>
              <a:t>Allows Parameterized sweep</a:t>
            </a:r>
            <a:br>
              <a:rPr lang="en-US" sz="1800" dirty="0" smtClean="0">
                <a:latin typeface="Calibri" panose="020F0502020204030204" pitchFamily="34" charset="0"/>
              </a:rPr>
            </a:br>
            <a:r>
              <a:rPr lang="en-US" sz="1800" dirty="0" smtClean="0">
                <a:latin typeface="Calibri" panose="020F0502020204030204" pitchFamily="34" charset="0"/>
              </a:rPr>
              <a:t>of size and associativity</a:t>
            </a:r>
            <a:br>
              <a:rPr lang="en-US" sz="1800" dirty="0" smtClean="0">
                <a:latin typeface="Calibri" panose="020F0502020204030204" pitchFamily="34" charset="0"/>
              </a:rPr>
            </a:br>
            <a:endParaRPr lang="en-US" sz="1800" dirty="0" smtClean="0">
              <a:latin typeface="Calibri" panose="020F0502020204030204" pitchFamily="34" charset="0"/>
            </a:endParaRPr>
          </a:p>
          <a:p>
            <a:pPr marL="285750" indent="-285750">
              <a:buClr>
                <a:srgbClr val="FF0000"/>
              </a:buClr>
              <a:buFont typeface="Arial" panose="020B0604020202020204" pitchFamily="34" charset="0"/>
              <a:buChar char="•"/>
            </a:pPr>
            <a:r>
              <a:rPr lang="en-US" sz="1800" dirty="0" smtClean="0">
                <a:latin typeface="Calibri" panose="020F0502020204030204" pitchFamily="34" charset="0"/>
              </a:rPr>
              <a:t>Coherent to L2</a:t>
            </a:r>
            <a:endParaRPr lang="en-US" sz="1800" dirty="0">
              <a:latin typeface="Calibri" panose="020F0502020204030204" pitchFamily="34" charset="0"/>
            </a:endParaRPr>
          </a:p>
        </p:txBody>
      </p:sp>
    </p:spTree>
    <p:extLst>
      <p:ext uri="{BB962C8B-B14F-4D97-AF65-F5344CB8AC3E}">
        <p14:creationId xmlns:p14="http://schemas.microsoft.com/office/powerpoint/2010/main" val="2440178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842" y="152810"/>
            <a:ext cx="7138800" cy="644700"/>
          </a:xfrm>
        </p:spPr>
        <p:txBody>
          <a:bodyPr/>
          <a:lstStyle/>
          <a:p>
            <a:r>
              <a:rPr lang="en-US" dirty="0" smtClean="0"/>
              <a:t>Invoking </a:t>
            </a:r>
            <a:r>
              <a:rPr lang="en-US" dirty="0" err="1" smtClean="0"/>
              <a:t>Acc</a:t>
            </a:r>
            <a:r>
              <a:rPr lang="en-US" dirty="0" smtClean="0"/>
              <a:t> from CPU</a:t>
            </a:r>
            <a:endParaRPr lang="en-US" dirty="0"/>
          </a:p>
        </p:txBody>
      </p:sp>
      <p:sp>
        <p:nvSpPr>
          <p:cNvPr id="7" name="Rounded Rectangle 6"/>
          <p:cNvSpPr/>
          <p:nvPr/>
        </p:nvSpPr>
        <p:spPr>
          <a:xfrm>
            <a:off x="5524774" y="2371939"/>
            <a:ext cx="1811360" cy="524433"/>
          </a:xfrm>
          <a:prstGeom prst="roundRect">
            <a:avLst/>
          </a:prstGeom>
          <a:solidFill>
            <a:srgbClr val="EA646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L1 D$ -&gt;</a:t>
            </a:r>
            <a:r>
              <a:rPr lang="en-US" dirty="0" err="1" smtClean="0">
                <a:solidFill>
                  <a:srgbClr val="000000"/>
                </a:solidFill>
                <a:latin typeface="Helvetica Light"/>
                <a:cs typeface="Helvetica Light"/>
              </a:rPr>
              <a:t>axcache</a:t>
            </a:r>
            <a:endParaRPr lang="en-US" dirty="0">
              <a:solidFill>
                <a:srgbClr val="000000"/>
              </a:solidFill>
              <a:latin typeface="Helvetica Light"/>
              <a:cs typeface="Helvetica Light"/>
            </a:endParaRPr>
          </a:p>
        </p:txBody>
      </p:sp>
      <p:sp>
        <p:nvSpPr>
          <p:cNvPr id="9" name="Rounded Rectangle 8"/>
          <p:cNvSpPr/>
          <p:nvPr/>
        </p:nvSpPr>
        <p:spPr>
          <a:xfrm>
            <a:off x="5378665" y="1249360"/>
            <a:ext cx="2053431" cy="1723833"/>
          </a:xfrm>
          <a:prstGeom prst="roundRect">
            <a:avLst>
              <a:gd name="adj" fmla="val 8267"/>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endParaRPr lang="en-US" dirty="0">
              <a:solidFill>
                <a:srgbClr val="000000"/>
              </a:solidFill>
              <a:latin typeface="Helvetica Light"/>
              <a:cs typeface="Helvetica Light"/>
            </a:endParaRPr>
          </a:p>
        </p:txBody>
      </p:sp>
      <p:sp>
        <p:nvSpPr>
          <p:cNvPr id="11" name="Rounded Rectangle 10"/>
          <p:cNvSpPr/>
          <p:nvPr/>
        </p:nvSpPr>
        <p:spPr>
          <a:xfrm>
            <a:off x="391886" y="3234867"/>
            <a:ext cx="7782712" cy="501896"/>
          </a:xfrm>
          <a:prstGeom prst="roundRect">
            <a:avLst/>
          </a:prstGeom>
          <a:solidFill>
            <a:schemeClr val="accent3">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Crossbar </a:t>
            </a:r>
            <a:endParaRPr lang="en-US" dirty="0">
              <a:solidFill>
                <a:srgbClr val="000000"/>
              </a:solidFill>
              <a:latin typeface="Helvetica Light"/>
              <a:cs typeface="Helvetica Light"/>
            </a:endParaRPr>
          </a:p>
        </p:txBody>
      </p:sp>
      <p:sp>
        <p:nvSpPr>
          <p:cNvPr id="14" name="Rounded Rectangle 13"/>
          <p:cNvSpPr/>
          <p:nvPr/>
        </p:nvSpPr>
        <p:spPr>
          <a:xfrm>
            <a:off x="5514020" y="1394850"/>
            <a:ext cx="1822114" cy="798335"/>
          </a:xfrm>
          <a:prstGeom prst="roundRect">
            <a:avLst/>
          </a:prstGeom>
          <a:solidFill>
            <a:srgbClr val="FF666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DMA Module-&gt;</a:t>
            </a:r>
            <a:r>
              <a:rPr lang="en-US" dirty="0" err="1" smtClean="0">
                <a:solidFill>
                  <a:srgbClr val="000000"/>
                </a:solidFill>
                <a:latin typeface="Helvetica Light"/>
                <a:cs typeface="Helvetica Light"/>
              </a:rPr>
              <a:t>Acc</a:t>
            </a:r>
            <a:endParaRPr lang="en-US" dirty="0">
              <a:solidFill>
                <a:srgbClr val="000000"/>
              </a:solidFill>
              <a:latin typeface="Helvetica Light"/>
              <a:cs typeface="Helvetica Light"/>
            </a:endParaRPr>
          </a:p>
        </p:txBody>
      </p:sp>
      <p:cxnSp>
        <p:nvCxnSpPr>
          <p:cNvPr id="16" name="Straight Arrow Connector 15"/>
          <p:cNvCxnSpPr/>
          <p:nvPr/>
        </p:nvCxnSpPr>
        <p:spPr>
          <a:xfrm>
            <a:off x="6099796" y="2857413"/>
            <a:ext cx="0" cy="37745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882285" y="1399280"/>
            <a:ext cx="1648616" cy="559081"/>
          </a:xfrm>
          <a:prstGeom prst="roundRect">
            <a:avLst/>
          </a:prstGeom>
          <a:solidFill>
            <a:srgbClr val="76C3F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err="1" smtClean="0">
                <a:solidFill>
                  <a:srgbClr val="000000"/>
                </a:solidFill>
                <a:latin typeface="Helvetica Light"/>
                <a:cs typeface="Helvetica Light"/>
              </a:rPr>
              <a:t>Simobj</a:t>
            </a:r>
            <a:r>
              <a:rPr lang="en-US" dirty="0" smtClean="0">
                <a:solidFill>
                  <a:srgbClr val="000000"/>
                </a:solidFill>
                <a:latin typeface="Helvetica Light"/>
                <a:cs typeface="Helvetica Light"/>
              </a:rPr>
              <a:t>: CPU</a:t>
            </a:r>
            <a:endParaRPr lang="en-US" dirty="0">
              <a:solidFill>
                <a:srgbClr val="000000"/>
              </a:solidFill>
              <a:latin typeface="Helvetica Light"/>
              <a:cs typeface="Helvetica Light"/>
            </a:endParaRPr>
          </a:p>
        </p:txBody>
      </p:sp>
      <p:sp>
        <p:nvSpPr>
          <p:cNvPr id="20" name="Rounded Rectangle 19"/>
          <p:cNvSpPr/>
          <p:nvPr/>
        </p:nvSpPr>
        <p:spPr>
          <a:xfrm>
            <a:off x="882286" y="2052399"/>
            <a:ext cx="783390" cy="820961"/>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L1 I$</a:t>
            </a:r>
            <a:endParaRPr lang="en-US" dirty="0">
              <a:solidFill>
                <a:srgbClr val="000000"/>
              </a:solidFill>
              <a:latin typeface="Helvetica Light"/>
              <a:cs typeface="Helvetica Light"/>
            </a:endParaRPr>
          </a:p>
        </p:txBody>
      </p:sp>
      <p:cxnSp>
        <p:nvCxnSpPr>
          <p:cNvPr id="21" name="Straight Arrow Connector 20"/>
          <p:cNvCxnSpPr>
            <a:stCxn id="23" idx="2"/>
          </p:cNvCxnSpPr>
          <p:nvPr/>
        </p:nvCxnSpPr>
        <p:spPr>
          <a:xfrm>
            <a:off x="2139206" y="2862364"/>
            <a:ext cx="0" cy="37745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635017" y="1250659"/>
            <a:ext cx="2110784" cy="1726964"/>
          </a:xfrm>
          <a:prstGeom prst="roundRect">
            <a:avLst>
              <a:gd name="adj" fmla="val 8267"/>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endParaRPr lang="en-US" dirty="0">
              <a:solidFill>
                <a:srgbClr val="000000"/>
              </a:solidFill>
              <a:latin typeface="Helvetica Light"/>
              <a:cs typeface="Helvetica Light"/>
            </a:endParaRPr>
          </a:p>
        </p:txBody>
      </p:sp>
      <p:sp>
        <p:nvSpPr>
          <p:cNvPr id="23" name="Rounded Rectangle 22"/>
          <p:cNvSpPr/>
          <p:nvPr/>
        </p:nvSpPr>
        <p:spPr>
          <a:xfrm>
            <a:off x="1747511" y="2041403"/>
            <a:ext cx="783390" cy="820961"/>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L1 D$</a:t>
            </a:r>
            <a:endParaRPr lang="en-US" dirty="0">
              <a:solidFill>
                <a:srgbClr val="000000"/>
              </a:solidFill>
              <a:latin typeface="Helvetica Light"/>
              <a:cs typeface="Helvetica Light"/>
            </a:endParaRPr>
          </a:p>
        </p:txBody>
      </p:sp>
      <p:cxnSp>
        <p:nvCxnSpPr>
          <p:cNvPr id="24" name="Straight Arrow Connector 23"/>
          <p:cNvCxnSpPr/>
          <p:nvPr/>
        </p:nvCxnSpPr>
        <p:spPr>
          <a:xfrm>
            <a:off x="1335954" y="2873360"/>
            <a:ext cx="0" cy="366458"/>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2634709" y="3906490"/>
            <a:ext cx="3297065" cy="467725"/>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L2 </a:t>
            </a:r>
            <a:endParaRPr lang="en-US" dirty="0">
              <a:solidFill>
                <a:srgbClr val="000000"/>
              </a:solidFill>
              <a:latin typeface="Helvetica Light"/>
              <a:cs typeface="Helvetica Light"/>
            </a:endParaRPr>
          </a:p>
        </p:txBody>
      </p:sp>
      <p:sp>
        <p:nvSpPr>
          <p:cNvPr id="26" name="Rounded Rectangle 25"/>
          <p:cNvSpPr/>
          <p:nvPr/>
        </p:nvSpPr>
        <p:spPr>
          <a:xfrm>
            <a:off x="3552364" y="4543942"/>
            <a:ext cx="1530508" cy="613309"/>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DRAM</a:t>
            </a:r>
            <a:endParaRPr lang="en-US" dirty="0">
              <a:solidFill>
                <a:srgbClr val="000000"/>
              </a:solidFill>
              <a:latin typeface="Helvetica Light"/>
              <a:cs typeface="Helvetica Light"/>
            </a:endParaRPr>
          </a:p>
        </p:txBody>
      </p:sp>
      <p:cxnSp>
        <p:nvCxnSpPr>
          <p:cNvPr id="33" name="Straight Arrow Connector 32"/>
          <p:cNvCxnSpPr/>
          <p:nvPr/>
        </p:nvCxnSpPr>
        <p:spPr>
          <a:xfrm>
            <a:off x="4313393" y="3656080"/>
            <a:ext cx="0" cy="37745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313393" y="4269118"/>
            <a:ext cx="0" cy="37745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 name="Striped Right Arrow 2"/>
          <p:cNvSpPr/>
          <p:nvPr/>
        </p:nvSpPr>
        <p:spPr>
          <a:xfrm rot="5400000">
            <a:off x="1957013" y="1933519"/>
            <a:ext cx="364385" cy="2606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iped Right Arrow 26"/>
          <p:cNvSpPr/>
          <p:nvPr/>
        </p:nvSpPr>
        <p:spPr>
          <a:xfrm>
            <a:off x="2248352" y="3245440"/>
            <a:ext cx="364385" cy="2606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riped Right Arrow 27"/>
          <p:cNvSpPr/>
          <p:nvPr/>
        </p:nvSpPr>
        <p:spPr>
          <a:xfrm rot="16200000">
            <a:off x="5917603" y="3084187"/>
            <a:ext cx="364385" cy="2606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6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9"/>
                                        </p:tgtEl>
                                        <p:attrNameLst>
                                          <p:attrName>fillcolor</p:attrName>
                                        </p:attrNameLst>
                                      </p:cBhvr>
                                      <p:to>
                                        <a:schemeClr val="accent2"/>
                                      </p:to>
                                    </p:animClr>
                                    <p:set>
                                      <p:cBhvr>
                                        <p:cTn id="7" dur="2000" fill="hold"/>
                                        <p:tgtEl>
                                          <p:spTgt spid="19"/>
                                        </p:tgtEl>
                                        <p:attrNameLst>
                                          <p:attrName>fill.type</p:attrName>
                                        </p:attrNameLst>
                                      </p:cBhvr>
                                      <p:to>
                                        <p:strVal val="solid"/>
                                      </p:to>
                                    </p:set>
                                    <p:set>
                                      <p:cBhvr>
                                        <p:cTn id="8" dur="2000" fill="hold"/>
                                        <p:tgtEl>
                                          <p:spTgt spid="1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 0 L 0 0.25 E" pathEditMode="relative" ptsTypes="">
                                      <p:cBhvr>
                                        <p:cTn id="12" dur="2000" fill="hold"/>
                                        <p:tgtEl>
                                          <p:spTgt spid="3"/>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grpId="0" nodeType="clickEffect">
                                  <p:stCondLst>
                                    <p:cond delay="0"/>
                                  </p:stCondLst>
                                  <p:childTnLst>
                                    <p:animMotion origin="layout" path="M 1.38889E-6 -2.83951E-6 L 0.40121 0.00895 " pathEditMode="relative" rAng="0" ptsTypes="AA">
                                      <p:cBhvr>
                                        <p:cTn id="21" dur="2000" fill="hold"/>
                                        <p:tgtEl>
                                          <p:spTgt spid="27"/>
                                        </p:tgtEl>
                                        <p:attrNameLst>
                                          <p:attrName>ppt_x</p:attrName>
                                          <p:attrName>ppt_y</p:attrName>
                                        </p:attrNameLst>
                                      </p:cBhvr>
                                      <p:rCtr x="20052" y="432"/>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0 0 L 0 -0.25 E" pathEditMode="relative" ptsTypes="">
                                      <p:cBhvr>
                                        <p:cTn id="30" dur="2000" fill="hold"/>
                                        <p:tgtEl>
                                          <p:spTgt spid="28"/>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mph" presetSubtype="0" fill="hold" nodeType="clickEffect">
                                  <p:stCondLst>
                                    <p:cond delay="0"/>
                                  </p:stCondLst>
                                  <p:childTnLst>
                                    <p:animClr clrSpc="hsl" dir="cw">
                                      <p:cBhvr override="childStyle">
                                        <p:cTn id="39" dur="500" fill="hold"/>
                                        <p:tgtEl>
                                          <p:spTgt spid="14"/>
                                        </p:tgtEl>
                                        <p:attrNameLst>
                                          <p:attrName>style.color</p:attrName>
                                        </p:attrNameLst>
                                      </p:cBhvr>
                                      <p:by>
                                        <p:hsl h="7200000" s="0" l="0"/>
                                      </p:by>
                                    </p:animClr>
                                    <p:animClr clrSpc="hsl" dir="cw">
                                      <p:cBhvr>
                                        <p:cTn id="40" dur="500" fill="hold"/>
                                        <p:tgtEl>
                                          <p:spTgt spid="14"/>
                                        </p:tgtEl>
                                        <p:attrNameLst>
                                          <p:attrName>fillcolor</p:attrName>
                                        </p:attrNameLst>
                                      </p:cBhvr>
                                      <p:by>
                                        <p:hsl h="7200000" s="0" l="0"/>
                                      </p:by>
                                    </p:animClr>
                                    <p:animClr clrSpc="hsl" dir="cw">
                                      <p:cBhvr>
                                        <p:cTn id="41" dur="500" fill="hold"/>
                                        <p:tgtEl>
                                          <p:spTgt spid="14"/>
                                        </p:tgtEl>
                                        <p:attrNameLst>
                                          <p:attrName>stroke.color</p:attrName>
                                        </p:attrNameLst>
                                      </p:cBhvr>
                                      <p:by>
                                        <p:hsl h="7200000" s="0" l="0"/>
                                      </p:by>
                                    </p:animClr>
                                    <p:set>
                                      <p:cBhvr>
                                        <p:cTn id="42"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7" grpId="0" animBg="1"/>
      <p:bldP spid="27" grpId="1" animBg="1"/>
      <p:bldP spid="28" grpId="0" animBg="1"/>
      <p:bldP spid="2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 Instruction Addition</a:t>
            </a:r>
            <a:endParaRPr 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smtClean="0"/>
              <a:t>Why?</a:t>
            </a:r>
          </a:p>
          <a:p>
            <a:pPr marL="1028700" lvl="1" indent="-285750">
              <a:buFont typeface="Arial" panose="020B0604020202020204" pitchFamily="34" charset="0"/>
              <a:buChar char="•"/>
            </a:pPr>
            <a:r>
              <a:rPr lang="en-US" sz="1800" dirty="0" smtClean="0"/>
              <a:t>Need to invoke accelerator from CPU</a:t>
            </a:r>
          </a:p>
          <a:p>
            <a:pPr marL="1028700" lvl="1" indent="-285750">
              <a:buFont typeface="Arial" panose="020B0604020202020204" pitchFamily="34" charset="0"/>
              <a:buChar char="•"/>
            </a:pPr>
            <a:r>
              <a:rPr lang="en-US" sz="1800" dirty="0" smtClean="0"/>
              <a:t>Stall CPU until accelerator trace completes</a:t>
            </a:r>
          </a:p>
          <a:p>
            <a:pPr marL="1028700" lvl="1"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dirty="0" smtClean="0"/>
              <a:t>How to do it:</a:t>
            </a:r>
          </a:p>
          <a:p>
            <a:pPr marL="1028700" lvl="1" indent="-285750">
              <a:buFont typeface="Arial" panose="020B0604020202020204" pitchFamily="34" charset="0"/>
              <a:buChar char="•"/>
            </a:pPr>
            <a:r>
              <a:rPr lang="en-US" sz="1800" dirty="0" smtClean="0"/>
              <a:t>Gem5 provides reserved </a:t>
            </a:r>
            <a:r>
              <a:rPr lang="en-US" sz="1800" dirty="0" err="1" smtClean="0"/>
              <a:t>opcodes</a:t>
            </a:r>
            <a:endParaRPr lang="en-US" sz="1800" dirty="0" smtClean="0"/>
          </a:p>
          <a:p>
            <a:pPr marL="1028700" lvl="1" indent="-285750">
              <a:buFont typeface="Arial" panose="020B0604020202020204" pitchFamily="34" charset="0"/>
              <a:buChar char="•"/>
            </a:pPr>
            <a:r>
              <a:rPr lang="en-US" sz="1800" dirty="0" smtClean="0"/>
              <a:t>Write functional simulation prototype</a:t>
            </a:r>
          </a:p>
          <a:p>
            <a:pPr marL="1028700" lvl="1" indent="-285750">
              <a:buFont typeface="Arial" panose="020B0604020202020204" pitchFamily="34" charset="0"/>
              <a:buChar char="•"/>
            </a:pPr>
            <a:r>
              <a:rPr lang="en-US" sz="1800" dirty="0" smtClean="0"/>
              <a:t>Create m5op</a:t>
            </a:r>
          </a:p>
          <a:p>
            <a:pPr marL="1028700" lvl="1" indent="-285750">
              <a:buFont typeface="Arial" panose="020B0604020202020204" pitchFamily="34" charset="0"/>
              <a:buChar char="•"/>
            </a:pPr>
            <a:r>
              <a:rPr lang="en-US" sz="1800" dirty="0" smtClean="0"/>
              <a:t>Insert into application source code and appropriately compile</a:t>
            </a:r>
          </a:p>
          <a:p>
            <a:pPr marL="1028700" lvl="1" indent="-285750">
              <a:buFont typeface="Arial" panose="020B0604020202020204" pitchFamily="34" charset="0"/>
              <a:buChar char="•"/>
            </a:pPr>
            <a:r>
              <a:rPr lang="en-US" sz="1800" dirty="0" smtClean="0">
                <a:hlinkClick r:id="rId2"/>
              </a:rPr>
              <a:t>http</a:t>
            </a:r>
            <a:r>
              <a:rPr lang="en-US" sz="1800" dirty="0">
                <a:hlinkClick r:id="rId2"/>
              </a:rPr>
              <a:t>://gedare-csphd.blogspot.com/2013/02/add-pseudo-instruction-to-gem5.html</a:t>
            </a:r>
            <a:endParaRPr lang="en-US" sz="1800" dirty="0" smtClean="0"/>
          </a:p>
          <a:p>
            <a:pPr marL="102870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907419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Page Table Hack</a:t>
            </a:r>
            <a:endParaRPr 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smtClean="0"/>
              <a:t>Why?</a:t>
            </a:r>
          </a:p>
          <a:p>
            <a:pPr marL="1028700" lvl="1" indent="-285750">
              <a:buFont typeface="Arial" panose="020B0604020202020204" pitchFamily="34" charset="0"/>
              <a:buChar char="•"/>
            </a:pPr>
            <a:r>
              <a:rPr lang="en-US" sz="1800" dirty="0" smtClean="0"/>
              <a:t>Memory trace from accelerators need address translation</a:t>
            </a:r>
          </a:p>
          <a:p>
            <a:pPr marL="1028700" lvl="1" indent="-285750">
              <a:buFont typeface="Arial" panose="020B0604020202020204" pitchFamily="34" charset="0"/>
              <a:buChar char="•"/>
            </a:pPr>
            <a:r>
              <a:rPr lang="en-US" sz="1800" dirty="0" smtClean="0"/>
              <a:t>Use the CPU Page Table?</a:t>
            </a:r>
          </a:p>
          <a:p>
            <a:pPr marL="1428750" lvl="2" indent="-285750">
              <a:buFont typeface="Arial" panose="020B0604020202020204" pitchFamily="34" charset="0"/>
              <a:buChar char="•"/>
            </a:pPr>
            <a:r>
              <a:rPr lang="en-US" sz="1400" dirty="0" smtClean="0"/>
              <a:t>Different virtual addresses - Shifted by a base offset value</a:t>
            </a:r>
          </a:p>
          <a:p>
            <a:pPr marL="1428750" lvl="2"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dirty="0" smtClean="0"/>
              <a:t>How to do it?</a:t>
            </a:r>
          </a:p>
          <a:p>
            <a:pPr marL="1028700" lvl="1" indent="-285750">
              <a:buFont typeface="Arial" panose="020B0604020202020204" pitchFamily="34" charset="0"/>
              <a:buChar char="•"/>
            </a:pPr>
            <a:r>
              <a:rPr lang="en-US" sz="1800" dirty="0" smtClean="0"/>
              <a:t>Hack gem5 to track addresses of CPU and Memory Trace</a:t>
            </a:r>
          </a:p>
          <a:p>
            <a:pPr marL="1428750" lvl="2" indent="-285750">
              <a:buFont typeface="Arial" panose="020B0604020202020204" pitchFamily="34" charset="0"/>
              <a:buChar char="•"/>
            </a:pPr>
            <a:r>
              <a:rPr lang="en-US" sz="1600" dirty="0" smtClean="0"/>
              <a:t>Subtract hard-coded base-shift value from the virtual addresses</a:t>
            </a:r>
            <a:endParaRPr lang="en-US" sz="1600" dirty="0"/>
          </a:p>
        </p:txBody>
      </p:sp>
    </p:spTree>
    <p:extLst>
      <p:ext uri="{BB962C8B-B14F-4D97-AF65-F5344CB8AC3E}">
        <p14:creationId xmlns:p14="http://schemas.microsoft.com/office/powerpoint/2010/main" val="1390590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a:xfrm>
            <a:off x="702791" y="1118854"/>
            <a:ext cx="7138800" cy="3823259"/>
          </a:xfrm>
        </p:spPr>
        <p:txBody>
          <a:bodyPr/>
          <a:lstStyle/>
          <a:p>
            <a:pPr marL="285750" indent="-285750">
              <a:buFont typeface="Arial" panose="020B0604020202020204" pitchFamily="34" charset="0"/>
              <a:buChar char="•"/>
            </a:pPr>
            <a:r>
              <a:rPr lang="en-US" sz="2000" dirty="0" smtClean="0"/>
              <a:t>Caches can simplify programming accelerators</a:t>
            </a:r>
          </a:p>
          <a:p>
            <a:pPr marL="1028700" lvl="1" indent="-285750">
              <a:buFont typeface="Arial" panose="020B0604020202020204" pitchFamily="34" charset="0"/>
              <a:buChar char="•"/>
            </a:pPr>
            <a:r>
              <a:rPr lang="en-US" sz="1800" dirty="0" smtClean="0"/>
              <a:t>No explicit memory copies</a:t>
            </a:r>
          </a:p>
          <a:p>
            <a:pPr marL="1028700" lvl="1" indent="-285750">
              <a:buFont typeface="Arial" panose="020B0604020202020204" pitchFamily="34" charset="0"/>
              <a:buChar char="•"/>
            </a:pPr>
            <a:r>
              <a:rPr lang="en-US" sz="1800" dirty="0" smtClean="0"/>
              <a:t>At the cost of:</a:t>
            </a:r>
          </a:p>
          <a:p>
            <a:pPr marL="1428750" lvl="2" indent="-285750">
              <a:buFont typeface="Arial" panose="020B0604020202020204" pitchFamily="34" charset="0"/>
              <a:buChar char="•"/>
            </a:pPr>
            <a:r>
              <a:rPr lang="en-US" sz="1600" dirty="0" err="1"/>
              <a:t>I</a:t>
            </a:r>
            <a:r>
              <a:rPr lang="en-US" sz="1600" dirty="0" err="1" smtClean="0"/>
              <a:t>ndeterministic</a:t>
            </a:r>
            <a:r>
              <a:rPr lang="en-US" sz="1600" dirty="0" smtClean="0"/>
              <a:t> Hit/Miss</a:t>
            </a:r>
          </a:p>
          <a:p>
            <a:pPr marL="1428750" lvl="2" indent="-285750">
              <a:buFont typeface="Arial" panose="020B0604020202020204" pitchFamily="34" charset="0"/>
              <a:buChar char="•"/>
            </a:pPr>
            <a:r>
              <a:rPr lang="en-US" sz="1600" dirty="0" smtClean="0"/>
              <a:t>Required address translations</a:t>
            </a:r>
          </a:p>
          <a:p>
            <a:pPr marL="1028700" lvl="1" indent="-285750">
              <a:buFont typeface="Arial" panose="020B0604020202020204" pitchFamily="34" charset="0"/>
              <a:buChar char="•"/>
            </a:pPr>
            <a:r>
              <a:rPr lang="en-US" sz="1800" dirty="0" smtClean="0"/>
              <a:t>Need for cache prefetching</a:t>
            </a:r>
          </a:p>
          <a:p>
            <a:pPr marL="1428750" lvl="2" indent="-285750">
              <a:buFont typeface="Arial" panose="020B0604020202020204" pitchFamily="34" charset="0"/>
              <a:buChar char="•"/>
            </a:pPr>
            <a:r>
              <a:rPr lang="en-US" sz="1600" dirty="0" smtClean="0"/>
              <a:t>Accelerator accesses exhibit spatial locality</a:t>
            </a:r>
          </a:p>
          <a:p>
            <a:pPr marL="1428750" lvl="2" indent="-285750">
              <a:buFont typeface="Arial" panose="020B0604020202020204" pitchFamily="34" charset="0"/>
              <a:buChar char="•"/>
            </a:pPr>
            <a:r>
              <a:rPr lang="en-US" sz="1600" dirty="0" smtClean="0"/>
              <a:t>Address stream fairly predictable </a:t>
            </a:r>
          </a:p>
          <a:p>
            <a:pPr marL="285750" indent="-285750">
              <a:buFont typeface="Arial" panose="020B0604020202020204" pitchFamily="34" charset="0"/>
              <a:buChar char="•"/>
            </a:pPr>
            <a:r>
              <a:rPr lang="en-US" sz="2000" dirty="0" smtClean="0"/>
              <a:t>Cache Hierarchy allows Scalability</a:t>
            </a:r>
          </a:p>
          <a:p>
            <a:pPr marL="1028700" lvl="1" indent="-285750">
              <a:buFont typeface="Arial" panose="020B0604020202020204" pitchFamily="34" charset="0"/>
              <a:buChar char="•"/>
            </a:pPr>
            <a:r>
              <a:rPr lang="en-US" sz="1800" dirty="0" smtClean="0"/>
              <a:t>Scaling coherence protocol</a:t>
            </a:r>
          </a:p>
          <a:p>
            <a:pPr marL="1028700" lvl="1" indent="-285750">
              <a:buFont typeface="Arial" panose="020B0604020202020204" pitchFamily="34" charset="0"/>
              <a:buChar char="•"/>
            </a:pPr>
            <a:r>
              <a:rPr lang="en-US" sz="1800" dirty="0" smtClean="0"/>
              <a:t>Cache-based forwarding</a:t>
            </a:r>
          </a:p>
          <a:p>
            <a:pPr marL="285750" indent="-285750">
              <a:buFont typeface="Arial" panose="020B0604020202020204" pitchFamily="34" charset="0"/>
              <a:buChar char="•"/>
            </a:pPr>
            <a:r>
              <a:rPr lang="en-US" sz="2000" dirty="0"/>
              <a:t>Need for gem5-aladdin </a:t>
            </a:r>
            <a:r>
              <a:rPr lang="en-US" sz="2000" dirty="0" smtClean="0"/>
              <a:t>integration</a:t>
            </a:r>
          </a:p>
          <a:p>
            <a:pPr marL="1028700" lvl="1" indent="-285750">
              <a:buFont typeface="Arial" panose="020B0604020202020204" pitchFamily="34" charset="0"/>
              <a:buChar char="•"/>
            </a:pPr>
            <a:r>
              <a:rPr lang="en-US" sz="1800" dirty="0" smtClean="0"/>
              <a:t>Tutorial on integration</a:t>
            </a:r>
          </a:p>
          <a:p>
            <a:pPr marL="1028700" lvl="1" indent="-285750">
              <a:buFont typeface="Arial" panose="020B0604020202020204" pitchFamily="34" charset="0"/>
              <a:buChar char="•"/>
            </a:pPr>
            <a:r>
              <a:rPr lang="en-US" sz="1800" dirty="0" smtClean="0"/>
              <a:t>Limited benchmarks</a:t>
            </a:r>
            <a:endParaRPr lang="en-US" sz="1800" dirty="0"/>
          </a:p>
        </p:txBody>
      </p:sp>
    </p:spTree>
    <p:extLst>
      <p:ext uri="{BB962C8B-B14F-4D97-AF65-F5344CB8AC3E}">
        <p14:creationId xmlns:p14="http://schemas.microsoft.com/office/powerpoint/2010/main" val="107775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702791" y="407480"/>
            <a:ext cx="7138800" cy="644700"/>
          </a:xfrm>
          <a:prstGeom prst="rect">
            <a:avLst/>
          </a:prstGeom>
        </p:spPr>
        <p:txBody>
          <a:bodyPr lIns="91425" tIns="91425" rIns="91425" bIns="91425" anchor="t" anchorCtr="0">
            <a:noAutofit/>
          </a:bodyPr>
          <a:lstStyle/>
          <a:p>
            <a:pPr>
              <a:spcBef>
                <a:spcPts val="0"/>
              </a:spcBef>
              <a:buNone/>
            </a:pPr>
            <a:r>
              <a:rPr lang="en" dirty="0"/>
              <a:t>Outline	</a:t>
            </a:r>
          </a:p>
        </p:txBody>
      </p:sp>
      <p:sp>
        <p:nvSpPr>
          <p:cNvPr id="103" name="Shape 103"/>
          <p:cNvSpPr txBox="1">
            <a:spLocks noGrp="1"/>
          </p:cNvSpPr>
          <p:nvPr>
            <p:ph type="body" idx="1"/>
          </p:nvPr>
        </p:nvSpPr>
        <p:spPr>
          <a:xfrm>
            <a:off x="702791" y="1118855"/>
            <a:ext cx="7138800" cy="3327900"/>
          </a:xfrm>
          <a:prstGeom prst="rect">
            <a:avLst/>
          </a:prstGeom>
        </p:spPr>
        <p:txBody>
          <a:bodyPr lIns="91425" tIns="91425" rIns="91425" bIns="91425" anchor="t" anchorCtr="0">
            <a:noAutofit/>
          </a:bodyPr>
          <a:lstStyle/>
          <a:p>
            <a:pPr marL="514350" lvl="0" indent="-285750" rtl="0">
              <a:lnSpc>
                <a:spcPct val="150000"/>
              </a:lnSpc>
              <a:spcBef>
                <a:spcPts val="0"/>
              </a:spcBef>
              <a:buFont typeface="Arial" panose="020B0604020202020204" pitchFamily="34" charset="0"/>
              <a:buChar char="•"/>
            </a:pPr>
            <a:r>
              <a:rPr lang="en" dirty="0"/>
              <a:t>Introduction </a:t>
            </a:r>
          </a:p>
          <a:p>
            <a:pPr marL="514350" lvl="0" indent="-285750" rtl="0">
              <a:lnSpc>
                <a:spcPct val="150000"/>
              </a:lnSpc>
              <a:spcBef>
                <a:spcPts val="0"/>
              </a:spcBef>
              <a:buFont typeface="Arial" panose="020B0604020202020204" pitchFamily="34" charset="0"/>
              <a:buChar char="•"/>
            </a:pPr>
            <a:r>
              <a:rPr lang="en" dirty="0"/>
              <a:t>Motivation : Caches for Fixed Function Accelerators</a:t>
            </a:r>
          </a:p>
          <a:p>
            <a:pPr marL="514350" lvl="0" indent="-285750" rtl="0">
              <a:lnSpc>
                <a:spcPct val="150000"/>
              </a:lnSpc>
              <a:spcBef>
                <a:spcPts val="0"/>
              </a:spcBef>
              <a:buFont typeface="Arial" panose="020B0604020202020204" pitchFamily="34" charset="0"/>
              <a:buChar char="•"/>
            </a:pPr>
            <a:r>
              <a:rPr lang="en-US" dirty="0" smtClean="0"/>
              <a:t>Framework </a:t>
            </a:r>
            <a:r>
              <a:rPr lang="en" dirty="0" smtClean="0"/>
              <a:t>and Benchmarks</a:t>
            </a:r>
            <a:r>
              <a:rPr lang="en-US" dirty="0" smtClean="0"/>
              <a:t> Overview</a:t>
            </a:r>
            <a:endParaRPr lang="en-US" dirty="0"/>
          </a:p>
          <a:p>
            <a:pPr marL="514350" lvl="0" indent="-285750" rtl="0">
              <a:lnSpc>
                <a:spcPct val="150000"/>
              </a:lnSpc>
              <a:spcBef>
                <a:spcPts val="0"/>
              </a:spcBef>
              <a:buFont typeface="Arial" panose="020B0604020202020204" pitchFamily="34" charset="0"/>
              <a:buChar char="•"/>
            </a:pPr>
            <a:r>
              <a:rPr lang="en" dirty="0" smtClean="0"/>
              <a:t>Results </a:t>
            </a:r>
            <a:endParaRPr lang="en-US" dirty="0" smtClean="0"/>
          </a:p>
          <a:p>
            <a:pPr marL="514350" lvl="0" indent="-285750" rtl="0">
              <a:lnSpc>
                <a:spcPct val="150000"/>
              </a:lnSpc>
              <a:spcBef>
                <a:spcPts val="0"/>
              </a:spcBef>
              <a:buFont typeface="Arial" panose="020B0604020202020204" pitchFamily="34" charset="0"/>
              <a:buChar char="•"/>
            </a:pPr>
            <a:r>
              <a:rPr lang="en-US" dirty="0" smtClean="0"/>
              <a:t>Gem5 – Aladdin tutorial (Hacking Gem5 </a:t>
            </a:r>
            <a:r>
              <a:rPr lang="en-US" strike="sngStrike" dirty="0" smtClean="0"/>
              <a:t>for</a:t>
            </a:r>
            <a:r>
              <a:rPr lang="en-US" dirty="0" smtClean="0"/>
              <a:t> by Dummies)</a:t>
            </a:r>
            <a:endParaRPr lang="en" dirty="0"/>
          </a:p>
          <a:p>
            <a:pPr marL="514350" lvl="0" indent="-285750" rtl="0">
              <a:lnSpc>
                <a:spcPct val="150000"/>
              </a:lnSpc>
              <a:spcBef>
                <a:spcPts val="0"/>
              </a:spcBef>
              <a:buFont typeface="Arial" panose="020B0604020202020204" pitchFamily="34" charset="0"/>
              <a:buChar char="•"/>
            </a:pPr>
            <a:r>
              <a:rPr lang="en" dirty="0"/>
              <a:t>Conclusion </a:t>
            </a:r>
          </a:p>
        </p:txBody>
      </p:sp>
    </p:spTree>
    <p:extLst>
      <p:ext uri="{BB962C8B-B14F-4D97-AF65-F5344CB8AC3E}">
        <p14:creationId xmlns:p14="http://schemas.microsoft.com/office/powerpoint/2010/main" val="1040018075"/>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3" descr="ppt_question.png"/>
          <p:cNvPicPr>
            <a:picLocks noGrp="1" noChangeAspect="1"/>
          </p:cNvPicPr>
          <p:nvPr>
            <p:ph idx="1"/>
          </p:nvPr>
        </p:nvPicPr>
        <p:blipFill>
          <a:blip r:embed="rId3">
            <a:extLst>
              <a:ext uri="{28A0092B-C50C-407E-A947-70E740481C1C}">
                <a14:useLocalDpi xmlns:a14="http://schemas.microsoft.com/office/drawing/2010/main" val="0"/>
              </a:ext>
            </a:extLst>
          </a:blip>
          <a:srcRect l="-36462" r="-36462"/>
          <a:stretch>
            <a:fillRect/>
          </a:stretch>
        </p:blipFill>
        <p:spPr>
          <a:xfrm>
            <a:off x="702791" y="1293939"/>
            <a:ext cx="6938867" cy="3016188"/>
          </a:xfrm>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702791" y="407480"/>
            <a:ext cx="7138800" cy="644700"/>
          </a:xfrm>
          <a:prstGeom prst="rect">
            <a:avLst/>
          </a:prstGeom>
        </p:spPr>
        <p:txBody>
          <a:bodyPr lIns="91425" tIns="91425" rIns="91425" bIns="91425" anchor="t" anchorCtr="0">
            <a:noAutofit/>
          </a:bodyPr>
          <a:lstStyle/>
          <a:p>
            <a:pPr rtl="0">
              <a:spcBef>
                <a:spcPts val="0"/>
              </a:spcBef>
              <a:buNone/>
            </a:pPr>
            <a:r>
              <a:rPr lang="en"/>
              <a:t>Backup</a:t>
            </a:r>
          </a:p>
          <a:p>
            <a:pPr>
              <a:spcBef>
                <a:spcPts val="0"/>
              </a:spcBef>
              <a:buNone/>
            </a:pPr>
            <a:endParaRPr/>
          </a:p>
        </p:txBody>
      </p:sp>
      <p:sp>
        <p:nvSpPr>
          <p:cNvPr id="261" name="Shape 261"/>
          <p:cNvSpPr txBox="1">
            <a:spLocks noGrp="1"/>
          </p:cNvSpPr>
          <p:nvPr>
            <p:ph type="body" idx="1"/>
          </p:nvPr>
        </p:nvSpPr>
        <p:spPr>
          <a:xfrm>
            <a:off x="702791" y="1118855"/>
            <a:ext cx="7138800" cy="33279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75056380"/>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702800" y="-153925"/>
            <a:ext cx="7138800" cy="315600"/>
          </a:xfrm>
          <a:prstGeom prst="rect">
            <a:avLst/>
          </a:prstGeom>
        </p:spPr>
        <p:txBody>
          <a:bodyPr lIns="91425" tIns="91425" rIns="91425" bIns="91425" anchor="t" anchorCtr="0">
            <a:noAutofit/>
          </a:bodyPr>
          <a:lstStyle/>
          <a:p>
            <a:pPr lvl="0" rtl="0">
              <a:spcBef>
                <a:spcPts val="0"/>
              </a:spcBef>
              <a:buNone/>
            </a:pPr>
            <a:r>
              <a:rPr lang="en" sz="2400"/>
              <a:t>Possible Architectures : Loosely Coupled</a:t>
            </a:r>
            <a:r>
              <a:rPr lang="en"/>
              <a:t> </a:t>
            </a:r>
          </a:p>
        </p:txBody>
      </p:sp>
      <p:pic>
        <p:nvPicPr>
          <p:cNvPr id="267" name="Shape 267"/>
          <p:cNvPicPr preferRelativeResize="0"/>
          <p:nvPr/>
        </p:nvPicPr>
        <p:blipFill>
          <a:blip r:embed="rId3">
            <a:alphaModFix/>
          </a:blip>
          <a:stretch>
            <a:fillRect/>
          </a:stretch>
        </p:blipFill>
        <p:spPr>
          <a:xfrm>
            <a:off x="0" y="758175"/>
            <a:ext cx="3952249" cy="2724350"/>
          </a:xfrm>
          <a:prstGeom prst="rect">
            <a:avLst/>
          </a:prstGeom>
          <a:noFill/>
          <a:ln>
            <a:noFill/>
          </a:ln>
        </p:spPr>
      </p:pic>
      <p:pic>
        <p:nvPicPr>
          <p:cNvPr id="268" name="Shape 268"/>
          <p:cNvPicPr preferRelativeResize="0"/>
          <p:nvPr/>
        </p:nvPicPr>
        <p:blipFill>
          <a:blip r:embed="rId4">
            <a:alphaModFix/>
          </a:blip>
          <a:stretch>
            <a:fillRect/>
          </a:stretch>
        </p:blipFill>
        <p:spPr>
          <a:xfrm>
            <a:off x="3952250" y="758175"/>
            <a:ext cx="4321751" cy="2724350"/>
          </a:xfrm>
          <a:prstGeom prst="rect">
            <a:avLst/>
          </a:prstGeom>
          <a:noFill/>
          <a:ln>
            <a:noFill/>
          </a:ln>
        </p:spPr>
      </p:pic>
      <p:sp>
        <p:nvSpPr>
          <p:cNvPr id="269" name="Shape 269"/>
          <p:cNvSpPr txBox="1"/>
          <p:nvPr/>
        </p:nvSpPr>
        <p:spPr>
          <a:xfrm>
            <a:off x="218850" y="3787000"/>
            <a:ext cx="3733500" cy="1046699"/>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a:t>Programmable FPGA bonded next to Intel Atom processor</a:t>
            </a:r>
          </a:p>
          <a:p>
            <a:pPr marL="457200" lvl="0" indent="-228600" rtl="0">
              <a:spcBef>
                <a:spcPts val="0"/>
              </a:spcBef>
              <a:buChar char="-"/>
            </a:pPr>
            <a:r>
              <a:rPr lang="en"/>
              <a:t>Connected via PCIe bus </a:t>
            </a:r>
          </a:p>
        </p:txBody>
      </p:sp>
      <p:sp>
        <p:nvSpPr>
          <p:cNvPr id="270" name="Shape 270"/>
          <p:cNvSpPr txBox="1"/>
          <p:nvPr/>
        </p:nvSpPr>
        <p:spPr>
          <a:xfrm>
            <a:off x="3999700" y="3793800"/>
            <a:ext cx="4243199" cy="1025699"/>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a:t>FPGA and Power8 processor on same die</a:t>
            </a:r>
          </a:p>
          <a:p>
            <a:pPr marL="457200" lvl="0" indent="-228600" rtl="0">
              <a:spcBef>
                <a:spcPts val="0"/>
              </a:spcBef>
              <a:buChar char="-"/>
            </a:pPr>
            <a:r>
              <a:rPr lang="en"/>
              <a:t>Connected via on chip PCIe interface</a:t>
            </a:r>
          </a:p>
          <a:p>
            <a:pPr marL="457200" lvl="0" indent="-228600" rtl="0">
              <a:spcBef>
                <a:spcPts val="0"/>
              </a:spcBef>
              <a:buChar char="-"/>
            </a:pPr>
            <a:r>
              <a:rPr lang="en"/>
              <a:t>Coherent view of memory to accelerator and CPU</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Port Queue</a:t>
            </a:r>
            <a:endParaRPr lang="en-US" dirty="0"/>
          </a:p>
        </p:txBody>
      </p:sp>
      <p:sp>
        <p:nvSpPr>
          <p:cNvPr id="3" name="Text Placeholder 2"/>
          <p:cNvSpPr>
            <a:spLocks noGrp="1"/>
          </p:cNvSpPr>
          <p:nvPr>
            <p:ph type="body" idx="1"/>
          </p:nvPr>
        </p:nvSpPr>
        <p:spPr>
          <a:xfrm>
            <a:off x="702791" y="1118855"/>
            <a:ext cx="7138800" cy="3558248"/>
          </a:xfrm>
        </p:spPr>
        <p:txBody>
          <a:bodyPr/>
          <a:lstStyle/>
          <a:p>
            <a:r>
              <a:rPr lang="en-US" sz="1800" dirty="0" smtClean="0"/>
              <a:t>Queue for requests </a:t>
            </a:r>
            <a:r>
              <a:rPr lang="en-US" sz="1800" smtClean="0"/>
              <a:t>called </a:t>
            </a:r>
            <a:r>
              <a:rPr lang="en-US" sz="1800" dirty="0" err="1" smtClean="0"/>
              <a:t>TransmitList</a:t>
            </a:r>
            <a:r>
              <a:rPr lang="en-US" sz="1800" dirty="0" smtClean="0"/>
              <a:t/>
            </a:r>
            <a:br>
              <a:rPr lang="en-US" sz="1800" dirty="0" smtClean="0"/>
            </a:br>
            <a:endParaRPr lang="en-US" sz="1800" dirty="0" smtClean="0"/>
          </a:p>
          <a:p>
            <a:r>
              <a:rPr lang="en-US" sz="1800" dirty="0" err="1" smtClean="0"/>
              <a:t>AccRead</a:t>
            </a:r>
            <a:r>
              <a:rPr lang="en-US" sz="1800" dirty="0" smtClean="0"/>
              <a:t>(), </a:t>
            </a:r>
            <a:r>
              <a:rPr lang="en-US" sz="1800" dirty="0" err="1" smtClean="0"/>
              <a:t>AccWrite</a:t>
            </a:r>
            <a:r>
              <a:rPr lang="en-US" sz="1800" dirty="0" smtClean="0"/>
              <a:t>() : Packaging for request and changes status to “ready for queuing”</a:t>
            </a:r>
            <a:br>
              <a:rPr lang="en-US" sz="1800" dirty="0" smtClean="0"/>
            </a:br>
            <a:endParaRPr lang="en-US" sz="1800" dirty="0" smtClean="0"/>
          </a:p>
          <a:p>
            <a:r>
              <a:rPr lang="en-US" sz="1800" dirty="0" err="1" smtClean="0"/>
              <a:t>queueDMA</a:t>
            </a:r>
            <a:r>
              <a:rPr lang="en-US" sz="1800" dirty="0" smtClean="0"/>
              <a:t>() : Actually queues the request</a:t>
            </a:r>
            <a:br>
              <a:rPr lang="en-US" sz="1800" dirty="0" smtClean="0"/>
            </a:br>
            <a:endParaRPr lang="en-US" sz="1800" dirty="0" smtClean="0"/>
          </a:p>
          <a:p>
            <a:r>
              <a:rPr lang="en-US" sz="1800" dirty="0" smtClean="0"/>
              <a:t>Transmit Count : Number of entries in list </a:t>
            </a:r>
            <a:br>
              <a:rPr lang="en-US" sz="1800" dirty="0" smtClean="0"/>
            </a:br>
            <a:endParaRPr lang="en-US" sz="1800" dirty="0" smtClean="0"/>
          </a:p>
          <a:p>
            <a:r>
              <a:rPr lang="en-US" sz="1800" dirty="0" smtClean="0"/>
              <a:t>Transmit List Maintains : </a:t>
            </a:r>
          </a:p>
          <a:p>
            <a:pPr lvl="1"/>
            <a:r>
              <a:rPr lang="en-US" sz="1800" dirty="0" smtClean="0"/>
              <a:t>Packet to be sent</a:t>
            </a:r>
          </a:p>
          <a:p>
            <a:pPr lvl="1"/>
            <a:r>
              <a:rPr lang="en-US" sz="1800" dirty="0" smtClean="0"/>
              <a:t>Relative delay in cycles from previous request</a:t>
            </a:r>
          </a:p>
          <a:p>
            <a:pPr marL="622300" lvl="1" indent="0">
              <a:buNone/>
            </a:pPr>
            <a:endParaRPr lang="en-US" sz="1400" dirty="0"/>
          </a:p>
        </p:txBody>
      </p:sp>
    </p:spTree>
    <p:extLst>
      <p:ext uri="{BB962C8B-B14F-4D97-AF65-F5344CB8AC3E}">
        <p14:creationId xmlns:p14="http://schemas.microsoft.com/office/powerpoint/2010/main" val="1822415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rot="-5400000">
            <a:off x="-848824" y="2778375"/>
            <a:ext cx="3225599" cy="342600"/>
          </a:xfrm>
          <a:prstGeom prst="rect">
            <a:avLst/>
          </a:prstGeom>
          <a:noFill/>
          <a:ln>
            <a:noFill/>
          </a:ln>
        </p:spPr>
        <p:txBody>
          <a:bodyPr lIns="91425" tIns="91425" rIns="91425" bIns="91425" anchor="t" anchorCtr="0">
            <a:noAutofit/>
          </a:bodyPr>
          <a:lstStyle/>
          <a:p>
            <a:pPr algn="ctr">
              <a:spcBef>
                <a:spcPts val="0"/>
              </a:spcBef>
              <a:buNone/>
            </a:pPr>
            <a:r>
              <a:rPr lang="en"/>
              <a:t>Granularity ( Fine to Coarse )</a:t>
            </a:r>
          </a:p>
        </p:txBody>
      </p:sp>
      <p:sp>
        <p:nvSpPr>
          <p:cNvPr id="131" name="Shape 131"/>
          <p:cNvSpPr txBox="1">
            <a:spLocks noGrp="1"/>
          </p:cNvSpPr>
          <p:nvPr>
            <p:ph type="title"/>
          </p:nvPr>
        </p:nvSpPr>
        <p:spPr>
          <a:xfrm>
            <a:off x="731341" y="336220"/>
            <a:ext cx="7138800" cy="644700"/>
          </a:xfrm>
          <a:prstGeom prst="rect">
            <a:avLst/>
          </a:prstGeom>
        </p:spPr>
        <p:txBody>
          <a:bodyPr lIns="91425" tIns="91425" rIns="91425" bIns="91425" anchor="t" anchorCtr="0">
            <a:noAutofit/>
          </a:bodyPr>
          <a:lstStyle/>
          <a:p>
            <a:pPr>
              <a:spcBef>
                <a:spcPts val="0"/>
              </a:spcBef>
              <a:buNone/>
            </a:pPr>
            <a:r>
              <a:rPr lang="en" dirty="0"/>
              <a:t>Accelerator Taxonomy</a:t>
            </a:r>
          </a:p>
        </p:txBody>
      </p:sp>
      <p:pic>
        <p:nvPicPr>
          <p:cNvPr id="132" name="Shape 132"/>
          <p:cNvPicPr preferRelativeResize="0"/>
          <p:nvPr/>
        </p:nvPicPr>
        <p:blipFill>
          <a:blip r:embed="rId3">
            <a:alphaModFix/>
          </a:blip>
          <a:stretch>
            <a:fillRect/>
          </a:stretch>
        </p:blipFill>
        <p:spPr>
          <a:xfrm>
            <a:off x="1348375" y="1539950"/>
            <a:ext cx="5295900" cy="2857500"/>
          </a:xfrm>
          <a:prstGeom prst="rect">
            <a:avLst/>
          </a:prstGeom>
          <a:noFill/>
          <a:ln w="9525" cap="flat" cmpd="sng">
            <a:solidFill>
              <a:srgbClr val="000000"/>
            </a:solidFill>
            <a:prstDash val="solid"/>
            <a:round/>
            <a:headEnd type="none" w="med" len="med"/>
            <a:tailEnd type="none" w="med" len="med"/>
          </a:ln>
        </p:spPr>
      </p:pic>
      <p:sp>
        <p:nvSpPr>
          <p:cNvPr id="133" name="Shape 133"/>
          <p:cNvSpPr/>
          <p:nvPr/>
        </p:nvSpPr>
        <p:spPr>
          <a:xfrm>
            <a:off x="1056175" y="1503375"/>
            <a:ext cx="171300" cy="2892600"/>
          </a:xfrm>
          <a:prstGeom prst="downArrow">
            <a:avLst>
              <a:gd name="adj1" fmla="val 50000"/>
              <a:gd name="adj2" fmla="val 50000"/>
            </a:avLst>
          </a:prstGeom>
          <a:solidFill>
            <a:schemeClr val="dk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4" name="Shape 134"/>
          <p:cNvSpPr/>
          <p:nvPr/>
        </p:nvSpPr>
        <p:spPr>
          <a:xfrm rot="-5400000">
            <a:off x="3899725" y="-1219275"/>
            <a:ext cx="171300" cy="5274000"/>
          </a:xfrm>
          <a:prstGeom prst="downArrow">
            <a:avLst>
              <a:gd name="adj1" fmla="val 50000"/>
              <a:gd name="adj2" fmla="val 50000"/>
            </a:avLst>
          </a:prstGeom>
          <a:solidFill>
            <a:schemeClr val="dk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5" name="Shape 135"/>
          <p:cNvSpPr txBox="1"/>
          <p:nvPr/>
        </p:nvSpPr>
        <p:spPr>
          <a:xfrm>
            <a:off x="1351150" y="1065700"/>
            <a:ext cx="4900199" cy="229800"/>
          </a:xfrm>
          <a:prstGeom prst="rect">
            <a:avLst/>
          </a:prstGeom>
          <a:noFill/>
          <a:ln>
            <a:noFill/>
          </a:ln>
        </p:spPr>
        <p:txBody>
          <a:bodyPr lIns="91425" tIns="91425" rIns="91425" bIns="91425" anchor="t" anchorCtr="0">
            <a:noAutofit/>
          </a:bodyPr>
          <a:lstStyle/>
          <a:p>
            <a:pPr>
              <a:spcBef>
                <a:spcPts val="0"/>
              </a:spcBef>
              <a:buNone/>
            </a:pPr>
            <a:r>
              <a:rPr lang="en"/>
              <a:t>Coupling ( Location with respect to core ) </a:t>
            </a:r>
          </a:p>
        </p:txBody>
      </p:sp>
      <p:sp>
        <p:nvSpPr>
          <p:cNvPr id="136" name="Shape 136"/>
          <p:cNvSpPr txBox="1"/>
          <p:nvPr/>
        </p:nvSpPr>
        <p:spPr>
          <a:xfrm>
            <a:off x="1389175" y="4447585"/>
            <a:ext cx="5214300" cy="229800"/>
          </a:xfrm>
          <a:prstGeom prst="rect">
            <a:avLst/>
          </a:prstGeom>
          <a:noFill/>
          <a:ln>
            <a:noFill/>
          </a:ln>
        </p:spPr>
        <p:txBody>
          <a:bodyPr lIns="91425" tIns="91425" rIns="91425" bIns="91425" anchor="t" anchorCtr="0">
            <a:noAutofit/>
          </a:bodyPr>
          <a:lstStyle/>
          <a:p>
            <a:pPr lvl="0" rtl="0">
              <a:lnSpc>
                <a:spcPct val="115000"/>
              </a:lnSpc>
              <a:spcBef>
                <a:spcPts val="2400"/>
              </a:spcBef>
              <a:buClr>
                <a:schemeClr val="dk1"/>
              </a:buClr>
              <a:buSzPct val="110000"/>
              <a:buFont typeface="Arial"/>
              <a:buNone/>
            </a:pPr>
            <a:r>
              <a:rPr lang="en" sz="1000" b="1" dirty="0">
                <a:solidFill>
                  <a:srgbClr val="006790"/>
                </a:solidFill>
                <a:highlight>
                  <a:srgbClr val="FFFFFF"/>
                </a:highlight>
              </a:rPr>
              <a:t>Research Infrastructures for Hardware Accelerators</a:t>
            </a:r>
          </a:p>
          <a:p>
            <a:pPr lvl="0" rtl="0">
              <a:lnSpc>
                <a:spcPct val="115000"/>
              </a:lnSpc>
              <a:spcBef>
                <a:spcPts val="0"/>
              </a:spcBef>
              <a:spcAft>
                <a:spcPts val="300"/>
              </a:spcAft>
              <a:buClr>
                <a:schemeClr val="dk1"/>
              </a:buClr>
              <a:buSzPct val="110000"/>
              <a:buFont typeface="Arial"/>
              <a:buNone/>
            </a:pPr>
            <a:r>
              <a:rPr lang="en" sz="1000" b="1" u="sng" dirty="0">
                <a:solidFill>
                  <a:srgbClr val="006790"/>
                </a:solidFill>
                <a:highlight>
                  <a:srgbClr val="FFFFFF"/>
                </a:highlight>
                <a:hlinkClick r:id="rId4"/>
              </a:rPr>
              <a:t>Synthesis Lectures on Computer Architecture</a:t>
            </a:r>
          </a:p>
          <a:p>
            <a:pPr lvl="0" rtl="0">
              <a:lnSpc>
                <a:spcPct val="115000"/>
              </a:lnSpc>
              <a:spcBef>
                <a:spcPts val="0"/>
              </a:spcBef>
              <a:buClr>
                <a:schemeClr val="dk1"/>
              </a:buClr>
              <a:buSzPct val="110000"/>
              <a:buFont typeface="Arial"/>
              <a:buNone/>
            </a:pPr>
            <a:r>
              <a:rPr lang="en" sz="1000" dirty="0">
                <a:solidFill>
                  <a:schemeClr val="dk1"/>
                </a:solidFill>
                <a:highlight>
                  <a:srgbClr val="FFFFFF"/>
                </a:highlight>
              </a:rPr>
              <a:t>November 2015, 99 pages, (doi:10.2200/S00677ED1V01Y201511CAC034)</a:t>
            </a:r>
          </a:p>
          <a:p>
            <a:pPr>
              <a:spcBef>
                <a:spcPts val="0"/>
              </a:spcBef>
              <a:buNone/>
            </a:pPr>
            <a:endParaRPr sz="1000" dirty="0"/>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702791" y="407480"/>
            <a:ext cx="7138800" cy="644700"/>
          </a:xfrm>
          <a:prstGeom prst="rect">
            <a:avLst/>
          </a:prstGeom>
        </p:spPr>
        <p:txBody>
          <a:bodyPr lIns="91425" tIns="91425" rIns="91425" bIns="91425" anchor="t" anchorCtr="0">
            <a:noAutofit/>
          </a:bodyPr>
          <a:lstStyle/>
          <a:p>
            <a:pPr>
              <a:spcBef>
                <a:spcPts val="0"/>
              </a:spcBef>
              <a:buNone/>
            </a:pPr>
            <a:r>
              <a:rPr lang="en" dirty="0" smtClean="0"/>
              <a:t>Future Work </a:t>
            </a:r>
            <a:endParaRPr lang="en" dirty="0"/>
          </a:p>
        </p:txBody>
      </p:sp>
      <p:sp>
        <p:nvSpPr>
          <p:cNvPr id="255" name="Shape 255"/>
          <p:cNvSpPr txBox="1">
            <a:spLocks noGrp="1"/>
          </p:cNvSpPr>
          <p:nvPr>
            <p:ph type="body" idx="1"/>
          </p:nvPr>
        </p:nvSpPr>
        <p:spPr>
          <a:xfrm>
            <a:off x="702791" y="1118855"/>
            <a:ext cx="7138800" cy="3327900"/>
          </a:xfrm>
          <a:prstGeom prst="rect">
            <a:avLst/>
          </a:prstGeom>
        </p:spPr>
        <p:txBody>
          <a:bodyPr lIns="91425" tIns="91425" rIns="91425" bIns="91425" anchor="t" anchorCtr="0">
            <a:noAutofit/>
          </a:bodyPr>
          <a:lstStyle/>
          <a:p>
            <a:pPr marL="342900" indent="-342900">
              <a:lnSpc>
                <a:spcPct val="200000"/>
              </a:lnSpc>
              <a:spcBef>
                <a:spcPts val="0"/>
              </a:spcBef>
              <a:buAutoNum type="arabicPeriod"/>
            </a:pPr>
            <a:r>
              <a:rPr lang="en" dirty="0" smtClean="0"/>
              <a:t>Complete design space sweep for all</a:t>
            </a:r>
            <a:r>
              <a:rPr lang="en-US" dirty="0" smtClean="0"/>
              <a:t> (extended)</a:t>
            </a:r>
            <a:r>
              <a:rPr lang="en" dirty="0" smtClean="0"/>
              <a:t> benchmarks </a:t>
            </a:r>
            <a:endParaRPr lang="en-US" dirty="0" smtClean="0"/>
          </a:p>
          <a:p>
            <a:pPr marL="342900" indent="-342900">
              <a:lnSpc>
                <a:spcPct val="200000"/>
              </a:lnSpc>
              <a:spcBef>
                <a:spcPts val="0"/>
              </a:spcBef>
              <a:buAutoNum type="arabicPeriod"/>
            </a:pPr>
            <a:r>
              <a:rPr lang="en-US" dirty="0" smtClean="0"/>
              <a:t>Enable prefetching for caches</a:t>
            </a:r>
            <a:endParaRPr lang="en" dirty="0" smtClean="0"/>
          </a:p>
          <a:p>
            <a:pPr marL="342900" indent="-342900">
              <a:lnSpc>
                <a:spcPct val="200000"/>
              </a:lnSpc>
              <a:spcBef>
                <a:spcPts val="0"/>
              </a:spcBef>
              <a:buAutoNum type="arabicPeriod"/>
            </a:pPr>
            <a:r>
              <a:rPr lang="en-US" dirty="0" smtClean="0"/>
              <a:t>Modeling scratchpads and their DMA overheads on Gem5</a:t>
            </a:r>
          </a:p>
          <a:p>
            <a:pPr marL="342900" indent="-342900">
              <a:lnSpc>
                <a:spcPct val="200000"/>
              </a:lnSpc>
              <a:spcBef>
                <a:spcPts val="0"/>
              </a:spcBef>
              <a:buAutoNum type="arabicPeriod"/>
            </a:pPr>
            <a:r>
              <a:rPr lang="en" dirty="0" smtClean="0"/>
              <a:t>Power calculation of Scratchpad Model</a:t>
            </a:r>
          </a:p>
          <a:p>
            <a:pPr marL="342900" indent="-342900">
              <a:spcBef>
                <a:spcPts val="0"/>
              </a:spcBef>
              <a:buAutoNum type="arabicPeriod"/>
            </a:pPr>
            <a:endParaRPr lang="en-US" dirty="0" smtClean="0"/>
          </a:p>
          <a:p>
            <a:pPr marL="342900" indent="-342900">
              <a:spcBef>
                <a:spcPts val="0"/>
              </a:spcBef>
              <a:buAutoNum type="arabicPeriod"/>
            </a:pPr>
            <a:r>
              <a:rPr lang="en-US" dirty="0" smtClean="0"/>
              <a:t>Explore cache and/or scratchpad optimizations</a:t>
            </a:r>
            <a:endParaRPr lang="en"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4390998" y="1093514"/>
            <a:ext cx="3533802" cy="3677516"/>
          </a:xfrm>
          <a:prstGeom prst="rect">
            <a:avLst/>
          </a:prstGeom>
          <a:noFill/>
          <a:ln>
            <a:noFill/>
          </a:ln>
        </p:spPr>
      </p:pic>
      <p:sp>
        <p:nvSpPr>
          <p:cNvPr id="110" name="Shape 110"/>
          <p:cNvSpPr txBox="1">
            <a:spLocks noGrp="1"/>
          </p:cNvSpPr>
          <p:nvPr>
            <p:ph type="title"/>
          </p:nvPr>
        </p:nvSpPr>
        <p:spPr>
          <a:xfrm>
            <a:off x="602665" y="361205"/>
            <a:ext cx="7542853" cy="644700"/>
          </a:xfrm>
          <a:prstGeom prst="rect">
            <a:avLst/>
          </a:prstGeom>
        </p:spPr>
        <p:txBody>
          <a:bodyPr lIns="91425" tIns="91425" rIns="91425" bIns="91425" anchor="t" anchorCtr="0">
            <a:noAutofit/>
          </a:bodyPr>
          <a:lstStyle/>
          <a:p>
            <a:pPr>
              <a:spcBef>
                <a:spcPts val="0"/>
              </a:spcBef>
              <a:buNone/>
            </a:pPr>
            <a:r>
              <a:rPr lang="en" dirty="0" smtClean="0"/>
              <a:t>Accelerators are Trending</a:t>
            </a:r>
            <a:endParaRPr lang="en" dirty="0"/>
          </a:p>
        </p:txBody>
      </p:sp>
      <p:sp>
        <p:nvSpPr>
          <p:cNvPr id="111" name="Shape 111"/>
          <p:cNvSpPr txBox="1"/>
          <p:nvPr/>
        </p:nvSpPr>
        <p:spPr>
          <a:xfrm>
            <a:off x="254144" y="3274741"/>
            <a:ext cx="3917120" cy="2083799"/>
          </a:xfrm>
          <a:prstGeom prst="rect">
            <a:avLst/>
          </a:prstGeom>
          <a:noFill/>
          <a:ln>
            <a:noFill/>
          </a:ln>
        </p:spPr>
        <p:txBody>
          <a:bodyPr lIns="91425" tIns="91425" rIns="91425" bIns="91425" anchor="t" anchorCtr="0">
            <a:noAutofit/>
          </a:bodyPr>
          <a:lstStyle/>
          <a:p>
            <a:pPr marL="285750" indent="-285750" rtl="0">
              <a:spcBef>
                <a:spcPts val="0"/>
              </a:spcBef>
              <a:buClr>
                <a:srgbClr val="FF0000"/>
              </a:buClr>
              <a:buFont typeface="Arial"/>
              <a:buChar char="•"/>
            </a:pPr>
            <a:r>
              <a:rPr lang="en-US" sz="1800" dirty="0" smtClean="0">
                <a:latin typeface="Calibri" panose="020F0502020204030204" pitchFamily="34" charset="0"/>
              </a:rPr>
              <a:t>Multiple accelerators on current day SOCs.</a:t>
            </a:r>
          </a:p>
          <a:p>
            <a:pPr marL="285750" indent="-285750" rtl="0">
              <a:spcBef>
                <a:spcPts val="0"/>
              </a:spcBef>
              <a:buClr>
                <a:srgbClr val="FF0000"/>
              </a:buClr>
              <a:buFont typeface="Arial"/>
              <a:buChar char="•"/>
            </a:pPr>
            <a:r>
              <a:rPr lang="en-US" sz="1800" dirty="0" smtClean="0">
                <a:latin typeface="Calibri" panose="020F0502020204030204" pitchFamily="34" charset="0"/>
              </a:rPr>
              <a:t>Often loosely coupled to the core.</a:t>
            </a:r>
          </a:p>
          <a:p>
            <a:pPr marL="285750" indent="-285750" rtl="0">
              <a:spcBef>
                <a:spcPts val="0"/>
              </a:spcBef>
              <a:buClr>
                <a:srgbClr val="FF0000"/>
              </a:buClr>
              <a:buFont typeface="Arial"/>
              <a:buChar char="•"/>
            </a:pPr>
            <a:r>
              <a:rPr lang="en-US" sz="1800" dirty="0" smtClean="0">
                <a:latin typeface="Calibri" panose="020F0502020204030204" pitchFamily="34" charset="0"/>
              </a:rPr>
              <a:t>Inefficient data movement affects performance and power.</a:t>
            </a:r>
          </a:p>
          <a:p>
            <a:pPr marL="285750" indent="-285750" rtl="0">
              <a:spcBef>
                <a:spcPts val="0"/>
              </a:spcBef>
              <a:buFont typeface="Arial"/>
              <a:buChar char="•"/>
            </a:pPr>
            <a:endParaRP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40" y="1530633"/>
            <a:ext cx="3466241" cy="1603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title"/>
          </p:nvPr>
        </p:nvSpPr>
        <p:spPr>
          <a:xfrm>
            <a:off x="702791" y="-89396"/>
            <a:ext cx="7138800" cy="644700"/>
          </a:xfrm>
          <a:prstGeom prst="rect">
            <a:avLst/>
          </a:prstGeom>
        </p:spPr>
        <p:txBody>
          <a:bodyPr lIns="91425" tIns="91425" rIns="91425" bIns="91425" anchor="t" anchorCtr="0">
            <a:noAutofit/>
          </a:bodyPr>
          <a:lstStyle/>
          <a:p>
            <a:pPr>
              <a:spcBef>
                <a:spcPts val="0"/>
              </a:spcBef>
              <a:buNone/>
            </a:pPr>
            <a:r>
              <a:rPr lang="en" dirty="0"/>
              <a:t>Location </a:t>
            </a:r>
            <a:r>
              <a:rPr lang="en" dirty="0" smtClean="0"/>
              <a:t>Based Classification </a:t>
            </a:r>
            <a:endParaRPr lang="en" dirty="0"/>
          </a:p>
        </p:txBody>
      </p:sp>
      <p:sp>
        <p:nvSpPr>
          <p:cNvPr id="122" name="Shape 122"/>
          <p:cNvSpPr/>
          <p:nvPr/>
        </p:nvSpPr>
        <p:spPr>
          <a:xfrm>
            <a:off x="784114" y="4461865"/>
            <a:ext cx="1569899" cy="5232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t>ACC</a:t>
            </a:r>
          </a:p>
        </p:txBody>
      </p:sp>
      <p:sp>
        <p:nvSpPr>
          <p:cNvPr id="124" name="Shape 124"/>
          <p:cNvSpPr txBox="1"/>
          <p:nvPr/>
        </p:nvSpPr>
        <p:spPr>
          <a:xfrm>
            <a:off x="4085575" y="795739"/>
            <a:ext cx="2949700" cy="2163900"/>
          </a:xfrm>
          <a:prstGeom prst="rect">
            <a:avLst/>
          </a:prstGeom>
          <a:noFill/>
          <a:ln>
            <a:noFill/>
          </a:ln>
        </p:spPr>
        <p:txBody>
          <a:bodyPr lIns="91425" tIns="91425" rIns="91425" bIns="91425" anchor="t" anchorCtr="0">
            <a:noAutofit/>
          </a:bodyPr>
          <a:lstStyle/>
          <a:p>
            <a:pPr marL="228600" lvl="0" rtl="0">
              <a:spcBef>
                <a:spcPts val="0"/>
              </a:spcBef>
              <a:buClr>
                <a:srgbClr val="FF0000"/>
              </a:buClr>
            </a:pPr>
            <a:r>
              <a:rPr lang="en" sz="1800" dirty="0" smtClean="0">
                <a:latin typeface="Calibri" panose="020F0502020204030204" pitchFamily="34" charset="0"/>
              </a:rPr>
              <a:t>In – Core </a:t>
            </a:r>
            <a:endParaRPr sz="1800" dirty="0" smtClean="0">
              <a:latin typeface="Calibri" panose="020F0502020204030204" pitchFamily="34" charset="0"/>
            </a:endParaRPr>
          </a:p>
          <a:p>
            <a:pPr marL="514350" lvl="8" indent="-285750">
              <a:buClr>
                <a:srgbClr val="FF0000"/>
              </a:buClr>
              <a:buFont typeface="Arial" panose="020B0604020202020204" pitchFamily="34" charset="0"/>
              <a:buChar char="•"/>
            </a:pPr>
            <a:r>
              <a:rPr lang="en" sz="1800" dirty="0" smtClean="0">
                <a:latin typeface="Calibri" panose="020F0502020204030204" pitchFamily="34" charset="0"/>
              </a:rPr>
              <a:t>Cache based</a:t>
            </a:r>
          </a:p>
          <a:p>
            <a:pPr marL="514350" lvl="4" indent="-285750">
              <a:buClr>
                <a:srgbClr val="FF0000"/>
              </a:buClr>
              <a:buFont typeface="Arial" panose="020B0604020202020204" pitchFamily="34" charset="0"/>
              <a:buChar char="•"/>
            </a:pPr>
            <a:r>
              <a:rPr lang="en" sz="1800" dirty="0" smtClean="0">
                <a:latin typeface="Calibri" panose="020F0502020204030204" pitchFamily="34" charset="0"/>
              </a:rPr>
              <a:t>Fixed Function</a:t>
            </a:r>
          </a:p>
          <a:p>
            <a:pPr marL="514350" lvl="0" indent="-285750" rtl="0">
              <a:spcBef>
                <a:spcPts val="0"/>
              </a:spcBef>
              <a:buClr>
                <a:srgbClr val="FF0000"/>
              </a:buClr>
              <a:buFont typeface="Arial" panose="020B0604020202020204" pitchFamily="34" charset="0"/>
              <a:buChar char="•"/>
            </a:pPr>
            <a:r>
              <a:rPr lang="en" sz="1800" dirty="0" smtClean="0">
                <a:latin typeface="Calibri" panose="020F0502020204030204" pitchFamily="34" charset="0"/>
              </a:rPr>
              <a:t>Fine </a:t>
            </a:r>
            <a:r>
              <a:rPr lang="en" sz="1800" dirty="0">
                <a:latin typeface="Calibri" panose="020F0502020204030204" pitchFamily="34" charset="0"/>
              </a:rPr>
              <a:t>Grained</a:t>
            </a:r>
          </a:p>
          <a:p>
            <a:pPr marL="514350" lvl="0" indent="-285750" rtl="0">
              <a:spcBef>
                <a:spcPts val="0"/>
              </a:spcBef>
              <a:buClr>
                <a:srgbClr val="FF0000"/>
              </a:buClr>
              <a:buFont typeface="Arial" panose="020B0604020202020204" pitchFamily="34" charset="0"/>
              <a:buChar char="•"/>
            </a:pPr>
            <a:r>
              <a:rPr lang="en" sz="1800" dirty="0">
                <a:latin typeface="Calibri" panose="020F0502020204030204" pitchFamily="34" charset="0"/>
              </a:rPr>
              <a:t>Tightly coupled </a:t>
            </a:r>
          </a:p>
        </p:txBody>
      </p:sp>
      <p:sp>
        <p:nvSpPr>
          <p:cNvPr id="125" name="Shape 125"/>
          <p:cNvSpPr txBox="1"/>
          <p:nvPr/>
        </p:nvSpPr>
        <p:spPr>
          <a:xfrm>
            <a:off x="2522475" y="3670762"/>
            <a:ext cx="4587299" cy="1472737"/>
          </a:xfrm>
          <a:prstGeom prst="rect">
            <a:avLst/>
          </a:prstGeom>
          <a:noFill/>
          <a:ln>
            <a:noFill/>
          </a:ln>
        </p:spPr>
        <p:txBody>
          <a:bodyPr lIns="91425" tIns="91425" rIns="91425" bIns="91425" anchor="t" anchorCtr="0">
            <a:noAutofit/>
          </a:bodyPr>
          <a:lstStyle/>
          <a:p>
            <a:pPr marL="228600" lvl="0" rtl="0">
              <a:spcBef>
                <a:spcPts val="0"/>
              </a:spcBef>
              <a:buClr>
                <a:srgbClr val="FF0000"/>
              </a:buClr>
            </a:pPr>
            <a:r>
              <a:rPr lang="en" sz="1800" dirty="0">
                <a:latin typeface="Calibri" panose="020F0502020204030204" pitchFamily="34" charset="0"/>
              </a:rPr>
              <a:t>Un-core </a:t>
            </a:r>
          </a:p>
          <a:p>
            <a:pPr marL="514350" lvl="2" indent="-285750">
              <a:buClr>
                <a:srgbClr val="FF0000"/>
              </a:buClr>
              <a:buFont typeface="Arial" panose="020B0604020202020204" pitchFamily="34" charset="0"/>
              <a:buChar char="•"/>
            </a:pPr>
            <a:r>
              <a:rPr lang="en" sz="1800" dirty="0">
                <a:latin typeface="Calibri" panose="020F0502020204030204" pitchFamily="34" charset="0"/>
              </a:rPr>
              <a:t>Scratchpad based </a:t>
            </a:r>
          </a:p>
          <a:p>
            <a:pPr marL="514350" lvl="0" indent="-285750" rtl="0">
              <a:spcBef>
                <a:spcPts val="0"/>
              </a:spcBef>
              <a:buClr>
                <a:srgbClr val="FF0000"/>
              </a:buClr>
              <a:buFont typeface="Arial" panose="020B0604020202020204" pitchFamily="34" charset="0"/>
              <a:buChar char="•"/>
            </a:pPr>
            <a:r>
              <a:rPr lang="en" sz="1800" dirty="0">
                <a:latin typeface="Calibri" panose="020F0502020204030204" pitchFamily="34" charset="0"/>
              </a:rPr>
              <a:t>Domain specific </a:t>
            </a:r>
          </a:p>
          <a:p>
            <a:pPr marL="514350" lvl="0" indent="-285750" rtl="0">
              <a:spcBef>
                <a:spcPts val="0"/>
              </a:spcBef>
              <a:buClr>
                <a:srgbClr val="FF0000"/>
              </a:buClr>
              <a:buFont typeface="Arial" panose="020B0604020202020204" pitchFamily="34" charset="0"/>
              <a:buChar char="•"/>
            </a:pPr>
            <a:r>
              <a:rPr lang="en" sz="1800" dirty="0">
                <a:latin typeface="Calibri" panose="020F0502020204030204" pitchFamily="34" charset="0"/>
              </a:rPr>
              <a:t>IP like granularity , easy integration </a:t>
            </a:r>
          </a:p>
          <a:p>
            <a:pPr marL="514350" lvl="0" indent="-285750">
              <a:spcBef>
                <a:spcPts val="0"/>
              </a:spcBef>
              <a:buClr>
                <a:srgbClr val="FF0000"/>
              </a:buClr>
              <a:buFont typeface="Arial" panose="020B0604020202020204" pitchFamily="34" charset="0"/>
              <a:buChar char="•"/>
            </a:pPr>
            <a:r>
              <a:rPr lang="en" sz="1800" dirty="0">
                <a:latin typeface="Calibri" panose="020F0502020204030204" pitchFamily="34" charset="0"/>
              </a:rPr>
              <a:t>Loosely coupled </a:t>
            </a:r>
          </a:p>
        </p:txBody>
      </p:sp>
      <p:grpSp>
        <p:nvGrpSpPr>
          <p:cNvPr id="13" name="Group 12"/>
          <p:cNvGrpSpPr/>
          <p:nvPr/>
        </p:nvGrpSpPr>
        <p:grpSpPr>
          <a:xfrm>
            <a:off x="423256" y="538010"/>
            <a:ext cx="7729402" cy="3923855"/>
            <a:chOff x="1977514" y="2200741"/>
            <a:chExt cx="5221363" cy="3531765"/>
          </a:xfrm>
        </p:grpSpPr>
        <p:sp>
          <p:nvSpPr>
            <p:cNvPr id="14" name="Rounded Rectangle 13"/>
            <p:cNvSpPr/>
            <p:nvPr/>
          </p:nvSpPr>
          <p:spPr>
            <a:xfrm>
              <a:off x="1977514" y="5183866"/>
              <a:ext cx="836012" cy="548640"/>
            </a:xfrm>
            <a:prstGeom prst="roundRect">
              <a:avLst/>
            </a:prstGeom>
            <a:solidFill>
              <a:srgbClr val="F6CC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DMA Engine</a:t>
              </a:r>
              <a:endParaRPr lang="en-US" dirty="0">
                <a:solidFill>
                  <a:srgbClr val="000000"/>
                </a:solidFill>
                <a:latin typeface="Helvetica Light"/>
                <a:cs typeface="Helvetica Light"/>
              </a:endParaRPr>
            </a:p>
          </p:txBody>
        </p:sp>
        <p:sp>
          <p:nvSpPr>
            <p:cNvPr id="15" name="Rounded Rectangle 14"/>
            <p:cNvSpPr/>
            <p:nvPr/>
          </p:nvSpPr>
          <p:spPr>
            <a:xfrm>
              <a:off x="6117563" y="3043030"/>
              <a:ext cx="1026715" cy="520589"/>
            </a:xfrm>
            <a:prstGeom prst="roundRect">
              <a:avLst/>
            </a:prstGeom>
            <a:solidFill>
              <a:srgbClr val="EA646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Cache</a:t>
              </a:r>
              <a:endParaRPr lang="en-US" dirty="0">
                <a:solidFill>
                  <a:srgbClr val="000000"/>
                </a:solidFill>
                <a:latin typeface="Helvetica Light"/>
                <a:cs typeface="Helvetica Light"/>
              </a:endParaRPr>
            </a:p>
          </p:txBody>
        </p:sp>
        <p:sp>
          <p:nvSpPr>
            <p:cNvPr id="17" name="Rounded Rectangle 16"/>
            <p:cNvSpPr/>
            <p:nvPr/>
          </p:nvSpPr>
          <p:spPr>
            <a:xfrm>
              <a:off x="6044419" y="2200741"/>
              <a:ext cx="1154458" cy="1447567"/>
            </a:xfrm>
            <a:prstGeom prst="roundRect">
              <a:avLst>
                <a:gd name="adj" fmla="val 8267"/>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endParaRPr lang="en-US" dirty="0">
                <a:solidFill>
                  <a:srgbClr val="000000"/>
                </a:solidFill>
                <a:latin typeface="Helvetica Light"/>
                <a:cs typeface="Helvetica Light"/>
              </a:endParaRPr>
            </a:p>
          </p:txBody>
        </p:sp>
        <p:sp>
          <p:nvSpPr>
            <p:cNvPr id="18" name="Rounded Rectangle 17"/>
            <p:cNvSpPr/>
            <p:nvPr/>
          </p:nvSpPr>
          <p:spPr>
            <a:xfrm>
              <a:off x="2231474" y="4731038"/>
              <a:ext cx="4967402" cy="324945"/>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DRAM</a:t>
              </a:r>
              <a:endParaRPr lang="en-US" dirty="0">
                <a:solidFill>
                  <a:srgbClr val="000000"/>
                </a:solidFill>
                <a:latin typeface="Helvetica Light"/>
                <a:cs typeface="Helvetica Light"/>
              </a:endParaRPr>
            </a:p>
          </p:txBody>
        </p:sp>
        <p:sp>
          <p:nvSpPr>
            <p:cNvPr id="19" name="Rounded Rectangle 18"/>
            <p:cNvSpPr/>
            <p:nvPr/>
          </p:nvSpPr>
          <p:spPr>
            <a:xfrm>
              <a:off x="2231474" y="4088136"/>
              <a:ext cx="4967402" cy="359893"/>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LLC</a:t>
              </a:r>
              <a:endParaRPr lang="en-US" dirty="0">
                <a:solidFill>
                  <a:srgbClr val="000000"/>
                </a:solidFill>
                <a:latin typeface="Helvetica Light"/>
                <a:cs typeface="Helvetica Light"/>
              </a:endParaRPr>
            </a:p>
          </p:txBody>
        </p:sp>
        <p:sp>
          <p:nvSpPr>
            <p:cNvPr id="21" name="Rounded Rectangle 20"/>
            <p:cNvSpPr/>
            <p:nvPr/>
          </p:nvSpPr>
          <p:spPr>
            <a:xfrm>
              <a:off x="6117563" y="2330264"/>
              <a:ext cx="1026715" cy="426962"/>
            </a:xfrm>
            <a:prstGeom prst="roundRect">
              <a:avLst/>
            </a:prstGeom>
            <a:solidFill>
              <a:srgbClr val="FF666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err="1" smtClean="0">
                  <a:solidFill>
                    <a:srgbClr val="000000"/>
                  </a:solidFill>
                  <a:latin typeface="Helvetica Light"/>
                  <a:cs typeface="Helvetica Light"/>
                </a:rPr>
                <a:t>Acc</a:t>
              </a:r>
              <a:r>
                <a:rPr lang="en-US" dirty="0" smtClean="0">
                  <a:solidFill>
                    <a:srgbClr val="000000"/>
                  </a:solidFill>
                  <a:latin typeface="Helvetica Light"/>
                  <a:cs typeface="Helvetica Light"/>
                </a:rPr>
                <a:t> Datapath</a:t>
              </a:r>
              <a:endParaRPr lang="en-US" dirty="0">
                <a:solidFill>
                  <a:srgbClr val="000000"/>
                </a:solidFill>
                <a:latin typeface="Helvetica Light"/>
                <a:cs typeface="Helvetica Light"/>
              </a:endParaRPr>
            </a:p>
          </p:txBody>
        </p:sp>
        <p:cxnSp>
          <p:nvCxnSpPr>
            <p:cNvPr id="23" name="Straight Arrow Connector 22"/>
            <p:cNvCxnSpPr/>
            <p:nvPr/>
          </p:nvCxnSpPr>
          <p:spPr>
            <a:xfrm>
              <a:off x="6630277" y="3648308"/>
              <a:ext cx="0" cy="439829"/>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cxnSp>
        <p:nvCxnSpPr>
          <p:cNvPr id="27" name="Straight Arrow Connector 26"/>
          <p:cNvCxnSpPr/>
          <p:nvPr/>
        </p:nvCxnSpPr>
        <p:spPr>
          <a:xfrm>
            <a:off x="1739829" y="2390700"/>
            <a:ext cx="0" cy="499806"/>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977443" y="620514"/>
            <a:ext cx="1593453" cy="1800062"/>
          </a:xfrm>
          <a:prstGeom prst="roundRect">
            <a:avLst>
              <a:gd name="adj" fmla="val 8267"/>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endParaRPr lang="en-US" dirty="0">
              <a:solidFill>
                <a:srgbClr val="000000"/>
              </a:solidFill>
              <a:latin typeface="Helvetica Light"/>
              <a:cs typeface="Helvetica Light"/>
            </a:endParaRPr>
          </a:p>
        </p:txBody>
      </p:sp>
      <p:sp>
        <p:nvSpPr>
          <p:cNvPr id="29" name="Rounded Rectangle 28"/>
          <p:cNvSpPr/>
          <p:nvPr/>
        </p:nvSpPr>
        <p:spPr>
          <a:xfrm>
            <a:off x="1155947" y="795739"/>
            <a:ext cx="1159683" cy="609549"/>
          </a:xfrm>
          <a:prstGeom prst="roundRect">
            <a:avLst/>
          </a:prstGeom>
          <a:solidFill>
            <a:srgbClr val="76C3F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CPU</a:t>
            </a:r>
            <a:endParaRPr lang="en-US" dirty="0">
              <a:solidFill>
                <a:srgbClr val="000000"/>
              </a:solidFill>
              <a:latin typeface="Helvetica Light"/>
              <a:cs typeface="Helvetica Light"/>
            </a:endParaRPr>
          </a:p>
        </p:txBody>
      </p:sp>
      <p:sp>
        <p:nvSpPr>
          <p:cNvPr id="30" name="Rounded Rectangle 29"/>
          <p:cNvSpPr/>
          <p:nvPr/>
        </p:nvSpPr>
        <p:spPr>
          <a:xfrm>
            <a:off x="1194326" y="1477708"/>
            <a:ext cx="1159685" cy="895068"/>
          </a:xfrm>
          <a:prstGeom prst="roundRect">
            <a:avLst/>
          </a:prstGeom>
          <a:solidFill>
            <a:srgbClr val="CCCC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p>
            <a:pPr algn="ctr"/>
            <a:r>
              <a:rPr lang="en-US" dirty="0" smtClean="0">
                <a:solidFill>
                  <a:srgbClr val="000000"/>
                </a:solidFill>
                <a:latin typeface="Helvetica Light"/>
                <a:cs typeface="Helvetica Light"/>
              </a:rPr>
              <a:t>Cache</a:t>
            </a:r>
            <a:endParaRPr lang="en-US" dirty="0">
              <a:solidFill>
                <a:srgbClr val="000000"/>
              </a:solidFill>
              <a:latin typeface="Helvetica Light"/>
              <a:cs typeface="Helvetica Light"/>
            </a:endParaRPr>
          </a:p>
        </p:txBody>
      </p:sp>
      <p:sp>
        <p:nvSpPr>
          <p:cNvPr id="31" name="Shape 123"/>
          <p:cNvSpPr/>
          <p:nvPr/>
        </p:nvSpPr>
        <p:spPr>
          <a:xfrm>
            <a:off x="4414131" y="3072551"/>
            <a:ext cx="123600" cy="361499"/>
          </a:xfrm>
          <a:prstGeom prst="upDown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 name="Shape 123"/>
          <p:cNvSpPr/>
          <p:nvPr/>
        </p:nvSpPr>
        <p:spPr>
          <a:xfrm>
            <a:off x="1283524" y="3577166"/>
            <a:ext cx="123600" cy="361499"/>
          </a:xfrm>
          <a:prstGeom prst="upDown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92467552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1536230"/>
            <a:ext cx="2140772" cy="251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1" name="Shape 141"/>
          <p:cNvSpPr txBox="1">
            <a:spLocks noGrp="1"/>
          </p:cNvSpPr>
          <p:nvPr>
            <p:ph type="title"/>
          </p:nvPr>
        </p:nvSpPr>
        <p:spPr>
          <a:xfrm>
            <a:off x="702791" y="407480"/>
            <a:ext cx="7138800" cy="644700"/>
          </a:xfrm>
          <a:prstGeom prst="rect">
            <a:avLst/>
          </a:prstGeom>
        </p:spPr>
        <p:txBody>
          <a:bodyPr lIns="91425" tIns="91425" rIns="91425" bIns="91425" anchor="t" anchorCtr="0">
            <a:noAutofit/>
          </a:bodyPr>
          <a:lstStyle/>
          <a:p>
            <a:pPr>
              <a:spcBef>
                <a:spcPts val="0"/>
              </a:spcBef>
              <a:buNone/>
            </a:pPr>
            <a:r>
              <a:rPr lang="en" sz="3000" dirty="0"/>
              <a:t>Future of Accelerator Memory Systems </a:t>
            </a:r>
          </a:p>
        </p:txBody>
      </p:sp>
      <p:sp>
        <p:nvSpPr>
          <p:cNvPr id="145" name="Shape 145"/>
          <p:cNvSpPr/>
          <p:nvPr/>
        </p:nvSpPr>
        <p:spPr>
          <a:xfrm>
            <a:off x="6001408" y="3226677"/>
            <a:ext cx="1418895" cy="772270"/>
          </a:xfrm>
          <a:prstGeom prst="rect">
            <a:avLst/>
          </a:prstGeom>
          <a:noFill/>
          <a:ln w="38100" cap="flat" cmpd="sng">
            <a:solidFill>
              <a:srgbClr val="FF0000"/>
            </a:solidFill>
            <a:prstDash val="dash"/>
            <a:round/>
            <a:headEnd type="none" w="med" len="med"/>
            <a:tailEnd type="none" w="med" len="med"/>
          </a:ln>
        </p:spPr>
        <p:txBody>
          <a:bodyPr lIns="91425" tIns="91425" rIns="91425" bIns="91425" anchor="ctr" anchorCtr="0">
            <a:noAutofit/>
          </a:bodyPr>
          <a:lstStyle/>
          <a:p>
            <a:pPr>
              <a:spcBef>
                <a:spcPts val="0"/>
              </a:spcBef>
              <a:buNone/>
            </a:pPr>
            <a:endParaRPr>
              <a:solidFill>
                <a:schemeClr val="bg1"/>
              </a:solidFill>
            </a:endParaRPr>
          </a:p>
        </p:txBody>
      </p:sp>
      <p:sp>
        <p:nvSpPr>
          <p:cNvPr id="146" name="Shape 146"/>
          <p:cNvSpPr txBox="1"/>
          <p:nvPr/>
        </p:nvSpPr>
        <p:spPr>
          <a:xfrm>
            <a:off x="5320780" y="4157988"/>
            <a:ext cx="3261899" cy="713700"/>
          </a:xfrm>
          <a:prstGeom prst="rect">
            <a:avLst/>
          </a:prstGeom>
          <a:noFill/>
          <a:ln>
            <a:noFill/>
          </a:ln>
        </p:spPr>
        <p:txBody>
          <a:bodyPr lIns="91425" tIns="91425" rIns="91425" bIns="91425" anchor="t" anchorCtr="0">
            <a:noAutofit/>
          </a:bodyPr>
          <a:lstStyle/>
          <a:p>
            <a:pPr>
              <a:spcBef>
                <a:spcPts val="0"/>
              </a:spcBef>
              <a:buNone/>
            </a:pPr>
            <a:r>
              <a:rPr lang="en" dirty="0" smtClean="0"/>
              <a:t>Cache </a:t>
            </a:r>
            <a:r>
              <a:rPr lang="en" dirty="0"/>
              <a:t>friendly </a:t>
            </a:r>
            <a:r>
              <a:rPr lang="en" dirty="0" smtClean="0"/>
              <a:t>Accelerator</a:t>
            </a:r>
            <a:endParaRPr lang="en" dirty="0"/>
          </a:p>
        </p:txBody>
      </p:sp>
      <p:sp>
        <p:nvSpPr>
          <p:cNvPr id="147" name="Shape 147"/>
          <p:cNvSpPr txBox="1"/>
          <p:nvPr/>
        </p:nvSpPr>
        <p:spPr>
          <a:xfrm>
            <a:off x="270931" y="3018687"/>
            <a:ext cx="4808370" cy="644700"/>
          </a:xfrm>
          <a:prstGeom prst="rect">
            <a:avLst/>
          </a:prstGeom>
          <a:noFill/>
          <a:ln>
            <a:noFill/>
          </a:ln>
        </p:spPr>
        <p:txBody>
          <a:bodyPr lIns="91425" tIns="91425" rIns="91425" bIns="91425" anchor="t" anchorCtr="0">
            <a:noAutofit/>
          </a:bodyPr>
          <a:lstStyle/>
          <a:p>
            <a:pPr marL="285750" indent="-285750">
              <a:spcBef>
                <a:spcPts val="0"/>
              </a:spcBef>
              <a:buClr>
                <a:srgbClr val="FF0000"/>
              </a:buClr>
              <a:buFont typeface="Arial" panose="020B0604020202020204" pitchFamily="34" charset="0"/>
              <a:buChar char="•"/>
            </a:pPr>
            <a:r>
              <a:rPr lang="en-US" sz="1800" dirty="0">
                <a:latin typeface="Calibri" panose="020F0502020204030204" pitchFamily="34" charset="0"/>
              </a:rPr>
              <a:t>O</a:t>
            </a:r>
            <a:r>
              <a:rPr lang="en" sz="1800" dirty="0" smtClean="0">
                <a:latin typeface="Calibri" panose="020F0502020204030204" pitchFamily="34" charset="0"/>
              </a:rPr>
              <a:t>n-chip </a:t>
            </a:r>
            <a:r>
              <a:rPr lang="en" sz="1800" dirty="0">
                <a:latin typeface="Calibri" panose="020F0502020204030204" pitchFamily="34" charset="0"/>
              </a:rPr>
              <a:t>memory </a:t>
            </a:r>
            <a:r>
              <a:rPr lang="en" sz="1800" dirty="0" smtClean="0">
                <a:latin typeface="Calibri" panose="020F0502020204030204" pitchFamily="34" charset="0"/>
              </a:rPr>
              <a:t>in </a:t>
            </a:r>
            <a:r>
              <a:rPr lang="en" sz="1800" dirty="0">
                <a:latin typeface="Calibri" panose="020F0502020204030204" pitchFamily="34" charset="0"/>
              </a:rPr>
              <a:t>different compute fabrics</a:t>
            </a:r>
          </a:p>
        </p:txBody>
      </p:sp>
      <p:sp>
        <p:nvSpPr>
          <p:cNvPr id="148" name="Shape 148"/>
          <p:cNvSpPr txBox="1"/>
          <p:nvPr/>
        </p:nvSpPr>
        <p:spPr>
          <a:xfrm>
            <a:off x="73576" y="4746345"/>
            <a:ext cx="7483366" cy="502200"/>
          </a:xfrm>
          <a:prstGeom prst="rect">
            <a:avLst/>
          </a:prstGeom>
          <a:noFill/>
          <a:ln>
            <a:noFill/>
          </a:ln>
        </p:spPr>
        <p:txBody>
          <a:bodyPr lIns="91425" tIns="91425" rIns="91425" bIns="91425" anchor="t" anchorCtr="0">
            <a:noAutofit/>
          </a:bodyPr>
          <a:lstStyle/>
          <a:p>
            <a:pPr lvl="0" rtl="0">
              <a:lnSpc>
                <a:spcPct val="150000"/>
              </a:lnSpc>
              <a:spcBef>
                <a:spcPts val="600"/>
              </a:spcBef>
              <a:buNone/>
            </a:pPr>
            <a:r>
              <a:rPr lang="en" sz="1100" i="1" dirty="0">
                <a:solidFill>
                  <a:srgbClr val="3F3F3F"/>
                </a:solidFill>
                <a:latin typeface="Calibri"/>
                <a:ea typeface="Calibri"/>
                <a:cs typeface="Calibri"/>
                <a:sym typeface="Calibri"/>
              </a:rPr>
              <a:t>Towards Cache Friendly Hardware Accelerators , Yakun Sophia Shao, Sam Xi, Viji Srinivasan† , Gu-Yeon Wei, David Brooks</a:t>
            </a:r>
          </a:p>
          <a:p>
            <a:pPr>
              <a:spcBef>
                <a:spcPts val="0"/>
              </a:spcBef>
              <a:buNone/>
            </a:pPr>
            <a:endParaRPr dirty="0"/>
          </a:p>
        </p:txBody>
      </p:sp>
      <p:pic>
        <p:nvPicPr>
          <p:cNvPr id="2" name="Picture 1"/>
          <p:cNvPicPr>
            <a:picLocks noChangeAspect="1"/>
          </p:cNvPicPr>
          <p:nvPr/>
        </p:nvPicPr>
        <p:blipFill>
          <a:blip r:embed="rId4"/>
          <a:stretch>
            <a:fillRect/>
          </a:stretch>
        </p:blipFill>
        <p:spPr>
          <a:xfrm>
            <a:off x="609606" y="1291914"/>
            <a:ext cx="4031300" cy="1627314"/>
          </a:xfrm>
          <a:prstGeom prst="rect">
            <a:avLst/>
          </a:prstGeom>
        </p:spPr>
      </p:pic>
      <p:sp>
        <p:nvSpPr>
          <p:cNvPr id="144" name="Shape 144"/>
          <p:cNvSpPr txBox="1"/>
          <p:nvPr/>
        </p:nvSpPr>
        <p:spPr>
          <a:xfrm>
            <a:off x="3016030" y="2423801"/>
            <a:ext cx="573640" cy="477541"/>
          </a:xfrm>
          <a:prstGeom prst="rect">
            <a:avLst/>
          </a:prstGeom>
          <a:noFill/>
          <a:ln>
            <a:noFill/>
          </a:ln>
        </p:spPr>
        <p:txBody>
          <a:bodyPr lIns="91425" tIns="91425" rIns="91425" bIns="91425" anchor="t" anchorCtr="0">
            <a:noAutofit/>
          </a:bodyPr>
          <a:lstStyle/>
          <a:p>
            <a:pPr>
              <a:spcBef>
                <a:spcPts val="0"/>
              </a:spcBef>
              <a:buNone/>
            </a:pPr>
            <a:r>
              <a:rPr lang="en" b="1" dirty="0">
                <a:solidFill>
                  <a:srgbClr val="FF0000"/>
                </a:solidFill>
              </a:rPr>
              <a:t>Y</a:t>
            </a:r>
          </a:p>
        </p:txBody>
      </p:sp>
      <p:sp>
        <p:nvSpPr>
          <p:cNvPr id="5" name="Rounded Rectangle 4"/>
          <p:cNvSpPr/>
          <p:nvPr/>
        </p:nvSpPr>
        <p:spPr>
          <a:xfrm>
            <a:off x="5301055" y="1455170"/>
            <a:ext cx="172073" cy="166502"/>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5314114" y="3650091"/>
            <a:ext cx="159014" cy="383933"/>
          </a:xfrm>
          <a:prstGeom prst="round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990458" y="2838276"/>
            <a:ext cx="1356273" cy="1108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1000"/>
                                        <p:tgtEl>
                                          <p:spTgt spid="14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740875" y="241731"/>
            <a:ext cx="7138800" cy="486000"/>
          </a:xfrm>
          <a:prstGeom prst="rect">
            <a:avLst/>
          </a:prstGeom>
        </p:spPr>
        <p:txBody>
          <a:bodyPr lIns="91425" tIns="91425" rIns="91425" bIns="91425" anchor="t" anchorCtr="0">
            <a:noAutofit/>
          </a:bodyPr>
          <a:lstStyle/>
          <a:p>
            <a:pPr lvl="0" rtl="0">
              <a:spcBef>
                <a:spcPts val="0"/>
              </a:spcBef>
              <a:buNone/>
            </a:pPr>
            <a:r>
              <a:rPr lang="en" dirty="0"/>
              <a:t>Fixed Function Accelerators</a:t>
            </a:r>
          </a:p>
        </p:txBody>
      </p:sp>
      <p:sp>
        <p:nvSpPr>
          <p:cNvPr id="154" name="Shape 154"/>
          <p:cNvSpPr txBox="1">
            <a:spLocks noGrp="1"/>
          </p:cNvSpPr>
          <p:nvPr>
            <p:ph type="body" idx="1"/>
          </p:nvPr>
        </p:nvSpPr>
        <p:spPr>
          <a:xfrm>
            <a:off x="352075" y="893375"/>
            <a:ext cx="7527591" cy="3250239"/>
          </a:xfrm>
          <a:prstGeom prst="rect">
            <a:avLst/>
          </a:prstGeom>
          <a:noFill/>
        </p:spPr>
        <p:txBody>
          <a:bodyPr lIns="91425" tIns="91425" rIns="91425" bIns="91425" anchor="t" anchorCtr="0">
            <a:noAutofit/>
          </a:bodyPr>
          <a:lstStyle/>
          <a:p>
            <a:pPr lvl="0" rtl="0">
              <a:spcBef>
                <a:spcPts val="0"/>
              </a:spcBef>
              <a:buNone/>
            </a:pPr>
            <a:r>
              <a:rPr lang="en" dirty="0"/>
              <a:t>Fine grain off-loading of functions to multiple accelerators </a:t>
            </a:r>
          </a:p>
          <a:p>
            <a:pPr marL="457200" lvl="0" indent="-228600" rtl="0">
              <a:spcBef>
                <a:spcPts val="0"/>
              </a:spcBef>
              <a:buClr>
                <a:srgbClr val="38761D"/>
              </a:buClr>
              <a:buChar char="+"/>
            </a:pPr>
            <a:r>
              <a:rPr lang="en" dirty="0">
                <a:solidFill>
                  <a:srgbClr val="38761D"/>
                </a:solidFill>
              </a:rPr>
              <a:t>Enables data path reuse 		</a:t>
            </a:r>
            <a:r>
              <a:rPr lang="en" dirty="0" smtClean="0">
                <a:solidFill>
                  <a:srgbClr val="38761D"/>
                </a:solidFill>
              </a:rPr>
              <a:t>+ </a:t>
            </a:r>
            <a:r>
              <a:rPr lang="en" dirty="0">
                <a:solidFill>
                  <a:srgbClr val="38761D"/>
                </a:solidFill>
              </a:rPr>
              <a:t>Saves </a:t>
            </a:r>
            <a:r>
              <a:rPr lang="en" dirty="0" smtClean="0">
                <a:solidFill>
                  <a:srgbClr val="38761D"/>
                </a:solidFill>
              </a:rPr>
              <a:t>control path </a:t>
            </a:r>
            <a:r>
              <a:rPr lang="en" dirty="0">
                <a:solidFill>
                  <a:srgbClr val="38761D"/>
                </a:solidFill>
              </a:rPr>
              <a:t>power </a:t>
            </a:r>
          </a:p>
        </p:txBody>
      </p:sp>
      <p:sp>
        <p:nvSpPr>
          <p:cNvPr id="157" name="Shape 157"/>
          <p:cNvSpPr/>
          <p:nvPr/>
        </p:nvSpPr>
        <p:spPr>
          <a:xfrm>
            <a:off x="6108675" y="1731750"/>
            <a:ext cx="1465200" cy="24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dirty="0"/>
              <a:t>func1();</a:t>
            </a:r>
          </a:p>
        </p:txBody>
      </p:sp>
      <p:cxnSp>
        <p:nvCxnSpPr>
          <p:cNvPr id="158" name="Shape 158"/>
          <p:cNvCxnSpPr>
            <a:stCxn id="157" idx="2"/>
            <a:endCxn id="159" idx="0"/>
          </p:cNvCxnSpPr>
          <p:nvPr/>
        </p:nvCxnSpPr>
        <p:spPr>
          <a:xfrm>
            <a:off x="6841275" y="1979250"/>
            <a:ext cx="0" cy="261000"/>
          </a:xfrm>
          <a:prstGeom prst="straightConnector1">
            <a:avLst/>
          </a:prstGeom>
          <a:noFill/>
          <a:ln w="9525" cap="flat" cmpd="sng">
            <a:solidFill>
              <a:schemeClr val="dk2"/>
            </a:solidFill>
            <a:prstDash val="solid"/>
            <a:round/>
            <a:headEnd type="none" w="lg" len="lg"/>
            <a:tailEnd type="triangle" w="lg" len="lg"/>
          </a:ln>
        </p:spPr>
      </p:cxnSp>
      <p:sp>
        <p:nvSpPr>
          <p:cNvPr id="159" name="Shape 159"/>
          <p:cNvSpPr/>
          <p:nvPr/>
        </p:nvSpPr>
        <p:spPr>
          <a:xfrm>
            <a:off x="6108675" y="2240300"/>
            <a:ext cx="1465200" cy="24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func2();</a:t>
            </a:r>
          </a:p>
        </p:txBody>
      </p:sp>
      <p:sp>
        <p:nvSpPr>
          <p:cNvPr id="160" name="Shape 160"/>
          <p:cNvSpPr/>
          <p:nvPr/>
        </p:nvSpPr>
        <p:spPr>
          <a:xfrm>
            <a:off x="6108675" y="2835400"/>
            <a:ext cx="1465200" cy="24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func3();</a:t>
            </a:r>
          </a:p>
        </p:txBody>
      </p:sp>
      <p:cxnSp>
        <p:nvCxnSpPr>
          <p:cNvPr id="161" name="Shape 161"/>
          <p:cNvCxnSpPr>
            <a:stCxn id="160" idx="2"/>
            <a:endCxn id="162" idx="0"/>
          </p:cNvCxnSpPr>
          <p:nvPr/>
        </p:nvCxnSpPr>
        <p:spPr>
          <a:xfrm>
            <a:off x="6841275" y="3082900"/>
            <a:ext cx="0" cy="261000"/>
          </a:xfrm>
          <a:prstGeom prst="straightConnector1">
            <a:avLst/>
          </a:prstGeom>
          <a:noFill/>
          <a:ln w="9525" cap="flat" cmpd="sng">
            <a:solidFill>
              <a:schemeClr val="dk2"/>
            </a:solidFill>
            <a:prstDash val="solid"/>
            <a:round/>
            <a:headEnd type="none" w="lg" len="lg"/>
            <a:tailEnd type="triangle" w="lg" len="lg"/>
          </a:ln>
        </p:spPr>
      </p:cxnSp>
      <p:sp>
        <p:nvSpPr>
          <p:cNvPr id="162" name="Shape 162"/>
          <p:cNvSpPr/>
          <p:nvPr/>
        </p:nvSpPr>
        <p:spPr>
          <a:xfrm>
            <a:off x="6108675" y="3343950"/>
            <a:ext cx="1465200" cy="24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func4();</a:t>
            </a:r>
          </a:p>
        </p:txBody>
      </p:sp>
      <p:cxnSp>
        <p:nvCxnSpPr>
          <p:cNvPr id="163" name="Shape 163"/>
          <p:cNvCxnSpPr>
            <a:stCxn id="159" idx="2"/>
            <a:endCxn id="160" idx="0"/>
          </p:cNvCxnSpPr>
          <p:nvPr/>
        </p:nvCxnSpPr>
        <p:spPr>
          <a:xfrm>
            <a:off x="6841275" y="2487800"/>
            <a:ext cx="0" cy="347700"/>
          </a:xfrm>
          <a:prstGeom prst="straightConnector1">
            <a:avLst/>
          </a:prstGeom>
          <a:noFill/>
          <a:ln w="9525" cap="flat" cmpd="sng">
            <a:solidFill>
              <a:schemeClr val="dk2"/>
            </a:solidFill>
            <a:prstDash val="solid"/>
            <a:round/>
            <a:headEnd type="none" w="lg" len="lg"/>
            <a:tailEnd type="triangle" w="lg" len="lg"/>
          </a:ln>
        </p:spPr>
      </p:cxnSp>
      <p:sp>
        <p:nvSpPr>
          <p:cNvPr id="164" name="Shape 164"/>
          <p:cNvSpPr/>
          <p:nvPr/>
        </p:nvSpPr>
        <p:spPr>
          <a:xfrm>
            <a:off x="5100075" y="1731750"/>
            <a:ext cx="371100" cy="18596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LLC</a:t>
            </a:r>
          </a:p>
        </p:txBody>
      </p:sp>
      <p:sp>
        <p:nvSpPr>
          <p:cNvPr id="165" name="Shape 165"/>
          <p:cNvSpPr/>
          <p:nvPr/>
        </p:nvSpPr>
        <p:spPr>
          <a:xfrm>
            <a:off x="5540175" y="1822200"/>
            <a:ext cx="499500" cy="66599"/>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6" name="Shape 166"/>
          <p:cNvSpPr/>
          <p:nvPr/>
        </p:nvSpPr>
        <p:spPr>
          <a:xfrm>
            <a:off x="5540175" y="2330750"/>
            <a:ext cx="499500" cy="66599"/>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7" name="Shape 167"/>
          <p:cNvSpPr/>
          <p:nvPr/>
        </p:nvSpPr>
        <p:spPr>
          <a:xfrm>
            <a:off x="5540175" y="2925850"/>
            <a:ext cx="499500" cy="66599"/>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8" name="Shape 168"/>
          <p:cNvSpPr/>
          <p:nvPr/>
        </p:nvSpPr>
        <p:spPr>
          <a:xfrm>
            <a:off x="5540175" y="3434400"/>
            <a:ext cx="499500" cy="66599"/>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9" name="Shape 169"/>
          <p:cNvSpPr txBox="1"/>
          <p:nvPr/>
        </p:nvSpPr>
        <p:spPr>
          <a:xfrm>
            <a:off x="5471175" y="1541250"/>
            <a:ext cx="1465200" cy="260999"/>
          </a:xfrm>
          <a:prstGeom prst="rect">
            <a:avLst/>
          </a:prstGeom>
          <a:noFill/>
          <a:ln>
            <a:noFill/>
          </a:ln>
        </p:spPr>
        <p:txBody>
          <a:bodyPr lIns="91425" tIns="91425" rIns="91425" bIns="91425" anchor="t" anchorCtr="0">
            <a:noAutofit/>
          </a:bodyPr>
          <a:lstStyle/>
          <a:p>
            <a:pPr lvl="0" rtl="0">
              <a:spcBef>
                <a:spcPts val="0"/>
              </a:spcBef>
              <a:buNone/>
            </a:pPr>
            <a:r>
              <a:rPr lang="en" sz="1000"/>
              <a:t>DMA</a:t>
            </a:r>
          </a:p>
        </p:txBody>
      </p:sp>
      <p:sp>
        <p:nvSpPr>
          <p:cNvPr id="170" name="Shape 170"/>
          <p:cNvSpPr txBox="1"/>
          <p:nvPr/>
        </p:nvSpPr>
        <p:spPr>
          <a:xfrm>
            <a:off x="352075" y="3591450"/>
            <a:ext cx="3720300" cy="247500"/>
          </a:xfrm>
          <a:prstGeom prst="rect">
            <a:avLst/>
          </a:prstGeom>
          <a:noFill/>
          <a:ln>
            <a:noFill/>
          </a:ln>
        </p:spPr>
        <p:txBody>
          <a:bodyPr lIns="91425" tIns="91425" rIns="91425" bIns="91425" anchor="t" anchorCtr="0">
            <a:noAutofit/>
          </a:bodyPr>
          <a:lstStyle/>
          <a:p>
            <a:pPr lvl="0" rtl="0">
              <a:spcBef>
                <a:spcPts val="0"/>
              </a:spcBef>
              <a:buClr>
                <a:schemeClr val="dk1"/>
              </a:buClr>
              <a:buSzPct val="137500"/>
              <a:buFont typeface="Arial"/>
              <a:buNone/>
            </a:pPr>
            <a:r>
              <a:rPr lang="en" sz="800" i="1" dirty="0"/>
              <a:t>Y. S. S. B. R. Gu and Y. W. D. Brooks. Aladdin: A pre-rtl, powerperformance</a:t>
            </a:r>
          </a:p>
          <a:p>
            <a:pPr lvl="0" rtl="0">
              <a:spcBef>
                <a:spcPts val="0"/>
              </a:spcBef>
              <a:buClr>
                <a:schemeClr val="dk1"/>
              </a:buClr>
              <a:buSzPct val="137500"/>
              <a:buFont typeface="Arial"/>
              <a:buNone/>
            </a:pPr>
            <a:r>
              <a:rPr lang="en" sz="800" i="1" dirty="0"/>
              <a:t>accelerator simulator enabling large design space exploration</a:t>
            </a:r>
          </a:p>
          <a:p>
            <a:pPr lvl="0" rtl="0">
              <a:spcBef>
                <a:spcPts val="0"/>
              </a:spcBef>
              <a:buClr>
                <a:schemeClr val="dk1"/>
              </a:buClr>
              <a:buSzPct val="137500"/>
              <a:buFont typeface="Arial"/>
              <a:buNone/>
            </a:pPr>
            <a:r>
              <a:rPr lang="en" sz="800" i="1" dirty="0"/>
              <a:t>of customized architectures</a:t>
            </a:r>
          </a:p>
          <a:p>
            <a:pPr lvl="0" rtl="0">
              <a:spcBef>
                <a:spcPts val="0"/>
              </a:spcBef>
              <a:buNone/>
            </a:pPr>
            <a:endParaRPr dirty="0"/>
          </a:p>
        </p:txBody>
      </p:sp>
      <p:pic>
        <p:nvPicPr>
          <p:cNvPr id="171" name="Shape 171"/>
          <p:cNvPicPr preferRelativeResize="0"/>
          <p:nvPr/>
        </p:nvPicPr>
        <p:blipFill>
          <a:blip r:embed="rId3">
            <a:alphaModFix/>
          </a:blip>
          <a:stretch>
            <a:fillRect/>
          </a:stretch>
        </p:blipFill>
        <p:spPr>
          <a:xfrm>
            <a:off x="7130075" y="3224991"/>
            <a:ext cx="1048011" cy="974650"/>
          </a:xfrm>
          <a:prstGeom prst="rect">
            <a:avLst/>
          </a:prstGeom>
          <a:noFill/>
          <a:ln>
            <a:noFill/>
          </a:ln>
        </p:spPr>
      </p:pic>
      <p:sp>
        <p:nvSpPr>
          <p:cNvPr id="2" name="TextBox 1"/>
          <p:cNvSpPr txBox="1"/>
          <p:nvPr/>
        </p:nvSpPr>
        <p:spPr>
          <a:xfrm>
            <a:off x="352075" y="4382814"/>
            <a:ext cx="3962944" cy="492443"/>
          </a:xfrm>
          <a:prstGeom prst="rect">
            <a:avLst/>
          </a:prstGeom>
          <a:noFill/>
        </p:spPr>
        <p:txBody>
          <a:bodyPr wrap="none" rtlCol="0">
            <a:spAutoFit/>
          </a:bodyPr>
          <a:lstStyle/>
          <a:p>
            <a:pPr marL="285750" indent="-285750">
              <a:buFont typeface="Arial" panose="020B0604020202020204" pitchFamily="34" charset="0"/>
              <a:buChar char="•"/>
            </a:pPr>
            <a:r>
              <a:rPr lang="en" dirty="0">
                <a:solidFill>
                  <a:srgbClr val="980000"/>
                </a:solidFill>
              </a:rPr>
              <a:t>Creates producer - consumer </a:t>
            </a:r>
            <a:r>
              <a:rPr lang="en" dirty="0" smtClean="0">
                <a:solidFill>
                  <a:srgbClr val="980000"/>
                </a:solidFill>
              </a:rPr>
              <a:t>scenario</a:t>
            </a:r>
          </a:p>
          <a:p>
            <a:pPr marL="285750" indent="-285750">
              <a:buFont typeface="Arial" panose="020B0604020202020204" pitchFamily="34" charset="0"/>
              <a:buChar char="•"/>
            </a:pPr>
            <a:r>
              <a:rPr lang="en" sz="1200" dirty="0" smtClean="0">
                <a:solidFill>
                  <a:schemeClr val="tx1"/>
                </a:solidFill>
              </a:rPr>
              <a:t>Forwarding Buffers ? Co-located, shared memory? </a:t>
            </a:r>
            <a:endParaRPr lang="en-US" sz="1200" dirty="0">
              <a:solidFill>
                <a:schemeClr val="tx1"/>
              </a:solidFill>
            </a:endParaRPr>
          </a:p>
        </p:txBody>
      </p:sp>
      <p:sp>
        <p:nvSpPr>
          <p:cNvPr id="3" name="TextBox 2"/>
          <p:cNvSpPr txBox="1"/>
          <p:nvPr/>
        </p:nvSpPr>
        <p:spPr>
          <a:xfrm>
            <a:off x="4429651" y="4382814"/>
            <a:ext cx="4063933" cy="923330"/>
          </a:xfrm>
          <a:prstGeom prst="rect">
            <a:avLst/>
          </a:prstGeom>
          <a:noFill/>
        </p:spPr>
        <p:txBody>
          <a:bodyPr wrap="none" rtlCol="0">
            <a:spAutoFit/>
          </a:bodyPr>
          <a:lstStyle/>
          <a:p>
            <a:pPr marL="285750" lvl="0" indent="-285750">
              <a:buFont typeface="Arial" panose="020B0604020202020204" pitchFamily="34" charset="0"/>
              <a:buChar char="•"/>
            </a:pPr>
            <a:r>
              <a:rPr lang="en" dirty="0">
                <a:solidFill>
                  <a:srgbClr val="980000"/>
                </a:solidFill>
              </a:rPr>
              <a:t>Incurs frequent data movement ( DMA Calls </a:t>
            </a:r>
            <a:r>
              <a:rPr lang="en" dirty="0" smtClean="0">
                <a:solidFill>
                  <a:srgbClr val="980000"/>
                </a:solidFill>
              </a:rPr>
              <a:t>)</a:t>
            </a:r>
          </a:p>
          <a:p>
            <a:pPr marL="285750" indent="-285750">
              <a:buFont typeface="Arial" panose="020B0604020202020204" pitchFamily="34" charset="0"/>
              <a:buChar char="•"/>
            </a:pPr>
            <a:r>
              <a:rPr lang="en" sz="1200" dirty="0" smtClean="0"/>
              <a:t>Scratchpad </a:t>
            </a:r>
            <a:r>
              <a:rPr lang="en" sz="1200" dirty="0"/>
              <a:t>? Cache ? Stash ? Both ? Always </a:t>
            </a:r>
            <a:r>
              <a:rPr lang="en" sz="1200" dirty="0" smtClean="0"/>
              <a:t>??? </a:t>
            </a:r>
            <a:endParaRPr lang="en" sz="1200" dirty="0"/>
          </a:p>
          <a:p>
            <a:pPr marL="285750" lvl="0" indent="-285750">
              <a:buFont typeface="Arial" panose="020B0604020202020204" pitchFamily="34" charset="0"/>
              <a:buChar char="•"/>
            </a:pPr>
            <a:endParaRPr lang="en" dirty="0">
              <a:solidFill>
                <a:srgbClr val="980000"/>
              </a:solidFill>
            </a:endParaRP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76" y="1622310"/>
            <a:ext cx="4116543" cy="184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fade">
                                      <p:cBhvr>
                                        <p:cTn id="10" dur="500"/>
                                        <p:tgtEl>
                                          <p:spTgt spid="1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9"/>
                                        </p:tgtEl>
                                        <p:attrNameLst>
                                          <p:attrName>style.visibility</p:attrName>
                                        </p:attrNameLst>
                                      </p:cBhvr>
                                      <p:to>
                                        <p:strVal val="visible"/>
                                      </p:to>
                                    </p:set>
                                    <p:animEffect transition="in" filter="fade">
                                      <p:cBhvr>
                                        <p:cTn id="13" dur="500"/>
                                        <p:tgtEl>
                                          <p:spTgt spid="16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fade">
                                      <p:cBhvr>
                                        <p:cTn id="20" dur="500"/>
                                        <p:tgtEl>
                                          <p:spTgt spid="159"/>
                                        </p:tgtEl>
                                      </p:cBhvr>
                                    </p:animEffect>
                                  </p:childTnLst>
                                </p:cTn>
                              </p:par>
                              <p:par>
                                <p:cTn id="21" presetID="10" presetClass="entr" presetSubtype="0" fill="hold" nodeType="with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fade">
                                      <p:cBhvr>
                                        <p:cTn id="27" dur="500"/>
                                        <p:tgtEl>
                                          <p:spTgt spid="1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0"/>
                                        </p:tgtEl>
                                        <p:attrNameLst>
                                          <p:attrName>style.visibility</p:attrName>
                                        </p:attrNameLst>
                                      </p:cBhvr>
                                      <p:to>
                                        <p:strVal val="visible"/>
                                      </p:to>
                                    </p:set>
                                    <p:animEffect transition="in" filter="fade">
                                      <p:cBhvr>
                                        <p:cTn id="30" dur="500"/>
                                        <p:tgtEl>
                                          <p:spTgt spid="16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7"/>
                                        </p:tgtEl>
                                        <p:attrNameLst>
                                          <p:attrName>style.visibility</p:attrName>
                                        </p:attrNameLst>
                                      </p:cBhvr>
                                      <p:to>
                                        <p:strVal val="visible"/>
                                      </p:to>
                                    </p:set>
                                    <p:animEffect transition="in" filter="fade">
                                      <p:cBhvr>
                                        <p:cTn id="33" dur="500"/>
                                        <p:tgtEl>
                                          <p:spTgt spid="167"/>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fade">
                                      <p:cBhvr>
                                        <p:cTn id="43" dur="500"/>
                                        <p:tgtEl>
                                          <p:spTgt spid="168"/>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par>
                          <p:cTn id="51" fill="hold">
                            <p:stCondLst>
                              <p:cond delay="2500"/>
                            </p:stCondLst>
                            <p:childTnLst>
                              <p:par>
                                <p:cTn id="52" presetID="1" presetClass="entr" presetSubtype="0" fill="hold" nodeType="afterEffect">
                                  <p:stCondLst>
                                    <p:cond delay="0"/>
                                  </p:stCondLst>
                                  <p:childTnLst>
                                    <p:set>
                                      <p:cBhvr>
                                        <p:cTn id="53" dur="1" fill="hold">
                                          <p:stCondLst>
                                            <p:cond delay="0"/>
                                          </p:stCondLst>
                                        </p:cTn>
                                        <p:tgtEl>
                                          <p:spTgt spid="171"/>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154">
                                            <p:txEl>
                                              <p:pRg st="0" end="0"/>
                                            </p:txEl>
                                          </p:spTgt>
                                        </p:tgtEl>
                                        <p:attrNameLst>
                                          <p:attrName>style.visibility</p:attrName>
                                        </p:attrNameLst>
                                      </p:cBhvr>
                                      <p:to>
                                        <p:strVal val="visible"/>
                                      </p:to>
                                    </p:set>
                                    <p:animEffect transition="in" filter="fade">
                                      <p:cBhvr>
                                        <p:cTn id="56" dur="500"/>
                                        <p:tgtEl>
                                          <p:spTgt spid="154">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4">
                                            <p:txEl>
                                              <p:pRg st="1" end="1"/>
                                            </p:txEl>
                                          </p:spTgt>
                                        </p:tgtEl>
                                        <p:attrNameLst>
                                          <p:attrName>style.visibility</p:attrName>
                                        </p:attrNameLst>
                                      </p:cBhvr>
                                      <p:to>
                                        <p:strVal val="visible"/>
                                      </p:to>
                                    </p:set>
                                    <p:animEffect transition="in" filter="fade">
                                      <p:cBhvr>
                                        <p:cTn id="59" dur="500"/>
                                        <p:tgtEl>
                                          <p:spTgt spid="1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uiExpand="1" build="p"/>
      <p:bldP spid="157" grpId="0" animBg="1"/>
      <p:bldP spid="159" grpId="0" animBg="1"/>
      <p:bldP spid="160" grpId="0" animBg="1"/>
      <p:bldP spid="162" grpId="0" animBg="1"/>
      <p:bldP spid="165" grpId="0" animBg="1"/>
      <p:bldP spid="166" grpId="0" animBg="1"/>
      <p:bldP spid="167" grpId="0" animBg="1"/>
      <p:bldP spid="168" grpId="0" animBg="1"/>
      <p:bldP spid="169"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702791" y="407480"/>
            <a:ext cx="7138800" cy="644700"/>
          </a:xfrm>
          <a:prstGeom prst="rect">
            <a:avLst/>
          </a:prstGeom>
        </p:spPr>
        <p:txBody>
          <a:bodyPr lIns="91425" tIns="91425" rIns="91425" bIns="91425" anchor="t" anchorCtr="0">
            <a:noAutofit/>
          </a:bodyPr>
          <a:lstStyle/>
          <a:p>
            <a:pPr lvl="0" rtl="0">
              <a:spcBef>
                <a:spcPts val="0"/>
              </a:spcBef>
              <a:buNone/>
            </a:pPr>
            <a:r>
              <a:rPr lang="en" dirty="0" smtClean="0"/>
              <a:t>Scratchpad vs Caches</a:t>
            </a:r>
            <a:endParaRPr lang="en" dirty="0"/>
          </a:p>
        </p:txBody>
      </p:sp>
      <p:sp>
        <p:nvSpPr>
          <p:cNvPr id="179" name="Shape 179"/>
          <p:cNvSpPr/>
          <p:nvPr/>
        </p:nvSpPr>
        <p:spPr>
          <a:xfrm>
            <a:off x="3711377" y="4203904"/>
            <a:ext cx="822406" cy="596707"/>
          </a:xfrm>
          <a:prstGeom prst="flowChartExtra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0" name="Shape 180"/>
          <p:cNvSpPr/>
          <p:nvPr/>
        </p:nvSpPr>
        <p:spPr>
          <a:xfrm>
            <a:off x="279348" y="3619171"/>
            <a:ext cx="7686464" cy="556984"/>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r>
              <a:rPr lang="en" dirty="0" smtClean="0"/>
              <a:t>            Scratchpad </a:t>
            </a:r>
            <a:r>
              <a:rPr lang="en" dirty="0"/>
              <a:t>				    </a:t>
            </a:r>
            <a:r>
              <a:rPr lang="en" dirty="0" smtClean="0"/>
              <a:t>      </a:t>
            </a:r>
            <a:r>
              <a:rPr lang="en" dirty="0" smtClean="0"/>
              <a:t>              Caches </a:t>
            </a:r>
            <a:endParaRPr lang="en" dirty="0"/>
          </a:p>
        </p:txBody>
      </p:sp>
      <p:sp>
        <p:nvSpPr>
          <p:cNvPr id="181" name="Shape 181"/>
          <p:cNvSpPr txBox="1"/>
          <p:nvPr/>
        </p:nvSpPr>
        <p:spPr>
          <a:xfrm>
            <a:off x="279348" y="1625465"/>
            <a:ext cx="3577800" cy="1573791"/>
          </a:xfrm>
          <a:prstGeom prst="rect">
            <a:avLst/>
          </a:prstGeom>
          <a:noFill/>
          <a:ln>
            <a:noFill/>
          </a:ln>
        </p:spPr>
        <p:txBody>
          <a:bodyPr lIns="91425" tIns="91425" rIns="91425" bIns="91425" anchor="t" anchorCtr="0">
            <a:noAutofit/>
          </a:bodyPr>
          <a:lstStyle/>
          <a:p>
            <a:pPr marL="457200" lvl="0" indent="-304800" rtl="0">
              <a:spcBef>
                <a:spcPts val="0"/>
              </a:spcBef>
              <a:buClr>
                <a:srgbClr val="274E13"/>
              </a:buClr>
              <a:buSzPct val="100000"/>
              <a:buChar char="+"/>
            </a:pPr>
            <a:r>
              <a:rPr lang="en" sz="1600" dirty="0">
                <a:solidFill>
                  <a:srgbClr val="274E13"/>
                </a:solidFill>
                <a:latin typeface="Calibri" panose="020F0502020204030204" pitchFamily="34" charset="0"/>
              </a:rPr>
              <a:t>Deterministic Access</a:t>
            </a:r>
          </a:p>
          <a:p>
            <a:pPr marL="457200" lvl="0" indent="-304800" rtl="0">
              <a:spcBef>
                <a:spcPts val="0"/>
              </a:spcBef>
              <a:buClr>
                <a:srgbClr val="274E13"/>
              </a:buClr>
              <a:buSzPct val="100000"/>
              <a:buChar char="+"/>
            </a:pPr>
            <a:r>
              <a:rPr lang="en" sz="1600" dirty="0">
                <a:solidFill>
                  <a:srgbClr val="274E13"/>
                </a:solidFill>
                <a:latin typeface="Calibri" panose="020F0502020204030204" pitchFamily="34" charset="0"/>
              </a:rPr>
              <a:t>Low Load Use Latency</a:t>
            </a:r>
          </a:p>
          <a:p>
            <a:pPr marL="457200" lvl="0" indent="-304800" rtl="0">
              <a:spcBef>
                <a:spcPts val="0"/>
              </a:spcBef>
              <a:buClr>
                <a:srgbClr val="274E13"/>
              </a:buClr>
              <a:buSzPct val="100000"/>
              <a:buChar char="+"/>
            </a:pPr>
            <a:r>
              <a:rPr lang="en" sz="1600" dirty="0">
                <a:solidFill>
                  <a:srgbClr val="274E13"/>
                </a:solidFill>
                <a:latin typeface="Calibri" panose="020F0502020204030204" pitchFamily="34" charset="0"/>
              </a:rPr>
              <a:t>Efficient Memory Utilization </a:t>
            </a:r>
          </a:p>
          <a:p>
            <a:pPr marL="457200" lvl="0" indent="-304800" rtl="0">
              <a:spcBef>
                <a:spcPts val="0"/>
              </a:spcBef>
              <a:buClr>
                <a:srgbClr val="990000"/>
              </a:buClr>
              <a:buSzPct val="100000"/>
              <a:buChar char="-"/>
            </a:pPr>
            <a:r>
              <a:rPr lang="en" sz="1600" dirty="0">
                <a:solidFill>
                  <a:srgbClr val="990000"/>
                </a:solidFill>
                <a:latin typeface="Calibri" panose="020F0502020204030204" pitchFamily="34" charset="0"/>
              </a:rPr>
              <a:t>Incoherent ,Private Address Space </a:t>
            </a:r>
          </a:p>
          <a:p>
            <a:pPr marL="457200" lvl="0" indent="-304800" rtl="0">
              <a:spcBef>
                <a:spcPts val="0"/>
              </a:spcBef>
              <a:buClr>
                <a:srgbClr val="990000"/>
              </a:buClr>
              <a:buSzPct val="100000"/>
              <a:buChar char="-"/>
            </a:pPr>
            <a:r>
              <a:rPr lang="en" sz="1600" dirty="0">
                <a:solidFill>
                  <a:srgbClr val="990000"/>
                </a:solidFill>
                <a:latin typeface="Calibri" panose="020F0502020204030204" pitchFamily="34" charset="0"/>
              </a:rPr>
              <a:t>Software </a:t>
            </a:r>
            <a:r>
              <a:rPr lang="en" sz="1600" dirty="0" smtClean="0">
                <a:solidFill>
                  <a:srgbClr val="990000"/>
                </a:solidFill>
                <a:latin typeface="Calibri" panose="020F0502020204030204" pitchFamily="34" charset="0"/>
              </a:rPr>
              <a:t>Managed</a:t>
            </a:r>
          </a:p>
          <a:p>
            <a:pPr marL="457200" lvl="0" indent="-304800" rtl="0">
              <a:spcBef>
                <a:spcPts val="0"/>
              </a:spcBef>
              <a:buClr>
                <a:srgbClr val="990000"/>
              </a:buClr>
              <a:buSzPct val="100000"/>
              <a:buChar char="-"/>
            </a:pPr>
            <a:r>
              <a:rPr lang="en" sz="1600" dirty="0" smtClean="0">
                <a:solidFill>
                  <a:srgbClr val="990000"/>
                </a:solidFill>
                <a:latin typeface="Calibri" panose="020F0502020204030204" pitchFamily="34" charset="0"/>
              </a:rPr>
              <a:t>Programmer/Compiler Burdened</a:t>
            </a:r>
            <a:r>
              <a:rPr lang="en" sz="1600" dirty="0" smtClean="0">
                <a:solidFill>
                  <a:srgbClr val="990000"/>
                </a:solidFill>
                <a:latin typeface="Calibri" panose="020F0502020204030204" pitchFamily="34" charset="0"/>
              </a:rPr>
              <a:t> </a:t>
            </a:r>
            <a:endParaRPr lang="en" sz="1600" dirty="0">
              <a:solidFill>
                <a:srgbClr val="990000"/>
              </a:solidFill>
              <a:latin typeface="Calibri" panose="020F0502020204030204" pitchFamily="34" charset="0"/>
            </a:endParaRPr>
          </a:p>
        </p:txBody>
      </p:sp>
      <p:sp>
        <p:nvSpPr>
          <p:cNvPr id="182" name="Shape 182"/>
          <p:cNvSpPr txBox="1"/>
          <p:nvPr/>
        </p:nvSpPr>
        <p:spPr>
          <a:xfrm>
            <a:off x="4372958" y="1549966"/>
            <a:ext cx="4118588" cy="1596002"/>
          </a:xfrm>
          <a:prstGeom prst="rect">
            <a:avLst/>
          </a:prstGeom>
          <a:noFill/>
          <a:ln>
            <a:noFill/>
          </a:ln>
        </p:spPr>
        <p:txBody>
          <a:bodyPr lIns="91425" tIns="91425" rIns="91425" bIns="91425" anchor="t" anchorCtr="0">
            <a:noAutofit/>
          </a:bodyPr>
          <a:lstStyle/>
          <a:p>
            <a:pPr marL="457200" lvl="0" indent="-304800" rtl="0">
              <a:spcBef>
                <a:spcPts val="0"/>
              </a:spcBef>
              <a:buClr>
                <a:srgbClr val="274E13"/>
              </a:buClr>
              <a:buSzPct val="100000"/>
              <a:buChar char="+"/>
            </a:pPr>
            <a:r>
              <a:rPr lang="en" sz="1600" dirty="0">
                <a:solidFill>
                  <a:srgbClr val="274E13"/>
                </a:solidFill>
                <a:latin typeface="Calibri" panose="020F0502020204030204" pitchFamily="34" charset="0"/>
              </a:rPr>
              <a:t>Coherent , Non polluting memory   </a:t>
            </a:r>
          </a:p>
          <a:p>
            <a:pPr marL="457200" lvl="0" indent="-304800" rtl="0">
              <a:spcBef>
                <a:spcPts val="0"/>
              </a:spcBef>
              <a:buClr>
                <a:srgbClr val="274E13"/>
              </a:buClr>
              <a:buSzPct val="100000"/>
              <a:buChar char="+"/>
            </a:pPr>
            <a:r>
              <a:rPr lang="en" sz="1600" dirty="0">
                <a:solidFill>
                  <a:srgbClr val="274E13"/>
                </a:solidFill>
                <a:latin typeface="Calibri" panose="020F0502020204030204" pitchFamily="34" charset="0"/>
              </a:rPr>
              <a:t>Capture locality, enable </a:t>
            </a:r>
            <a:r>
              <a:rPr lang="en" sz="1600" dirty="0" smtClean="0">
                <a:solidFill>
                  <a:srgbClr val="274E13"/>
                </a:solidFill>
                <a:latin typeface="Calibri" panose="020F0502020204030204" pitchFamily="34" charset="0"/>
              </a:rPr>
              <a:t>reuse</a:t>
            </a:r>
          </a:p>
          <a:p>
            <a:pPr marL="457200" lvl="0" indent="-304800" rtl="0">
              <a:spcBef>
                <a:spcPts val="0"/>
              </a:spcBef>
              <a:buClr>
                <a:srgbClr val="274E13"/>
              </a:buClr>
              <a:buSzPct val="100000"/>
              <a:buChar char="+"/>
            </a:pPr>
            <a:r>
              <a:rPr lang="en" sz="1600" dirty="0" smtClean="0">
                <a:solidFill>
                  <a:srgbClr val="274E13"/>
                </a:solidFill>
                <a:latin typeface="Calibri" panose="020F0502020204030204" pitchFamily="34" charset="0"/>
              </a:rPr>
              <a:t>Programmability</a:t>
            </a:r>
            <a:r>
              <a:rPr lang="en" sz="1600" dirty="0" smtClean="0">
                <a:solidFill>
                  <a:srgbClr val="274E13"/>
                </a:solidFill>
                <a:latin typeface="Calibri" panose="020F0502020204030204" pitchFamily="34" charset="0"/>
              </a:rPr>
              <a:t> </a:t>
            </a:r>
          </a:p>
          <a:p>
            <a:pPr marL="457200" lvl="0" indent="-304800" rtl="0">
              <a:spcBef>
                <a:spcPts val="0"/>
              </a:spcBef>
              <a:buClr>
                <a:srgbClr val="990000"/>
              </a:buClr>
              <a:buSzPct val="100000"/>
              <a:buChar char="-"/>
            </a:pPr>
            <a:r>
              <a:rPr lang="en" sz="1600" dirty="0" smtClean="0">
                <a:solidFill>
                  <a:srgbClr val="990000"/>
                </a:solidFill>
                <a:latin typeface="Calibri" panose="020F0502020204030204" pitchFamily="34" charset="0"/>
              </a:rPr>
              <a:t>H/w </a:t>
            </a:r>
            <a:r>
              <a:rPr lang="en" sz="1600" dirty="0">
                <a:solidFill>
                  <a:srgbClr val="990000"/>
                </a:solidFill>
                <a:latin typeface="Calibri" panose="020F0502020204030204" pitchFamily="34" charset="0"/>
              </a:rPr>
              <a:t>address translation energy and latency</a:t>
            </a:r>
          </a:p>
          <a:p>
            <a:pPr marL="457200" lvl="0" indent="-304800" rtl="0">
              <a:spcBef>
                <a:spcPts val="0"/>
              </a:spcBef>
              <a:buClr>
                <a:srgbClr val="990000"/>
              </a:buClr>
              <a:buSzPct val="100000"/>
              <a:buChar char="-"/>
            </a:pPr>
            <a:r>
              <a:rPr lang="en" sz="1600" dirty="0">
                <a:solidFill>
                  <a:srgbClr val="990000"/>
                </a:solidFill>
                <a:latin typeface="Calibri" panose="020F0502020204030204" pitchFamily="34" charset="0"/>
              </a:rPr>
              <a:t>Implicit data movement, lazy writebacks </a:t>
            </a:r>
          </a:p>
          <a:p>
            <a:pPr marL="457200" lvl="0" indent="-304800" rtl="0">
              <a:spcBef>
                <a:spcPts val="0"/>
              </a:spcBef>
              <a:buClr>
                <a:srgbClr val="990000"/>
              </a:buClr>
              <a:buSzPct val="100000"/>
              <a:buChar char="-"/>
            </a:pPr>
            <a:r>
              <a:rPr lang="en" sz="1600" dirty="0">
                <a:solidFill>
                  <a:srgbClr val="990000"/>
                </a:solidFill>
                <a:latin typeface="Calibri" panose="020F0502020204030204" pitchFamily="34" charset="0"/>
              </a:rPr>
              <a:t>Indeterministic behaviour (Hit/Miss)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200" fill="hold">
                                          <p:stCondLst>
                                            <p:cond delay="0"/>
                                          </p:stCondLst>
                                        </p:cTn>
                                        <p:tgtEl>
                                          <p:spTgt spid="180"/>
                                        </p:tgtEl>
                                        <p:attrNameLst>
                                          <p:attrName>r</p:attrName>
                                        </p:attrNameLst>
                                      </p:cBhvr>
                                    </p:animRot>
                                    <p:animRot by="-240000">
                                      <p:cBhvr>
                                        <p:cTn id="7" dur="400" fill="hold">
                                          <p:stCondLst>
                                            <p:cond delay="400"/>
                                          </p:stCondLst>
                                        </p:cTn>
                                        <p:tgtEl>
                                          <p:spTgt spid="180"/>
                                        </p:tgtEl>
                                        <p:attrNameLst>
                                          <p:attrName>r</p:attrName>
                                        </p:attrNameLst>
                                      </p:cBhvr>
                                    </p:animRot>
                                    <p:animRot by="240000">
                                      <p:cBhvr>
                                        <p:cTn id="8" dur="400" fill="hold">
                                          <p:stCondLst>
                                            <p:cond delay="800"/>
                                          </p:stCondLst>
                                        </p:cTn>
                                        <p:tgtEl>
                                          <p:spTgt spid="180"/>
                                        </p:tgtEl>
                                        <p:attrNameLst>
                                          <p:attrName>r</p:attrName>
                                        </p:attrNameLst>
                                      </p:cBhvr>
                                    </p:animRot>
                                    <p:animRot by="-240000">
                                      <p:cBhvr>
                                        <p:cTn id="9" dur="400" fill="hold">
                                          <p:stCondLst>
                                            <p:cond delay="1200"/>
                                          </p:stCondLst>
                                        </p:cTn>
                                        <p:tgtEl>
                                          <p:spTgt spid="180"/>
                                        </p:tgtEl>
                                        <p:attrNameLst>
                                          <p:attrName>r</p:attrName>
                                        </p:attrNameLst>
                                      </p:cBhvr>
                                    </p:animRot>
                                    <p:animRot by="120000">
                                      <p:cBhvr>
                                        <p:cTn id="10" dur="400" fill="hold">
                                          <p:stCondLst>
                                            <p:cond delay="1600"/>
                                          </p:stCondLst>
                                        </p:cTn>
                                        <p:tgtEl>
                                          <p:spTgt spid="1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702791" y="304795"/>
            <a:ext cx="7138800" cy="644700"/>
          </a:xfrm>
          <a:prstGeom prst="rect">
            <a:avLst/>
          </a:prstGeom>
        </p:spPr>
        <p:txBody>
          <a:bodyPr lIns="91425" tIns="91425" rIns="91425" bIns="91425" anchor="t" anchorCtr="0">
            <a:noAutofit/>
          </a:bodyPr>
          <a:lstStyle/>
          <a:p>
            <a:pPr>
              <a:spcBef>
                <a:spcPts val="0"/>
              </a:spcBef>
              <a:buNone/>
            </a:pPr>
            <a:r>
              <a:rPr lang="en" dirty="0"/>
              <a:t>Plugging Caches to the core</a:t>
            </a:r>
          </a:p>
        </p:txBody>
      </p:sp>
      <p:sp>
        <p:nvSpPr>
          <p:cNvPr id="190" name="Shape 190"/>
          <p:cNvSpPr txBox="1"/>
          <p:nvPr/>
        </p:nvSpPr>
        <p:spPr>
          <a:xfrm>
            <a:off x="19012" y="3507899"/>
            <a:ext cx="4072499" cy="1505521"/>
          </a:xfrm>
          <a:prstGeom prst="rect">
            <a:avLst/>
          </a:prstGeom>
          <a:noFill/>
          <a:ln>
            <a:noFill/>
          </a:ln>
        </p:spPr>
        <p:txBody>
          <a:bodyPr lIns="91425" tIns="91425" rIns="91425" bIns="91425" anchor="t" anchorCtr="0">
            <a:noAutofit/>
          </a:bodyPr>
          <a:lstStyle/>
          <a:p>
            <a:pPr marL="514350" lvl="0" indent="-285750" rtl="0">
              <a:spcBef>
                <a:spcPts val="0"/>
              </a:spcBef>
              <a:buClr>
                <a:srgbClr val="FF0000"/>
              </a:buClr>
              <a:buFont typeface="Arial" panose="020B0604020202020204" pitchFamily="34" charset="0"/>
              <a:buChar char="•"/>
            </a:pPr>
            <a:r>
              <a:rPr lang="en" dirty="0"/>
              <a:t>Private L0 cache per accelerator</a:t>
            </a:r>
          </a:p>
          <a:p>
            <a:pPr marL="514350" lvl="0" indent="-285750" rtl="0">
              <a:spcBef>
                <a:spcPts val="0"/>
              </a:spcBef>
              <a:buClr>
                <a:srgbClr val="FF0000"/>
              </a:buClr>
              <a:buFont typeface="Arial" panose="020B0604020202020204" pitchFamily="34" charset="0"/>
              <a:buChar char="•"/>
            </a:pPr>
            <a:r>
              <a:rPr lang="en" dirty="0"/>
              <a:t>Shared L1 per tile </a:t>
            </a:r>
          </a:p>
          <a:p>
            <a:pPr marL="514350" lvl="0" indent="-285750" rtl="0">
              <a:spcBef>
                <a:spcPts val="0"/>
              </a:spcBef>
              <a:buClr>
                <a:srgbClr val="FF0000"/>
              </a:buClr>
              <a:buFont typeface="Arial" panose="020B0604020202020204" pitchFamily="34" charset="0"/>
              <a:buChar char="•"/>
            </a:pPr>
            <a:r>
              <a:rPr lang="en" dirty="0"/>
              <a:t>Virtual Address space in tile</a:t>
            </a:r>
          </a:p>
          <a:p>
            <a:pPr marL="514350" lvl="0" indent="-285750" rtl="0">
              <a:spcBef>
                <a:spcPts val="0"/>
              </a:spcBef>
              <a:buClr>
                <a:srgbClr val="FF0000"/>
              </a:buClr>
              <a:buFont typeface="Arial" panose="020B0604020202020204" pitchFamily="34" charset="0"/>
              <a:buChar char="•"/>
            </a:pPr>
            <a:r>
              <a:rPr lang="en" dirty="0"/>
              <a:t>Timestamp based coherence between L0 and L1</a:t>
            </a:r>
          </a:p>
          <a:p>
            <a:pPr marL="514350" lvl="0" indent="-285750">
              <a:spcBef>
                <a:spcPts val="0"/>
              </a:spcBef>
              <a:buClr>
                <a:srgbClr val="FF0000"/>
              </a:buClr>
              <a:buFont typeface="Arial" panose="020B0604020202020204" pitchFamily="34" charset="0"/>
              <a:buChar char="•"/>
            </a:pPr>
            <a:r>
              <a:rPr lang="en" dirty="0"/>
              <a:t>TLB and RMAP table for crossing requests </a:t>
            </a:r>
          </a:p>
        </p:txBody>
      </p:sp>
      <p:sp>
        <p:nvSpPr>
          <p:cNvPr id="191" name="Shape 191"/>
          <p:cNvSpPr txBox="1"/>
          <p:nvPr/>
        </p:nvSpPr>
        <p:spPr>
          <a:xfrm>
            <a:off x="4148574" y="3507899"/>
            <a:ext cx="4072499" cy="1579499"/>
          </a:xfrm>
          <a:prstGeom prst="rect">
            <a:avLst/>
          </a:prstGeom>
          <a:noFill/>
          <a:ln>
            <a:noFill/>
          </a:ln>
        </p:spPr>
        <p:txBody>
          <a:bodyPr lIns="91425" tIns="91425" rIns="91425" bIns="91425" anchor="t" anchorCtr="0">
            <a:noAutofit/>
          </a:bodyPr>
          <a:lstStyle/>
          <a:p>
            <a:pPr marL="514350" lvl="0" indent="-285750" rtl="0">
              <a:spcBef>
                <a:spcPts val="0"/>
              </a:spcBef>
              <a:buClr>
                <a:srgbClr val="FF0000"/>
              </a:buClr>
              <a:buFont typeface="Arial" panose="020B0604020202020204" pitchFamily="34" charset="0"/>
              <a:buChar char="•"/>
            </a:pPr>
            <a:r>
              <a:rPr lang="en" dirty="0"/>
              <a:t>Explicitly declared scratchpad and cached </a:t>
            </a:r>
            <a:r>
              <a:rPr lang="en" dirty="0" smtClean="0"/>
              <a:t>data</a:t>
            </a:r>
          </a:p>
          <a:p>
            <a:pPr marL="514350" lvl="0" indent="-285750" rtl="0">
              <a:spcBef>
                <a:spcPts val="0"/>
              </a:spcBef>
              <a:buClr>
                <a:srgbClr val="FF0000"/>
              </a:buClr>
              <a:buFont typeface="Arial" panose="020B0604020202020204" pitchFamily="34" charset="0"/>
              <a:buChar char="•"/>
            </a:pPr>
            <a:r>
              <a:rPr lang="en" dirty="0" smtClean="0"/>
              <a:t>Coherency with CPU memory</a:t>
            </a:r>
          </a:p>
          <a:p>
            <a:pPr marL="514350" lvl="0" indent="-285750" rtl="0">
              <a:spcBef>
                <a:spcPts val="0"/>
              </a:spcBef>
              <a:buClr>
                <a:srgbClr val="FF0000"/>
              </a:buClr>
              <a:buFont typeface="Arial" panose="020B0604020202020204" pitchFamily="34" charset="0"/>
              <a:buChar char="•"/>
            </a:pPr>
            <a:r>
              <a:rPr lang="en" dirty="0" smtClean="0"/>
              <a:t>Lazy Writebacks</a:t>
            </a:r>
          </a:p>
          <a:p>
            <a:pPr marL="514350" lvl="0" indent="-285750" rtl="0">
              <a:spcBef>
                <a:spcPts val="0"/>
              </a:spcBef>
              <a:buClr>
                <a:srgbClr val="FF0000"/>
              </a:buClr>
              <a:buFont typeface="Arial" panose="020B0604020202020204" pitchFamily="34" charset="0"/>
              <a:buChar char="•"/>
            </a:pPr>
            <a:r>
              <a:rPr lang="en" dirty="0" smtClean="0"/>
              <a:t>Smaller/segments of cache block </a:t>
            </a:r>
            <a:endParaRPr lang="en" dirty="0"/>
          </a:p>
          <a:p>
            <a:pPr marL="457200" lvl="0" indent="-228600">
              <a:spcBef>
                <a:spcPts val="0"/>
              </a:spcBef>
              <a:buChar char="-"/>
            </a:pPr>
            <a:endParaRPr dirty="0"/>
          </a:p>
        </p:txBody>
      </p:sp>
      <p:grpSp>
        <p:nvGrpSpPr>
          <p:cNvPr id="6" name="Group 5"/>
          <p:cNvGrpSpPr/>
          <p:nvPr/>
        </p:nvGrpSpPr>
        <p:grpSpPr>
          <a:xfrm>
            <a:off x="1336667" y="1084761"/>
            <a:ext cx="6828827" cy="2225986"/>
            <a:chOff x="1336667" y="748441"/>
            <a:chExt cx="6828827" cy="2225986"/>
          </a:xfrm>
        </p:grpSpPr>
        <p:pic>
          <p:nvPicPr>
            <p:cNvPr id="189" name="Shape 189"/>
            <p:cNvPicPr preferRelativeResize="0"/>
            <p:nvPr/>
          </p:nvPicPr>
          <p:blipFill>
            <a:blip r:embed="rId3">
              <a:alphaModFix/>
            </a:blip>
            <a:stretch>
              <a:fillRect/>
            </a:stretch>
          </p:blipFill>
          <p:spPr>
            <a:xfrm>
              <a:off x="4206843" y="748441"/>
              <a:ext cx="3958651" cy="2225986"/>
            </a:xfrm>
            <a:prstGeom prst="rect">
              <a:avLst/>
            </a:prstGeom>
            <a:noFill/>
            <a:ln w="28575" cap="flat" cmpd="sng">
              <a:solidFill>
                <a:schemeClr val="dk2"/>
              </a:solidFill>
              <a:prstDash val="solid"/>
              <a:round/>
              <a:headEnd type="none" w="med" len="med"/>
              <a:tailEnd type="none" w="med" len="med"/>
            </a:ln>
          </p:spPr>
        </p:pic>
        <p:sp>
          <p:nvSpPr>
            <p:cNvPr id="5" name="TextBox 4"/>
            <p:cNvSpPr txBox="1"/>
            <p:nvPr/>
          </p:nvSpPr>
          <p:spPr>
            <a:xfrm>
              <a:off x="1336667" y="827342"/>
              <a:ext cx="1726755" cy="307777"/>
            </a:xfrm>
            <a:prstGeom prst="rect">
              <a:avLst/>
            </a:prstGeom>
            <a:noFill/>
          </p:spPr>
          <p:txBody>
            <a:bodyPr wrap="none" rtlCol="0">
              <a:spAutoFit/>
            </a:bodyPr>
            <a:lstStyle/>
            <a:p>
              <a:r>
                <a:rPr lang="en-US" dirty="0" smtClean="0"/>
                <a:t>Fusion Architecture</a:t>
              </a:r>
              <a:endParaRPr lang="en-US" dirty="0"/>
            </a:p>
          </p:txBody>
        </p:sp>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79" y="1523988"/>
            <a:ext cx="3613395" cy="178675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535179" y="1084761"/>
            <a:ext cx="3634416" cy="222598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UW_PP1_UW_intr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714</TotalTime>
  <Words>1311</Words>
  <Application>Microsoft Office PowerPoint</Application>
  <PresentationFormat>On-screen Show (16:9)</PresentationFormat>
  <Paragraphs>357</Paragraphs>
  <Slides>35</Slides>
  <Notes>22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UW_PP1_UW_intro</vt:lpstr>
      <vt:lpstr>Caches for Accelerators </vt:lpstr>
      <vt:lpstr>Summary</vt:lpstr>
      <vt:lpstr>Outline </vt:lpstr>
      <vt:lpstr>Accelerators are Trending</vt:lpstr>
      <vt:lpstr>Location Based Classification </vt:lpstr>
      <vt:lpstr>Future of Accelerator Memory Systems </vt:lpstr>
      <vt:lpstr>Fixed Function Accelerators</vt:lpstr>
      <vt:lpstr>Scratchpad vs Caches</vt:lpstr>
      <vt:lpstr>Plugging Caches to the core</vt:lpstr>
      <vt:lpstr>Benchmarks and Characterization</vt:lpstr>
      <vt:lpstr>Tool Flow </vt:lpstr>
      <vt:lpstr>Aladdin : Pre RTL Design Space Exploration Tool</vt:lpstr>
      <vt:lpstr>Aladdin analysis example : FFT </vt:lpstr>
      <vt:lpstr>Is Aladdin Enough?</vt:lpstr>
      <vt:lpstr>Accelerator Caches: gem5 Integration</vt:lpstr>
      <vt:lpstr>Aladdin: Pareto-Optimal Analysis </vt:lpstr>
      <vt:lpstr>Integrating Caches - Results</vt:lpstr>
      <vt:lpstr>Uninteresting Benchmarks?</vt:lpstr>
      <vt:lpstr>Caches vs. Scratchpads</vt:lpstr>
      <vt:lpstr>Gem5-Aladdin Tutorial</vt:lpstr>
      <vt:lpstr>Typical SoC like system</vt:lpstr>
      <vt:lpstr>Simulated System with Accelerator</vt:lpstr>
      <vt:lpstr>Adding SimObject</vt:lpstr>
      <vt:lpstr>Protobuf :  </vt:lpstr>
      <vt:lpstr>Interacting With the Cache</vt:lpstr>
      <vt:lpstr>Invoking Acc from CPU</vt:lpstr>
      <vt:lpstr>Pseudo Instruction Addition</vt:lpstr>
      <vt:lpstr>CPU Page Table Hack</vt:lpstr>
      <vt:lpstr>Conclusion</vt:lpstr>
      <vt:lpstr>Questions??</vt:lpstr>
      <vt:lpstr>Backup </vt:lpstr>
      <vt:lpstr>Possible Architectures : Loosely Coupled </vt:lpstr>
      <vt:lpstr>Master Port Queue</vt:lpstr>
      <vt:lpstr>Accelerator Taxonomy</vt:lpstr>
      <vt:lpstr>Future Work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Caches for Accelerators</dc:title>
  <dc:creator>David Schlais</dc:creator>
  <cp:lastModifiedBy>David Schlais</cp:lastModifiedBy>
  <cp:revision>75</cp:revision>
  <dcterms:modified xsi:type="dcterms:W3CDTF">2015-12-01T16:50:39Z</dcterms:modified>
</cp:coreProperties>
</file>