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99" r:id="rId3"/>
    <p:sldId id="300" r:id="rId4"/>
    <p:sldId id="301" r:id="rId5"/>
    <p:sldId id="277" r:id="rId6"/>
    <p:sldId id="298" r:id="rId7"/>
    <p:sldId id="302" r:id="rId8"/>
    <p:sldId id="309" r:id="rId9"/>
    <p:sldId id="303" r:id="rId10"/>
    <p:sldId id="304" r:id="rId11"/>
    <p:sldId id="305" r:id="rId12"/>
    <p:sldId id="306" r:id="rId13"/>
    <p:sldId id="307" r:id="rId14"/>
    <p:sldId id="308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A4A3A4"/>
          </p15:clr>
        </p15:guide>
        <p15:guide id="2" pos="4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0"/>
    <a:srgbClr val="AB0000"/>
    <a:srgbClr val="A70000"/>
    <a:srgbClr val="BEA06D"/>
    <a:srgbClr val="C6A67F"/>
    <a:srgbClr val="E1D3B6"/>
    <a:srgbClr val="E1D7AC"/>
    <a:srgbClr val="E3D7BC"/>
    <a:srgbClr val="F1EEE4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88" autoAdjust="0"/>
  </p:normalViewPr>
  <p:slideViewPr>
    <p:cSldViewPr snapToGrid="0" snapToObjects="1">
      <p:cViewPr varScale="1">
        <p:scale>
          <a:sx n="93" d="100"/>
          <a:sy n="93" d="100"/>
        </p:scale>
        <p:origin x="1664" y="208"/>
      </p:cViewPr>
      <p:guideLst>
        <p:guide orient="horz" pos="645"/>
        <p:guide pos="4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AEA7-3027-BF49-8D98-C9F291270877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5EAF-1AD2-024C-9CEA-210A3CE4E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43CC-DFA3-D748-87B1-D173CF9C201A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4550-0B61-9F4E-901B-ECD58072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028A-1D15-479A-9B57-62353D612A73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ig_Red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44E7-E8CA-47F9-B029-311BD9DDF1B3}" type="datetime1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80BA-6103-4C34-803F-BBBEE0C9CC68}" type="datetime1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67133"/>
            <a:ext cx="7141589" cy="628777"/>
          </a:xfrm>
        </p:spPr>
        <p:txBody>
          <a:bodyPr anchor="t" anchorCtr="0">
            <a:noAutofit/>
          </a:bodyPr>
          <a:lstStyle>
            <a:lvl1pPr algn="l">
              <a:defRPr sz="2800" b="0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1" y="1380846"/>
            <a:ext cx="3994816" cy="4745316"/>
          </a:xfrm>
        </p:spPr>
        <p:txBody>
          <a:bodyPr/>
          <a:lstStyle>
            <a:lvl1pPr marL="182880" indent="-192024">
              <a:spcBef>
                <a:spcPts val="800"/>
              </a:spcBef>
              <a:defRPr sz="2400" baseline="0"/>
            </a:lvl1pPr>
            <a:lvl2pPr marL="457200" indent="-201168">
              <a:spcBef>
                <a:spcPts val="600"/>
              </a:spcBef>
              <a:defRPr sz="2200"/>
            </a:lvl2pPr>
            <a:lvl3pPr marL="640080" indent="-182880">
              <a:spcBef>
                <a:spcPts val="600"/>
              </a:spcBef>
              <a:defRPr sz="2000"/>
            </a:lvl3pPr>
            <a:lvl4pPr marL="914400" indent="-182880">
              <a:spcBef>
                <a:spcPts val="500"/>
              </a:spcBef>
              <a:defRPr sz="1800" baseline="0"/>
            </a:lvl4pPr>
            <a:lvl5pPr marL="1097280" indent="-164592"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380846"/>
            <a:ext cx="2838531" cy="474531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F97D-452F-49F9-9296-99D893F1D898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4070"/>
            <a:ext cx="5486400" cy="6981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E4393-E228-4DF5-B4F5-B848047B9431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4814-5C0F-4F5B-8822-9AF899A13CB9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5191" y="0"/>
            <a:ext cx="9239191" cy="6858000"/>
          </a:xfrm>
          <a:prstGeom prst="rect">
            <a:avLst/>
          </a:prstGeom>
          <a:gradFill flip="none" rotWithShape="1">
            <a:gsLst>
              <a:gs pos="63000">
                <a:srgbClr val="C3020B"/>
              </a:gs>
              <a:gs pos="92000">
                <a:srgbClr val="9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Red_logo_bandP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60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84FF-D9F8-4E88-B88C-8B350B5D26FD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28C-ED92-45CE-A450-961746E9A08E}" type="datetime1">
              <a:rPr lang="en-US" smtClean="0"/>
              <a:t>12/1/15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558-D63E-496A-8236-324A69B9428D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249328"/>
            <a:ext cx="7422468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713730"/>
            <a:ext cx="7422468" cy="51781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772-B727-47A6-A88F-01896D4D07DD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92" y="1600200"/>
            <a:ext cx="341532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 kern="1400" spc="2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86" y="1600200"/>
            <a:ext cx="340299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6BB7-F327-4AEF-B58B-AAB9C40F2802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535113"/>
            <a:ext cx="3439981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2" y="2174875"/>
            <a:ext cx="3439981" cy="3951288"/>
          </a:xfrm>
        </p:spPr>
        <p:txBody>
          <a:bodyPr/>
          <a:lstStyle>
            <a:lvl1pPr marL="182880" indent="-182880">
              <a:spcBef>
                <a:spcPts val="800"/>
              </a:spcBef>
              <a:defRPr sz="2000" baseline="0"/>
            </a:lvl1pPr>
            <a:lvl2pPr marL="45720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97" y="1535113"/>
            <a:ext cx="3439980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97" y="2174875"/>
            <a:ext cx="3439980" cy="3951288"/>
          </a:xfrm>
        </p:spPr>
        <p:txBody>
          <a:bodyPr/>
          <a:lstStyle>
            <a:lvl1pPr marL="182880" indent="-182880">
              <a:defRPr sz="2000" baseline="0"/>
            </a:lvl1pPr>
            <a:lvl2pPr marL="54864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FB0F-85D9-4869-9A5E-3F06D36CCB48}" type="datetime1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3B6">
                <a:alpha val="80000"/>
              </a:srgbClr>
            </a:gs>
            <a:gs pos="32000">
              <a:srgbClr val="F1EEE4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1" y="1491808"/>
            <a:ext cx="7138886" cy="4437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A0789B6-4FCE-4C8B-B4F1-5A0726F41E8D}" type="datetime1">
              <a:rPr lang="en-US" smtClean="0"/>
              <a:t>12/1/15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Red_logo_bandP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41" y="0"/>
            <a:ext cx="86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61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C3020B"/>
          </a:solidFill>
          <a:effectLst/>
          <a:latin typeface="Times New Roman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20B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554480" indent="-219456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82880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www.phonearena.com/news/Google-Now-vs-Siri-vs-Cortana-showdown_id5987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" y="2420824"/>
            <a:ext cx="8534400" cy="148244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Hardware Accelerator for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Hot-word 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Recognition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953558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Gautam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Das </a:t>
            </a:r>
            <a:r>
              <a:rPr lang="en-US" dirty="0" err="1">
                <a:solidFill>
                  <a:schemeClr val="bg1"/>
                </a:solidFill>
              </a:rPr>
              <a:t>Govardan</a:t>
            </a: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      Jonathan </a:t>
            </a:r>
            <a:r>
              <a:rPr lang="en-US" dirty="0">
                <a:solidFill>
                  <a:schemeClr val="bg1"/>
                </a:solidFill>
              </a:rPr>
              <a:t>Mathews      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 err="1" smtClean="0">
                <a:solidFill>
                  <a:schemeClr val="bg1"/>
                </a:solidFill>
              </a:rPr>
              <a:t>Wasim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Shaikh         </a:t>
            </a:r>
            <a:r>
              <a:rPr lang="en-US" dirty="0" smtClean="0">
                <a:solidFill>
                  <a:schemeClr val="bg1"/>
                </a:solidFill>
              </a:rPr>
              <a:t>   Mojes </a:t>
            </a:r>
            <a:r>
              <a:rPr lang="en-US" dirty="0">
                <a:solidFill>
                  <a:schemeClr val="bg1"/>
                </a:solidFill>
              </a:rPr>
              <a:t>Koli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6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Optimizations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Vivado</a:t>
            </a:r>
            <a:r>
              <a:rPr lang="en-US" sz="2000" b="1" dirty="0" smtClean="0"/>
              <a:t> HLS provides directives for optimization. </a:t>
            </a:r>
            <a:r>
              <a:rPr lang="en-US" sz="2000" b="1" dirty="0" smtClean="0"/>
              <a:t>Important ones are: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63294" y="1617469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1. Pipeline: Loops, functions and tasks can be pipelined to reduce the time</a:t>
            </a:r>
            <a:endParaRPr lang="en-US" sz="2000" b="1" dirty="0" smtClean="0"/>
          </a:p>
          <a:p>
            <a:r>
              <a:rPr lang="en-US" sz="2000" b="1" dirty="0" smtClean="0"/>
              <a:t>	interval (or increase the throughput) 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3294" y="2325355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 Loop Unroll: For-loops can be unrolled to create multiple independent</a:t>
            </a:r>
            <a:endParaRPr lang="en-US" sz="2000" b="1" dirty="0" smtClean="0"/>
          </a:p>
          <a:p>
            <a:r>
              <a:rPr lang="en-US" sz="2000" b="1" dirty="0" smtClean="0"/>
              <a:t>	operations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63294" y="3033241"/>
            <a:ext cx="881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Inline: </a:t>
            </a:r>
            <a:r>
              <a:rPr lang="en-US" sz="2000" b="1" dirty="0" err="1" smtClean="0"/>
              <a:t>Inlining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subfunction</a:t>
            </a:r>
            <a:r>
              <a:rPr lang="en-US" sz="2000" b="1" dirty="0" smtClean="0"/>
              <a:t> removes all the function hierarchy. Enables</a:t>
            </a:r>
            <a:endParaRPr lang="en-US" sz="2000" b="1" dirty="0" smtClean="0"/>
          </a:p>
          <a:p>
            <a:r>
              <a:rPr lang="en-US" sz="2000" b="1" dirty="0" smtClean="0"/>
              <a:t>	logic optimization across function boundaries and improves latency by 	reducing function call overhead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63294" y="4048904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4. Array Partition: Partitions large array into multiple smaller arrays to improve 	access to data and remove block-RAM bottlenecks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63294" y="4756790"/>
            <a:ext cx="881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5. Allocation: Specifies limit on the number of operations, cores or functions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to be used. Forces sharing of hardware and hence increases the latency,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but 	reduces the area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0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MFCC Accelerator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1. A C code for MFCC algorithm is simulated using test bench and verified 	for correctness using </a:t>
            </a:r>
            <a:r>
              <a:rPr lang="en-US" sz="2000" b="1" dirty="0" err="1" smtClean="0"/>
              <a:t>Vivado</a:t>
            </a:r>
            <a:r>
              <a:rPr lang="en-US" sz="2000" b="1" dirty="0" smtClean="0"/>
              <a:t> HLS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63294" y="1910175"/>
            <a:ext cx="8816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 The C function is synthesized into HDL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3294" y="2310285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The baseline HDL is generated without forcing any optimization.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The resource utilization is shown in the figure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24" y="3069595"/>
            <a:ext cx="4819220" cy="3788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8982" y="3018171"/>
            <a:ext cx="3087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4. The percentage resource utilization is not fairly distributed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Baseline MFCC Accelerator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Summary shows that it takes approximately 1.414 million clocks to complete</a:t>
            </a:r>
            <a:r>
              <a:rPr lang="en-US" sz="2000" b="1" dirty="0" smtClean="0"/>
              <a:t> </a:t>
            </a:r>
            <a:r>
              <a:rPr lang="en-US" sz="2000" b="1" dirty="0" smtClean="0"/>
              <a:t>one execution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138" y="3525475"/>
            <a:ext cx="7906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outer for loop (FILTER_FOR) and the inner for loop (BINSIZE_FOR) latencies is shown below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03" y="1910175"/>
            <a:ext cx="4658591" cy="152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927" y="4448737"/>
            <a:ext cx="5537616" cy="1845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0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Optimized MFCC Accelerator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A sub-function called by the inner function is pipelined to optimize for performance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3294" y="1910175"/>
            <a:ext cx="7906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35% reduction in the interval was observed in the optimized implementation, with approximately 8% increase in FF and 1% increase in LUT utilization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451"/>
            <a:ext cx="4461122" cy="198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23" y="4742451"/>
            <a:ext cx="3957081" cy="2007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609" y="2922531"/>
            <a:ext cx="4994094" cy="1677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3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Next Steps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1. Hidden Markov Model: Programmable Logic resource constraints forces 	software implementation on the application processor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3294" y="1910175"/>
            <a:ext cx="7906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 Power measurements for all the accelerators with different 	optimizations needs to be measured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63294" y="2618917"/>
            <a:ext cx="7906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Real time audio processing for input from microphone</a:t>
            </a:r>
            <a:endParaRPr lang="en-US" sz="2000" b="1" dirty="0"/>
          </a:p>
        </p:txBody>
      </p:sp>
      <p:pic>
        <p:nvPicPr>
          <p:cNvPr id="1026" name="Picture 2" descr="http://www.wired.com/wp-content/uploads/images_blogs/gadgetlab/2013/03/130318_siri_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70" y="3325947"/>
            <a:ext cx="4599710" cy="30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3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Hot word recognition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86" y="1106753"/>
            <a:ext cx="79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 Widely used in intelligent personal assistants.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" y="1568417"/>
            <a:ext cx="5507642" cy="3093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5808" y="1625237"/>
            <a:ext cx="2377440" cy="192639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8333" y="1615438"/>
            <a:ext cx="107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Apple :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43275" y="1614120"/>
            <a:ext cx="66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Siri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1421" y="1943304"/>
            <a:ext cx="107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Google :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6491" y="1952528"/>
            <a:ext cx="141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Google Now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7342" y="2259480"/>
            <a:ext cx="1490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Microsoft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20779" y="2263344"/>
            <a:ext cx="141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Cortana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9614" y="2575656"/>
            <a:ext cx="1490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Samsung :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23051" y="2578744"/>
            <a:ext cx="141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S Voice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9174" y="2875906"/>
            <a:ext cx="714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LG  :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23051" y="2879770"/>
            <a:ext cx="141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Voice Mate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1270" y="3178434"/>
            <a:ext cx="81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IBM 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00781" y="3182298"/>
            <a:ext cx="143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Watson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5808" y="3581799"/>
            <a:ext cx="2377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F0000"/>
                </a:solidFill>
              </a:rPr>
              <a:t>Such speech recognition technology is now built into every major operating system.</a:t>
            </a:r>
            <a:endParaRPr lang="en-US" sz="1600" dirty="0">
              <a:solidFill>
                <a:srgbClr val="9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0455" y="4662416"/>
            <a:ext cx="54874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www.phonearena.com/news/Google-Now-vs-Siri-vs-Cortana-showdown_id59877</a:t>
            </a:r>
            <a:endParaRPr lang="en-US" sz="1050" dirty="0" smtClean="0"/>
          </a:p>
          <a:p>
            <a:endParaRPr lang="en-US" sz="1050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74750" y="4971353"/>
            <a:ext cx="79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Speech recognition technology uses methods and algorithms which can be</a:t>
            </a:r>
          </a:p>
          <a:p>
            <a:pPr algn="just"/>
            <a:r>
              <a:rPr lang="en-US" b="1" dirty="0" smtClean="0"/>
              <a:t>power consuming, considering ALWAYS ON feature in the above implementations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87947" y="5585116"/>
            <a:ext cx="1413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Motivation :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783" y="5915326"/>
            <a:ext cx="79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Build hardware accelerators for optimized implementation of this algorithms for speed, power and efficiency.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12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Speech Recognition - Overview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260"/>
            <a:ext cx="2006221" cy="12739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490" y="2638211"/>
            <a:ext cx="1672675" cy="96479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38734" y="1351128"/>
            <a:ext cx="4026090" cy="1992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Feature Extraction</a:t>
            </a:r>
            <a:endParaRPr lang="en-US" sz="24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201003" y="2361063"/>
            <a:ext cx="1637731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739489" y="1534902"/>
            <a:ext cx="2429301" cy="4367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Mel Frequency Cepstral </a:t>
            </a:r>
            <a:r>
              <a:rPr lang="en-US" sz="1100" dirty="0" err="1">
                <a:solidFill>
                  <a:schemeClr val="tx1"/>
                </a:solidFill>
              </a:rPr>
              <a:t>Coefficents</a:t>
            </a:r>
            <a:r>
              <a:rPr lang="en-US" sz="1100" dirty="0">
                <a:solidFill>
                  <a:schemeClr val="tx1"/>
                </a:solidFill>
              </a:rPr>
              <a:t> (MFCCs)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963839" y="2615352"/>
            <a:ext cx="2429301" cy="2643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Linear Prediction Coefficients (LPCs)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7244" y="2934270"/>
            <a:ext cx="2429301" cy="35711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Linear Prediction Cepstral Coefficients (LPCCs)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41007" y="3769060"/>
            <a:ext cx="4026090" cy="1992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Comparison with trained system</a:t>
            </a:r>
            <a:endParaRPr lang="en-US" sz="2400" b="1" dirty="0"/>
          </a:p>
        </p:txBody>
      </p:sp>
      <p:cxnSp>
        <p:nvCxnSpPr>
          <p:cNvPr id="35" name="Straight Arrow Connector 34"/>
          <p:cNvCxnSpPr>
            <a:stCxn id="5" idx="2"/>
            <a:endCxn id="33" idx="0"/>
          </p:cNvCxnSpPr>
          <p:nvPr/>
        </p:nvCxnSpPr>
        <p:spPr>
          <a:xfrm>
            <a:off x="4851779" y="3343701"/>
            <a:ext cx="2273" cy="42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</p:cNvCxnSpPr>
          <p:nvPr/>
        </p:nvCxnSpPr>
        <p:spPr>
          <a:xfrm>
            <a:off x="4854052" y="5761633"/>
            <a:ext cx="0" cy="48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22758" y="6264322"/>
            <a:ext cx="169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“OK GOOGLE”</a:t>
            </a:r>
            <a:endParaRPr lang="en-US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3741763" y="3830006"/>
            <a:ext cx="2429301" cy="4367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Hidden Markov Model (HMM)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88566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Hardware Implementation – Why?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886" y="1106753"/>
            <a:ext cx="79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An FPGA algorithm accelerator is by definition meant to take advantage of the parallelism inherent in </a:t>
            </a:r>
            <a:r>
              <a:rPr lang="en-US" b="1" dirty="0" smtClean="0"/>
              <a:t>hardware.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43" y="1857374"/>
            <a:ext cx="4603253" cy="26190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0158" y="4548271"/>
            <a:ext cx="79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</a:t>
            </a:r>
            <a:r>
              <a:rPr lang="en-US" b="1" dirty="0" smtClean="0"/>
              <a:t>Advantages </a:t>
            </a:r>
            <a:r>
              <a:rPr lang="en-US" b="1" dirty="0"/>
              <a:t>of implementing the C code in the </a:t>
            </a:r>
            <a:r>
              <a:rPr lang="en-US" b="1" dirty="0" smtClean="0"/>
              <a:t>hardware? </a:t>
            </a:r>
            <a:r>
              <a:rPr lang="en-US" b="1" dirty="0"/>
              <a:t>A</a:t>
            </a:r>
            <a:r>
              <a:rPr lang="en-US" b="1" dirty="0" smtClean="0"/>
              <a:t>ll </a:t>
            </a:r>
            <a:r>
              <a:rPr lang="en-US" b="1" dirty="0"/>
              <a:t>operations</a:t>
            </a:r>
          </a:p>
          <a:p>
            <a:pPr algn="just"/>
            <a:r>
              <a:rPr lang="en-US" b="1" dirty="0"/>
              <a:t>finish </a:t>
            </a:r>
            <a:r>
              <a:rPr lang="en-US" b="1" dirty="0" smtClean="0"/>
              <a:t>in lesser clock cycles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22431" y="5246582"/>
            <a:ext cx="79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An in-order processor will take multiple </a:t>
            </a:r>
            <a:r>
              <a:rPr lang="en-US" b="1" dirty="0"/>
              <a:t>clock cycles to </a:t>
            </a:r>
            <a:r>
              <a:rPr lang="en-US" b="1" dirty="0" smtClean="0"/>
              <a:t>execute this code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97407" y="5917599"/>
            <a:ext cx="798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Can a designer </a:t>
            </a:r>
            <a:r>
              <a:rPr lang="en-US" b="1" dirty="0" smtClean="0"/>
              <a:t>write a </a:t>
            </a:r>
            <a:r>
              <a:rPr lang="en-US" b="1" dirty="0"/>
              <a:t>C code at a high level of abstraction and truly expect it to generate quality hardware in the FPGA? </a:t>
            </a:r>
          </a:p>
        </p:txBody>
      </p:sp>
    </p:spTree>
    <p:extLst>
      <p:ext uri="{BB962C8B-B14F-4D97-AF65-F5344CB8AC3E}">
        <p14:creationId xmlns:p14="http://schemas.microsoft.com/office/powerpoint/2010/main" val="2820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</a:pPr>
            <a:r>
              <a:rPr lang="en-US" sz="3200" spc="50" dirty="0">
                <a:latin typeface="Narkisim" panose="020E0502050101010101" pitchFamily="34" charset="-79"/>
                <a:cs typeface="Narkisim" panose="020E0502050101010101" pitchFamily="34" charset="-79"/>
              </a:rPr>
              <a:t>Mel Frequency Cepstral Coefficient (MFCC)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1. Widely used in automatic speech recognition systems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188316" y="1682235"/>
            <a:ext cx="7981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dirty="0"/>
              <a:t>. Mel-Frequency analysis of speech </a:t>
            </a:r>
            <a:r>
              <a:rPr lang="en-US" sz="2000" b="1" dirty="0" smtClean="0"/>
              <a:t>is based </a:t>
            </a:r>
            <a:r>
              <a:rPr lang="en-US" sz="2000" b="1" dirty="0"/>
              <a:t>on </a:t>
            </a:r>
            <a:r>
              <a:rPr lang="en-US" sz="2000" b="1" dirty="0" smtClean="0"/>
              <a:t>human 	perception 	experiments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63294" y="2421485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Keeps only linguistic features, discards other stuff that carries Information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like background noise etc. 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15439" y="3092498"/>
            <a:ext cx="8816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Steps involved :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9233" y="3603006"/>
            <a:ext cx="8146718" cy="30639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18" y="3647797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&gt;  Frame signal into short frames.</a:t>
            </a:r>
            <a:endParaRPr lang="en-US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3343" y="4127748"/>
            <a:ext cx="814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&gt;  For each frame, find its spectral density by characterizing it in frequency</a:t>
            </a:r>
          </a:p>
          <a:p>
            <a:r>
              <a:rPr lang="en-US" b="1" dirty="0"/>
              <a:t>	</a:t>
            </a:r>
            <a:r>
              <a:rPr lang="en-US" b="1" dirty="0" smtClean="0"/>
              <a:t>domain.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402086" y="3819492"/>
            <a:ext cx="367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- Usually 20-40 frames 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90710" y="4408626"/>
            <a:ext cx="367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- FFT representation 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615" y="4689584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&gt;  Apply the Mel </a:t>
            </a:r>
            <a:r>
              <a:rPr lang="en-US" b="1" dirty="0" err="1" smtClean="0"/>
              <a:t>filterbank</a:t>
            </a:r>
            <a:r>
              <a:rPr lang="en-US" b="1" dirty="0" smtClean="0"/>
              <a:t> to above power spectra, sum the energy in each filter.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365686" y="4929521"/>
            <a:ext cx="3672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- What are Mel </a:t>
            </a:r>
            <a:r>
              <a:rPr lang="en-US" b="1" i="1" dirty="0" err="1" smtClean="0">
                <a:solidFill>
                  <a:srgbClr val="9F0000"/>
                </a:solidFill>
              </a:rPr>
              <a:t>filterbanks</a:t>
            </a:r>
            <a:r>
              <a:rPr lang="en-US" b="1" i="1" dirty="0" smtClean="0">
                <a:solidFill>
                  <a:srgbClr val="9F0000"/>
                </a:solidFill>
              </a:rPr>
              <a:t>? 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887" y="5237772"/>
            <a:ext cx="81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&gt;  Take logarithm of all the </a:t>
            </a:r>
            <a:r>
              <a:rPr lang="en-US" b="1" dirty="0" err="1" smtClean="0"/>
              <a:t>filterbank</a:t>
            </a:r>
            <a:r>
              <a:rPr lang="en-US" b="1" dirty="0" smtClean="0"/>
              <a:t> energies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422545" y="5491356"/>
            <a:ext cx="958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9F0000"/>
                </a:solidFill>
              </a:rPr>
              <a:t>- Why?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3807" y="5813254"/>
            <a:ext cx="4576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&gt;  </a:t>
            </a:r>
            <a:r>
              <a:rPr lang="en-US" b="1" dirty="0" smtClean="0"/>
              <a:t>Take </a:t>
            </a:r>
            <a:r>
              <a:rPr lang="en-US" b="1" dirty="0"/>
              <a:t>DCT of the log </a:t>
            </a:r>
            <a:r>
              <a:rPr lang="en-US" b="1" dirty="0" err="1"/>
              <a:t>filterbank</a:t>
            </a:r>
            <a:r>
              <a:rPr lang="en-US" b="1" dirty="0"/>
              <a:t> </a:t>
            </a:r>
            <a:r>
              <a:rPr lang="en-US" b="1" dirty="0" smtClean="0"/>
              <a:t>energies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6079" y="6224966"/>
            <a:ext cx="638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&gt;  Keep DCT coefficients 2-13, discard the </a:t>
            </a:r>
            <a:r>
              <a:rPr lang="en-US" b="1" dirty="0" smtClean="0"/>
              <a:t>rest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1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>
              <a:lnSpc>
                <a:spcPts val="2940"/>
              </a:lnSpc>
            </a:pPr>
            <a:r>
              <a:rPr lang="en-US" sz="3200" spc="50" dirty="0">
                <a:latin typeface="Narkisim" panose="020E0502050101010101" pitchFamily="34" charset="-79"/>
                <a:cs typeface="Narkisim" panose="020E0502050101010101" pitchFamily="34" charset="-79"/>
              </a:rPr>
              <a:t>Mel Frequency Cepstral Coefficient (MFCC)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3738" y="1431278"/>
            <a:ext cx="208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 audio signal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781034" y="2961563"/>
            <a:ext cx="2033516" cy="928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Pre-emphasis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Windowing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2"/>
            <a:endCxn id="4" idx="0"/>
          </p:cNvCxnSpPr>
          <p:nvPr/>
        </p:nvCxnSpPr>
        <p:spPr>
          <a:xfrm>
            <a:off x="2797792" y="1800610"/>
            <a:ext cx="0" cy="1160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2" y="1987886"/>
            <a:ext cx="2470102" cy="7864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783306" y="4587926"/>
            <a:ext cx="2033516" cy="928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13712" y="3904646"/>
            <a:ext cx="0" cy="694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" y="3904646"/>
            <a:ext cx="438150" cy="895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61" y="3522507"/>
            <a:ext cx="438150" cy="895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974" y="3903258"/>
            <a:ext cx="438150" cy="89535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239689" y="2634018"/>
            <a:ext cx="219075" cy="1270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8" idx="0"/>
          </p:cNvCxnSpPr>
          <p:nvPr/>
        </p:nvCxnSpPr>
        <p:spPr>
          <a:xfrm>
            <a:off x="708410" y="2703458"/>
            <a:ext cx="115426" cy="81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9" idx="0"/>
          </p:cNvCxnSpPr>
          <p:nvPr/>
        </p:nvCxnSpPr>
        <p:spPr>
          <a:xfrm flipH="1">
            <a:off x="1559049" y="2634018"/>
            <a:ext cx="979435" cy="126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5" y="5694209"/>
            <a:ext cx="1951061" cy="750054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9" idx="2"/>
          </p:cNvCxnSpPr>
          <p:nvPr/>
        </p:nvCxnSpPr>
        <p:spPr>
          <a:xfrm flipH="1">
            <a:off x="1339974" y="4798608"/>
            <a:ext cx="219075" cy="871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470585" y="5668373"/>
            <a:ext cx="2033516" cy="928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Mel filter banks</a:t>
            </a:r>
            <a:endParaRPr lang="en-US" dirty="0"/>
          </a:p>
        </p:txBody>
      </p:sp>
      <p:cxnSp>
        <p:nvCxnSpPr>
          <p:cNvPr id="36" name="Elbow Connector 35"/>
          <p:cNvCxnSpPr>
            <a:stCxn id="24" idx="2"/>
            <a:endCxn id="41" idx="1"/>
          </p:cNvCxnSpPr>
          <p:nvPr/>
        </p:nvCxnSpPr>
        <p:spPr>
          <a:xfrm rot="16200000" flipH="1">
            <a:off x="2827112" y="5488924"/>
            <a:ext cx="616424" cy="6705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845297" y="4572890"/>
            <a:ext cx="2033516" cy="928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of filter bank energies</a:t>
            </a:r>
            <a:endParaRPr lang="en-US" dirty="0"/>
          </a:p>
        </p:txBody>
      </p:sp>
      <p:cxnSp>
        <p:nvCxnSpPr>
          <p:cNvPr id="45" name="Elbow Connector 44"/>
          <p:cNvCxnSpPr>
            <a:stCxn id="41" idx="3"/>
            <a:endCxn id="43" idx="2"/>
          </p:cNvCxnSpPr>
          <p:nvPr/>
        </p:nvCxnSpPr>
        <p:spPr>
          <a:xfrm flipV="1">
            <a:off x="5504101" y="5500937"/>
            <a:ext cx="1357954" cy="63146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94" y="5816667"/>
            <a:ext cx="1758571" cy="949763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5850349" y="2963834"/>
            <a:ext cx="2033516" cy="928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45885" y="1447198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Keep 2 to 13 values only</a:t>
            </a:r>
            <a:endParaRPr lang="en-US" b="1" dirty="0"/>
          </a:p>
        </p:txBody>
      </p:sp>
      <p:cxnSp>
        <p:nvCxnSpPr>
          <p:cNvPr id="49" name="Straight Arrow Connector 48"/>
          <p:cNvCxnSpPr>
            <a:stCxn id="46" idx="0"/>
          </p:cNvCxnSpPr>
          <p:nvPr/>
        </p:nvCxnSpPr>
        <p:spPr>
          <a:xfrm flipH="1" flipV="1">
            <a:off x="6862055" y="2003751"/>
            <a:ext cx="5052" cy="960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3" idx="0"/>
            <a:endCxn id="46" idx="2"/>
          </p:cNvCxnSpPr>
          <p:nvPr/>
        </p:nvCxnSpPr>
        <p:spPr>
          <a:xfrm flipV="1">
            <a:off x="6862055" y="3891881"/>
            <a:ext cx="5052" cy="681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31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Implementation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3" y="1202289"/>
            <a:ext cx="2593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Hardware </a:t>
            </a:r>
            <a:r>
              <a:rPr lang="en-US" b="1" dirty="0" smtClean="0"/>
              <a:t>Accelerator: MFCC feature </a:t>
            </a:r>
            <a:r>
              <a:rPr lang="en-US" b="1" dirty="0" smtClean="0"/>
              <a:t>extraction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20967" y="2022276"/>
            <a:ext cx="285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Zedboard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Zynq</a:t>
            </a:r>
            <a:r>
              <a:rPr lang="en-US" sz="2000" b="1" dirty="0" smtClean="0"/>
              <a:t> 7000 AP 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50" y="854253"/>
            <a:ext cx="5310316" cy="58842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1844" y="2766932"/>
            <a:ext cx="2696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Processing System: 33.33MHz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93551" y="3647860"/>
            <a:ext cx="2696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Programmable Logic: 100MHz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163293" y="4554849"/>
            <a:ext cx="2696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512MB DDR3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63293" y="5171618"/>
            <a:ext cx="2696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Onboard USB-JTAG 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1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360427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Development Tools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46" y="954397"/>
            <a:ext cx="4873082" cy="39870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" y="954396"/>
            <a:ext cx="3297006" cy="7379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77423" y="946602"/>
            <a:ext cx="3672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9F0000"/>
                </a:solidFill>
              </a:rPr>
              <a:t>Vivado</a:t>
            </a:r>
            <a:r>
              <a:rPr lang="en-US" sz="2000" b="1" i="1" dirty="0" smtClean="0">
                <a:solidFill>
                  <a:srgbClr val="9F0000"/>
                </a:solidFill>
              </a:rPr>
              <a:t> HLS  </a:t>
            </a:r>
          </a:p>
          <a:p>
            <a:pPr algn="ctr"/>
            <a:r>
              <a:rPr lang="en-US" b="1" i="1" dirty="0" smtClean="0">
                <a:solidFill>
                  <a:srgbClr val="9F0000"/>
                </a:solidFill>
              </a:rPr>
              <a:t>High Level Synthesis software</a:t>
            </a:r>
            <a:endParaRPr lang="en-US" i="1" dirty="0">
              <a:solidFill>
                <a:srgbClr val="9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7297" y="1632351"/>
            <a:ext cx="3324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1. Execute C algorithm to validate it against written </a:t>
            </a:r>
            <a:r>
              <a:rPr lang="en-US" sz="1600" b="1" dirty="0" err="1" smtClean="0"/>
              <a:t>testbench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0370" y="1618703"/>
            <a:ext cx="996287" cy="40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505" y="2359189"/>
            <a:ext cx="330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2. Run synthesis to obtain desired RTL </a:t>
            </a:r>
            <a:r>
              <a:rPr lang="en-US" sz="1600" b="1" dirty="0" smtClean="0"/>
              <a:t>implementation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-11376" y="3162429"/>
            <a:ext cx="3340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3. Apply constraints/Directives to obtain desired </a:t>
            </a:r>
            <a:r>
              <a:rPr lang="en-US" sz="1600" b="1" dirty="0" smtClean="0"/>
              <a:t>optimizations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4544" y="3847845"/>
            <a:ext cx="3324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4. Reuse same </a:t>
            </a:r>
            <a:r>
              <a:rPr lang="en-US" sz="1600" b="1" dirty="0" err="1" smtClean="0"/>
              <a:t>testbench</a:t>
            </a:r>
            <a:r>
              <a:rPr lang="en-US" sz="1600" b="1" dirty="0"/>
              <a:t> </a:t>
            </a:r>
            <a:r>
              <a:rPr lang="en-US" sz="1600" b="1" dirty="0" smtClean="0"/>
              <a:t>for C/RTL </a:t>
            </a:r>
            <a:r>
              <a:rPr lang="en-US" sz="1600" b="1" dirty="0" err="1" smtClean="0"/>
              <a:t>cosimulations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-6830" y="4423328"/>
            <a:ext cx="311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5. Package and export final IP</a:t>
            </a:r>
            <a:endParaRPr lang="en-US" sz="2000" b="1" dirty="0"/>
          </a:p>
        </p:txBody>
      </p:sp>
      <p:sp>
        <p:nvSpPr>
          <p:cNvPr id="6" name="Down Arrow 5"/>
          <p:cNvSpPr/>
          <p:nvPr/>
        </p:nvSpPr>
        <p:spPr>
          <a:xfrm>
            <a:off x="1277596" y="2132965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1295207" y="2992701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282140" y="3693362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1270764" y="4241549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273037" y="4694201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3215" y="4969123"/>
            <a:ext cx="3297006" cy="3513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-93263" y="4920386"/>
            <a:ext cx="3672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9F0000"/>
                </a:solidFill>
              </a:rPr>
              <a:t>Vivado</a:t>
            </a:r>
            <a:r>
              <a:rPr lang="en-US" sz="2000" b="1" i="1" dirty="0">
                <a:solidFill>
                  <a:srgbClr val="9F0000"/>
                </a:solidFill>
              </a:rPr>
              <a:t> </a:t>
            </a:r>
            <a:r>
              <a:rPr lang="en-US" sz="2000" b="1" i="1" dirty="0" smtClean="0">
                <a:solidFill>
                  <a:srgbClr val="9F0000"/>
                </a:solidFill>
              </a:rPr>
              <a:t>Interconnect Tool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090" y="5026103"/>
            <a:ext cx="819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                                                               6. Provides a GUI to </a:t>
            </a:r>
            <a:r>
              <a:rPr lang="en-US" sz="1600" b="1" dirty="0" smtClean="0"/>
              <a:t>make </a:t>
            </a:r>
            <a:r>
              <a:rPr lang="en-US" sz="1600" b="1" dirty="0" smtClean="0"/>
              <a:t>interconnections between </a:t>
            </a:r>
            <a:r>
              <a:rPr lang="en-US" sz="1600" b="1" dirty="0" smtClean="0"/>
              <a:t>the imported IP, application processor system, </a:t>
            </a:r>
            <a:r>
              <a:rPr lang="en-US" sz="1600" b="1" dirty="0" smtClean="0"/>
              <a:t>BRAM </a:t>
            </a:r>
            <a:r>
              <a:rPr lang="en-US" sz="1600" b="1" dirty="0" smtClean="0"/>
              <a:t>controller </a:t>
            </a:r>
            <a:r>
              <a:rPr lang="en-US" sz="1600" b="1" dirty="0" smtClean="0"/>
              <a:t>etc. through high speed AXI interconnect buses. </a:t>
            </a:r>
            <a:r>
              <a:rPr lang="en-US" sz="1600" b="1" dirty="0" smtClean="0"/>
              <a:t>A </a:t>
            </a:r>
            <a:r>
              <a:rPr lang="en-US" sz="1600" b="1" dirty="0" err="1" smtClean="0"/>
              <a:t>bitstream</a:t>
            </a:r>
            <a:r>
              <a:rPr lang="en-US" sz="1600" b="1" dirty="0" smtClean="0"/>
              <a:t> </a:t>
            </a:r>
            <a:r>
              <a:rPr lang="en-US" sz="1600" b="1" dirty="0" smtClean="0"/>
              <a:t>file is </a:t>
            </a:r>
            <a:r>
              <a:rPr lang="en-US" sz="1600" b="1" dirty="0" smtClean="0"/>
              <a:t>generated and exported to Xilinx SDK</a:t>
            </a:r>
            <a:endParaRPr lang="en-US" sz="2000" b="1" dirty="0"/>
          </a:p>
        </p:txBody>
      </p:sp>
      <p:sp>
        <p:nvSpPr>
          <p:cNvPr id="50" name="Rectangle 49"/>
          <p:cNvSpPr/>
          <p:nvPr/>
        </p:nvSpPr>
        <p:spPr>
          <a:xfrm>
            <a:off x="59135" y="6076872"/>
            <a:ext cx="3297006" cy="35137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-186527" y="6041783"/>
            <a:ext cx="3672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9F0000"/>
                </a:solidFill>
              </a:rPr>
              <a:t>Xilinx </a:t>
            </a:r>
            <a:r>
              <a:rPr lang="en-US" sz="2000" b="1" i="1" dirty="0" smtClean="0">
                <a:solidFill>
                  <a:srgbClr val="9F0000"/>
                </a:solidFill>
              </a:rPr>
              <a:t>SDK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362" y="6420457"/>
            <a:ext cx="8192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7. Uses the generated </a:t>
            </a:r>
            <a:r>
              <a:rPr lang="en-US" sz="1600" b="1" dirty="0" err="1" smtClean="0"/>
              <a:t>bitstream</a:t>
            </a:r>
            <a:r>
              <a:rPr lang="en-US" sz="1600" b="1" dirty="0" smtClean="0"/>
              <a:t> file to program </a:t>
            </a:r>
            <a:r>
              <a:rPr lang="en-US" sz="1600" b="1" dirty="0" smtClean="0"/>
              <a:t>the </a:t>
            </a:r>
            <a:r>
              <a:rPr lang="en-US" sz="1600" b="1" dirty="0" err="1" smtClean="0"/>
              <a:t>Zync</a:t>
            </a:r>
            <a:r>
              <a:rPr lang="en-US" sz="1600" b="1" dirty="0" smtClean="0"/>
              <a:t> 7000 device on </a:t>
            </a:r>
            <a:r>
              <a:rPr lang="en-US" sz="1600" b="1" dirty="0" err="1" smtClean="0"/>
              <a:t>Zedboard</a:t>
            </a:r>
            <a:endParaRPr lang="en-US" sz="2000" b="1" dirty="0"/>
          </a:p>
        </p:txBody>
      </p:sp>
      <p:sp>
        <p:nvSpPr>
          <p:cNvPr id="53" name="Down Arrow 52"/>
          <p:cNvSpPr/>
          <p:nvPr/>
        </p:nvSpPr>
        <p:spPr>
          <a:xfrm>
            <a:off x="1263935" y="5804219"/>
            <a:ext cx="389098" cy="245659"/>
          </a:xfrm>
          <a:prstGeom prst="downArrow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281449" y="4030440"/>
            <a:ext cx="1608163" cy="14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624921" y="4119301"/>
            <a:ext cx="3612106" cy="48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85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82" y="415019"/>
            <a:ext cx="8496722" cy="593970"/>
          </a:xfrm>
        </p:spPr>
        <p:txBody>
          <a:bodyPr>
            <a:noAutofit/>
          </a:bodyPr>
          <a:lstStyle/>
          <a:p>
            <a:pPr algn="ctr">
              <a:lnSpc>
                <a:spcPts val="2940"/>
              </a:lnSpc>
            </a:pPr>
            <a:r>
              <a:rPr lang="en-US" sz="3200" spc="5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Vivado</a:t>
            </a:r>
            <a:r>
              <a:rPr lang="en-US" sz="3200" spc="5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HLS (High Level Synthesis)</a:t>
            </a:r>
            <a:endParaRPr lang="en-US" sz="3200" spc="5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294" y="1202289"/>
            <a:ext cx="798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HLS transforms a C specification into an RTL implementation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188316" y="1682235"/>
            <a:ext cx="798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Benefits of HLS: 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63294" y="2107485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1. Algorithms developed at C level: abstracts the user from implementation</a:t>
            </a:r>
            <a:endParaRPr lang="en-US" sz="2000" b="1" dirty="0" smtClean="0"/>
          </a:p>
          <a:p>
            <a:r>
              <a:rPr lang="en-US" sz="2000" b="1" dirty="0" smtClean="0"/>
              <a:t>	details </a:t>
            </a:r>
            <a:endParaRPr lang="en-US" sz="2000" b="1" dirty="0"/>
          </a:p>
        </p:txBody>
      </p:sp>
      <p:sp>
        <p:nvSpPr>
          <p:cNvPr id="2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199" y="5371673"/>
            <a:ext cx="2326209" cy="365125"/>
          </a:xfrm>
        </p:spPr>
        <p:txBody>
          <a:bodyPr/>
          <a:lstStyle/>
          <a:p>
            <a:fld id="{572B097D-D2BB-5B47-8B21-CD5063D60C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63294" y="2815371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2. Functional correctness is validated using verification at C level: Faster than</a:t>
            </a:r>
            <a:endParaRPr lang="en-US" sz="2000" b="1" dirty="0" smtClean="0"/>
          </a:p>
          <a:p>
            <a:r>
              <a:rPr lang="en-US" sz="2000" b="1" dirty="0" smtClean="0"/>
              <a:t>	traditional HDL verification techniques 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63294" y="3538327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Optimization directives allow C synthesis to produce hardware with the</a:t>
            </a:r>
            <a:endParaRPr lang="en-US" sz="2000" b="1" dirty="0" smtClean="0"/>
          </a:p>
          <a:p>
            <a:r>
              <a:rPr lang="en-US" sz="2000" b="1" dirty="0" smtClean="0"/>
              <a:t>	required area – performance requirement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31774" y="4246213"/>
            <a:ext cx="881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3. Quick design space exploration: Creating many different implementations</a:t>
            </a:r>
            <a:endParaRPr lang="en-US" sz="2000" b="1" dirty="0" smtClean="0"/>
          </a:p>
          <a:p>
            <a:r>
              <a:rPr lang="en-US" sz="2000" b="1" dirty="0" smtClean="0"/>
              <a:t>	increases the likelihood of finding the most optimal solution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238982" y="5200292"/>
            <a:ext cx="8816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Vivado</a:t>
            </a:r>
            <a:r>
              <a:rPr lang="en-US" sz="2000" b="1" dirty="0" smtClean="0"/>
              <a:t> HLS provides Synthesis and Analysis views:</a:t>
            </a:r>
            <a:endParaRPr lang="en-US" sz="2000" b="1" dirty="0" smtClean="0"/>
          </a:p>
          <a:p>
            <a:r>
              <a:rPr lang="en-US" sz="2000" b="1" dirty="0" smtClean="0"/>
              <a:t>Synthesis: Gives estimates of the Performance, Utilization and Interface</a:t>
            </a:r>
          </a:p>
          <a:p>
            <a:r>
              <a:rPr lang="en-US" sz="2000" b="1" dirty="0" smtClean="0"/>
              <a:t>Analysis: Gives a count of number of clocks taken by each instruction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3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W_PP1_UW_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UW_PP1_UW_intro.potx</Template>
  <TotalTime>2552</TotalTime>
  <Words>865</Words>
  <Application>Microsoft Macintosh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Rounded MT Bold</vt:lpstr>
      <vt:lpstr>Calibri</vt:lpstr>
      <vt:lpstr>Georgia</vt:lpstr>
      <vt:lpstr>Narkisim</vt:lpstr>
      <vt:lpstr>Times New Roman</vt:lpstr>
      <vt:lpstr>Arial</vt:lpstr>
      <vt:lpstr>UW_PP1_UW_intro</vt:lpstr>
      <vt:lpstr>Hardware Accelerator for  Hot-word Recognition</vt:lpstr>
      <vt:lpstr>Hot word recognition</vt:lpstr>
      <vt:lpstr>Speech Recognition - Overview</vt:lpstr>
      <vt:lpstr>Hardware Implementation – Why?</vt:lpstr>
      <vt:lpstr>Mel Frequency Cepstral Coefficient (MFCC) </vt:lpstr>
      <vt:lpstr>Mel Frequency Cepstral Coefficient (MFCC) </vt:lpstr>
      <vt:lpstr>Implementation</vt:lpstr>
      <vt:lpstr>Development Tools</vt:lpstr>
      <vt:lpstr>Vivado HLS (High Level Synthesis)</vt:lpstr>
      <vt:lpstr>Optimizations</vt:lpstr>
      <vt:lpstr>MFCC Accelerator</vt:lpstr>
      <vt:lpstr>Baseline MFCC Accelerator</vt:lpstr>
      <vt:lpstr>Optimized MFCC Accelerator</vt:lpstr>
      <vt:lpstr>Next Steps</vt:lpstr>
    </vt:vector>
  </TitlesOfParts>
  <Company>University of Wisconsin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Rinehart</dc:creator>
  <cp:lastModifiedBy>Gautam Das Govardan</cp:lastModifiedBy>
  <cp:revision>320</cp:revision>
  <cp:lastPrinted>2014-12-02T16:40:54Z</cp:lastPrinted>
  <dcterms:created xsi:type="dcterms:W3CDTF">2012-12-04T20:12:51Z</dcterms:created>
  <dcterms:modified xsi:type="dcterms:W3CDTF">2015-12-01T12:10:39Z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9CCFE81B-8635-4408-A57B-1716D859AD14</vt:lpwstr>
  </property>
  <property fmtid="{D5CDD505-2E9C-101B-9397-08002B2CF9AE}" pid="3" name="ArticulatePath">
    <vt:lpwstr>ECE751</vt:lpwstr>
  </property>
</Properties>
</file>