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63" r:id="rId4"/>
    <p:sldId id="264" r:id="rId5"/>
    <p:sldId id="265" r:id="rId6"/>
    <p:sldId id="271" r:id="rId7"/>
    <p:sldId id="272" r:id="rId8"/>
    <p:sldId id="273" r:id="rId9"/>
    <p:sldId id="285" r:id="rId10"/>
    <p:sldId id="286" r:id="rId11"/>
    <p:sldId id="287" r:id="rId12"/>
    <p:sldId id="288" r:id="rId13"/>
    <p:sldId id="267" r:id="rId14"/>
    <p:sldId id="268" r:id="rId15"/>
    <p:sldId id="260" r:id="rId16"/>
    <p:sldId id="261" r:id="rId17"/>
    <p:sldId id="258" r:id="rId18"/>
    <p:sldId id="257" r:id="rId19"/>
    <p:sldId id="259" r:id="rId20"/>
    <p:sldId id="289" r:id="rId21"/>
    <p:sldId id="270" r:id="rId22"/>
    <p:sldId id="269" r:id="rId23"/>
    <p:sldId id="278" r:id="rId24"/>
    <p:sldId id="283" r:id="rId25"/>
    <p:sldId id="284"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err="1" smtClean="0"/>
              <a:t>gprof</a:t>
            </a:r>
            <a:endParaRPr lang="en-US" sz="1800" dirty="0"/>
          </a:p>
        </c:rich>
      </c:tx>
      <c:layout>
        <c:manualLayout>
          <c:xMode val="edge"/>
          <c:yMode val="edge"/>
          <c:x val="0.79077497867974267"/>
          <c:y val="7.5450456304457444E-2"/>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1"/>
              <c:layout>
                <c:manualLayout>
                  <c:x val="-0.10990789519386493"/>
                  <c:y val="6.28790933667216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7155445117137957E-3"/>
                  <c:y val="7.0734802785428711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1948197977115861"/>
                      <c:h val="0.21668440296979727"/>
                    </c:manualLayout>
                  </c15:layout>
                </c:ext>
              </c:extLst>
            </c:dLbl>
            <c:dLbl>
              <c:idx val="3"/>
              <c:layout>
                <c:manualLayout>
                  <c:x val="0.1489569200280545"/>
                  <c:y val="-1.1258158637554871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Sheet1!$B$2:$B$5</c:f>
              <c:strCache>
                <c:ptCount val="4"/>
                <c:pt idx="0">
                  <c:v>mser</c:v>
                </c:pt>
                <c:pt idx="1">
                  <c:v>adv</c:v>
                </c:pt>
                <c:pt idx="2">
                  <c:v>readImage</c:v>
                </c:pt>
                <c:pt idx="3">
                  <c:v>main</c:v>
                </c:pt>
              </c:strCache>
            </c:strRef>
          </c:cat>
          <c:val>
            <c:numRef>
              <c:f>Sheet1!$C$2:$C$5</c:f>
              <c:numCache>
                <c:formatCode>General</c:formatCode>
                <c:ptCount val="4"/>
                <c:pt idx="0">
                  <c:v>83.12</c:v>
                </c:pt>
                <c:pt idx="1">
                  <c:v>9.86</c:v>
                </c:pt>
                <c:pt idx="2">
                  <c:v>5.64</c:v>
                </c:pt>
                <c:pt idx="3">
                  <c:v>1.41</c:v>
                </c:pt>
              </c:numCache>
            </c:numRef>
          </c:val>
        </c:ser>
        <c:dLbls>
          <c:dLblPos val="bestFit"/>
          <c:showLegendKey val="0"/>
          <c:showVal val="0"/>
          <c:showCatName val="1"/>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err="1" smtClean="0"/>
              <a:t>gprof</a:t>
            </a:r>
            <a:endParaRPr lang="en-US" dirty="0"/>
          </a:p>
        </c:rich>
      </c:tx>
      <c:layout>
        <c:manualLayout>
          <c:xMode val="edge"/>
          <c:yMode val="edge"/>
          <c:x val="0.7835284390095304"/>
          <c:y val="0.3865481865405645"/>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dLbl>
              <c:idx val="0"/>
              <c:layout>
                <c:manualLayout>
                  <c:x val="0.1375802659192645"/>
                  <c:y val="-0.1637175023344034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349219546446751"/>
                      <c:h val="0.23305092068153255"/>
                    </c:manualLayout>
                  </c15:layout>
                </c:ext>
              </c:extLst>
            </c:dLbl>
            <c:dLbl>
              <c:idx val="1"/>
              <c:layout>
                <c:manualLayout>
                  <c:x val="-0.22200370763178692"/>
                  <c:y val="0.23471166915649827"/>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ext>
              </c:extLst>
            </c:dLbl>
            <c:dLbl>
              <c:idx val="2"/>
              <c:layout>
                <c:manualLayout>
                  <c:x val="-1.975151228483546E-2"/>
                  <c:y val="3.4277145371803333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591006495700381"/>
                      <c:h val="0.19690088960581209"/>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Sheet1!$B$9:$B$11</c:f>
              <c:strCache>
                <c:ptCount val="3"/>
                <c:pt idx="0">
                  <c:v>create _texture</c:v>
                </c:pt>
                <c:pt idx="1">
                  <c:v>create_candidates</c:v>
                </c:pt>
                <c:pt idx="2">
                  <c:v>create_all_candidates</c:v>
                </c:pt>
              </c:strCache>
            </c:strRef>
          </c:cat>
          <c:val>
            <c:numRef>
              <c:f>Sheet1!$C$9:$C$11</c:f>
              <c:numCache>
                <c:formatCode>General</c:formatCode>
                <c:ptCount val="3"/>
                <c:pt idx="0">
                  <c:v>89.67</c:v>
                </c:pt>
                <c:pt idx="1">
                  <c:v>9.84</c:v>
                </c:pt>
                <c:pt idx="2">
                  <c:v>0.42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Runtime-Disparity</a:t>
            </a:r>
          </a:p>
        </c:rich>
      </c:tx>
      <c:overlay val="0"/>
      <c:spPr>
        <a:noFill/>
        <a:ln>
          <a:noFill/>
        </a:ln>
        <a:effectLst/>
      </c:spPr>
    </c:title>
    <c:autoTitleDeleted val="0"/>
    <c:plotArea>
      <c:layout/>
      <c:pieChart>
        <c:varyColors val="1"/>
        <c:ser>
          <c:idx val="0"/>
          <c:order val="0"/>
          <c:tx>
            <c:strRef>
              <c:f>Sheet1!$Q$4</c:f>
              <c:strCache>
                <c:ptCount val="1"/>
                <c:pt idx="0">
                  <c:v>Percentage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Sheet1!$P$5:$P$11</c:f>
              <c:strCache>
                <c:ptCount val="7"/>
                <c:pt idx="0">
                  <c:v>finalSAD</c:v>
                </c:pt>
                <c:pt idx="1">
                  <c:v>integralImage2D2D</c:v>
                </c:pt>
                <c:pt idx="2">
                  <c:v>findDisparity</c:v>
                </c:pt>
                <c:pt idx="3">
                  <c:v>computeSAD</c:v>
                </c:pt>
                <c:pt idx="4">
                  <c:v>correlateSAD_2D</c:v>
                </c:pt>
                <c:pt idx="5">
                  <c:v>readImage</c:v>
                </c:pt>
                <c:pt idx="6">
                  <c:v>OtherFunctions</c:v>
                </c:pt>
              </c:strCache>
            </c:strRef>
          </c:cat>
          <c:val>
            <c:numRef>
              <c:f>Sheet1!$Q$5:$Q$11</c:f>
              <c:numCache>
                <c:formatCode>General</c:formatCode>
                <c:ptCount val="7"/>
                <c:pt idx="0">
                  <c:v>33.450000000000003</c:v>
                </c:pt>
                <c:pt idx="1">
                  <c:v>22.47</c:v>
                </c:pt>
                <c:pt idx="2">
                  <c:v>14.04</c:v>
                </c:pt>
                <c:pt idx="3">
                  <c:v>13.28</c:v>
                </c:pt>
                <c:pt idx="4">
                  <c:v>9.19</c:v>
                </c:pt>
                <c:pt idx="5">
                  <c:v>5.36</c:v>
                </c:pt>
                <c:pt idx="6">
                  <c:v>2.2099999999999937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RunTime - Robot Localization</a:t>
            </a:r>
          </a:p>
        </c:rich>
      </c:tx>
      <c:overlay val="0"/>
      <c:spPr>
        <a:noFill/>
        <a:ln>
          <a:noFill/>
        </a:ln>
        <a:effectLst/>
      </c:spPr>
    </c:title>
    <c:autoTitleDeleted val="0"/>
    <c:plotArea>
      <c:layout/>
      <c:pieChart>
        <c:varyColors val="1"/>
        <c:ser>
          <c:idx val="0"/>
          <c:order val="0"/>
          <c:tx>
            <c:strRef>
              <c:f>[Book1]Sheet1!$I$4</c:f>
              <c:strCache>
                <c:ptCount val="1"/>
                <c:pt idx="0">
                  <c:v>Percentage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[Book1]Sheet1!$H$5:$H$10</c:f>
              <c:strCache>
                <c:ptCount val="6"/>
                <c:pt idx="0">
                  <c:v>WeightedSample</c:v>
                </c:pt>
                <c:pt idx="1">
                  <c:v>fMtimes</c:v>
                </c:pt>
                <c:pt idx="2">
                  <c:v>fSetArray</c:v>
                </c:pt>
                <c:pt idx="3">
                  <c:v>quatMul</c:v>
                </c:pt>
                <c:pt idx="4">
                  <c:v>fDeepCopy</c:v>
                </c:pt>
                <c:pt idx="5">
                  <c:v>fHorzcat</c:v>
                </c:pt>
              </c:strCache>
            </c:strRef>
          </c:cat>
          <c:val>
            <c:numRef>
              <c:f>[Book1]Sheet1!$I$5:$I$10</c:f>
              <c:numCache>
                <c:formatCode>General</c:formatCode>
                <c:ptCount val="6"/>
                <c:pt idx="0">
                  <c:v>75.03</c:v>
                </c:pt>
                <c:pt idx="1">
                  <c:v>8.34</c:v>
                </c:pt>
                <c:pt idx="2">
                  <c:v>4.17</c:v>
                </c:pt>
                <c:pt idx="3">
                  <c:v>4.17</c:v>
                </c:pt>
                <c:pt idx="4">
                  <c:v>4.17</c:v>
                </c:pt>
                <c:pt idx="5">
                  <c:v>4.17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12/1/2015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838201"/>
          </a:xfrm>
        </p:spPr>
        <p:txBody>
          <a:bodyPr>
            <a:normAutofit fontScale="90000"/>
          </a:bodyPr>
          <a:lstStyle/>
          <a:p>
            <a:r>
              <a:rPr lang="en-US" sz="3600" dirty="0" smtClean="0">
                <a:solidFill>
                  <a:schemeClr val="tx2"/>
                </a:solidFill>
                <a:effectLst/>
              </a:rPr>
              <a:t>Studying MIMD Processors for Vision</a:t>
            </a:r>
            <a:endParaRPr lang="en-US" sz="3600" dirty="0">
              <a:solidFill>
                <a:schemeClr val="tx2"/>
              </a:solidFill>
              <a:effectLst/>
            </a:endParaRPr>
          </a:p>
        </p:txBody>
      </p:sp>
      <p:sp>
        <p:nvSpPr>
          <p:cNvPr id="3" name="Subtitle 2"/>
          <p:cNvSpPr>
            <a:spLocks noGrp="1"/>
          </p:cNvSpPr>
          <p:nvPr>
            <p:ph type="subTitle" idx="1"/>
          </p:nvPr>
        </p:nvSpPr>
        <p:spPr>
          <a:xfrm>
            <a:off x="1371600" y="4495800"/>
            <a:ext cx="6400800" cy="1676400"/>
          </a:xfrm>
        </p:spPr>
        <p:txBody>
          <a:bodyPr>
            <a:normAutofit lnSpcReduction="10000"/>
          </a:bodyPr>
          <a:lstStyle/>
          <a:p>
            <a:r>
              <a:rPr lang="en-US" dirty="0" smtClean="0">
                <a:solidFill>
                  <a:schemeClr val="accent3">
                    <a:lumMod val="50000"/>
                  </a:schemeClr>
                </a:solidFill>
              </a:rPr>
              <a:t>Ajay </a:t>
            </a:r>
            <a:r>
              <a:rPr lang="en-US" dirty="0" err="1" smtClean="0">
                <a:solidFill>
                  <a:schemeClr val="accent3">
                    <a:lumMod val="50000"/>
                  </a:schemeClr>
                </a:solidFill>
              </a:rPr>
              <a:t>Sekar</a:t>
            </a:r>
            <a:endParaRPr lang="en-US" dirty="0" smtClean="0">
              <a:solidFill>
                <a:schemeClr val="accent3">
                  <a:lumMod val="50000"/>
                </a:schemeClr>
              </a:solidFill>
            </a:endParaRPr>
          </a:p>
          <a:p>
            <a:r>
              <a:rPr lang="en-US" dirty="0" err="1" smtClean="0">
                <a:solidFill>
                  <a:schemeClr val="accent3">
                    <a:lumMod val="50000"/>
                  </a:schemeClr>
                </a:solidFill>
              </a:rPr>
              <a:t>Bharadwaj</a:t>
            </a:r>
            <a:r>
              <a:rPr lang="en-US" dirty="0" smtClean="0">
                <a:solidFill>
                  <a:schemeClr val="accent3">
                    <a:lumMod val="50000"/>
                  </a:schemeClr>
                </a:solidFill>
              </a:rPr>
              <a:t> Krishnamurthy</a:t>
            </a:r>
          </a:p>
          <a:p>
            <a:r>
              <a:rPr lang="en-US" dirty="0" err="1">
                <a:solidFill>
                  <a:schemeClr val="accent3">
                    <a:lumMod val="50000"/>
                  </a:schemeClr>
                </a:solidFill>
              </a:rPr>
              <a:t>Deepinder</a:t>
            </a:r>
            <a:r>
              <a:rPr lang="en-US" dirty="0">
                <a:solidFill>
                  <a:schemeClr val="accent3">
                    <a:lumMod val="50000"/>
                  </a:schemeClr>
                </a:solidFill>
              </a:rPr>
              <a:t> </a:t>
            </a:r>
            <a:r>
              <a:rPr lang="en-US" dirty="0" smtClean="0">
                <a:solidFill>
                  <a:schemeClr val="accent3">
                    <a:lumMod val="50000"/>
                  </a:schemeClr>
                </a:solidFill>
              </a:rPr>
              <a:t>Singh</a:t>
            </a:r>
          </a:p>
          <a:p>
            <a:r>
              <a:rPr lang="en-US" dirty="0" smtClean="0">
                <a:solidFill>
                  <a:schemeClr val="accent3">
                    <a:lumMod val="50000"/>
                  </a:schemeClr>
                </a:solidFill>
              </a:rPr>
              <a:t>Vijay </a:t>
            </a:r>
            <a:r>
              <a:rPr lang="en-US" dirty="0" err="1" smtClean="0">
                <a:solidFill>
                  <a:schemeClr val="accent3">
                    <a:lumMod val="50000"/>
                  </a:schemeClr>
                </a:solidFill>
              </a:rPr>
              <a:t>Thiruvengadam</a:t>
            </a:r>
            <a:endParaRPr lang="en-US" dirty="0" smtClean="0">
              <a:solidFill>
                <a:schemeClr val="accent3">
                  <a:lumMod val="50000"/>
                </a:schemeClr>
              </a:solidFill>
            </a:endParaRPr>
          </a:p>
        </p:txBody>
      </p:sp>
    </p:spTree>
    <p:extLst>
      <p:ext uri="{BB962C8B-B14F-4D97-AF65-F5344CB8AC3E}">
        <p14:creationId xmlns:p14="http://schemas.microsoft.com/office/powerpoint/2010/main" val="1509480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9.png" descr="https://lh4.googleusercontent.com/WoCX-9Lrs5esBLHQK9igqPEh1nuATpuQpkiPl_jdwqCcTKy9V6eVVmWzywpASsGrI3NbTp5LoPsRZwMf7Ivuz0ec_oA5wwq0nml1wc4oaGveoLBYGHNg7_7IZPEZzj5n6Et73ig2"/>
          <p:cNvPicPr>
            <a:picLocks noChangeAspect="1"/>
          </p:cNvPicPr>
          <p:nvPr/>
        </p:nvPicPr>
        <p:blipFill>
          <a:blip r:embed="rId2">
            <a:extLst/>
          </a:blip>
          <a:stretch>
            <a:fillRect/>
          </a:stretch>
        </p:blipFill>
        <p:spPr>
          <a:xfrm>
            <a:off x="6656558" y="1395674"/>
            <a:ext cx="1877842" cy="1804726"/>
          </a:xfrm>
          <a:prstGeom prst="rect">
            <a:avLst/>
          </a:prstGeom>
          <a:ln w="12700">
            <a:miter lim="400000"/>
          </a:ln>
        </p:spPr>
      </p:pic>
      <p:sp>
        <p:nvSpPr>
          <p:cNvPr id="297" name="Shape 297"/>
          <p:cNvSpPr/>
          <p:nvPr/>
        </p:nvSpPr>
        <p:spPr>
          <a:xfrm>
            <a:off x="504559" y="1219200"/>
            <a:ext cx="5045065"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p>
            <a:pPr marL="342900" indent="-342900">
              <a:lnSpc>
                <a:spcPct val="90000"/>
              </a:lnSpc>
              <a:spcBef>
                <a:spcPts val="1000"/>
              </a:spcBef>
              <a:buClr>
                <a:srgbClr val="8AD0D6"/>
              </a:buClr>
              <a:buSzPct val="80000"/>
              <a:buFont typeface="Courier New" pitchFamily="49" charset="0"/>
              <a:buChar char="o"/>
              <a:defRPr>
                <a:solidFill>
                  <a:srgbClr val="FFFFFF"/>
                </a:solidFill>
              </a:defRPr>
            </a:pPr>
            <a:r>
              <a:rPr sz="1600" dirty="0">
                <a:solidFill>
                  <a:schemeClr val="tx1">
                    <a:lumMod val="95000"/>
                    <a:lumOff val="5000"/>
                  </a:schemeClr>
                </a:solidFill>
                <a:latin typeface="+mj-lt"/>
              </a:rPr>
              <a:t>The SVM Benchmark in SD-VBS uses the iterative interior point method to find the solution of the </a:t>
            </a:r>
            <a:r>
              <a:rPr sz="1600" dirty="0" err="1">
                <a:solidFill>
                  <a:schemeClr val="tx1">
                    <a:lumMod val="95000"/>
                    <a:lumOff val="5000"/>
                  </a:schemeClr>
                </a:solidFill>
                <a:latin typeface="+mj-lt"/>
              </a:rPr>
              <a:t>Karush</a:t>
            </a:r>
            <a:r>
              <a:rPr sz="1600" dirty="0">
                <a:solidFill>
                  <a:schemeClr val="tx1">
                    <a:lumMod val="95000"/>
                    <a:lumOff val="5000"/>
                  </a:schemeClr>
                </a:solidFill>
                <a:latin typeface="+mj-lt"/>
              </a:rPr>
              <a:t> Kuhn Tucker conditions of the problem</a:t>
            </a:r>
            <a:r>
              <a:rPr sz="1600" dirty="0" smtClean="0">
                <a:solidFill>
                  <a:schemeClr val="tx1">
                    <a:lumMod val="95000"/>
                    <a:lumOff val="5000"/>
                  </a:schemeClr>
                </a:solidFill>
                <a:latin typeface="+mj-lt"/>
              </a:rPr>
              <a:t>.</a:t>
            </a:r>
            <a:endParaRPr sz="1600" dirty="0">
              <a:solidFill>
                <a:schemeClr val="tx1">
                  <a:lumMod val="95000"/>
                  <a:lumOff val="5000"/>
                </a:schemeClr>
              </a:solidFill>
              <a:latin typeface="+mj-lt"/>
            </a:endParaRPr>
          </a:p>
          <a:p>
            <a:pPr marL="342900" indent="-342900">
              <a:lnSpc>
                <a:spcPct val="90000"/>
              </a:lnSpc>
              <a:spcBef>
                <a:spcPts val="1000"/>
              </a:spcBef>
              <a:buClr>
                <a:srgbClr val="8AD0D6"/>
              </a:buClr>
              <a:buSzPct val="80000"/>
              <a:buFont typeface="Courier New" pitchFamily="49" charset="0"/>
              <a:buChar char="o"/>
              <a:defRPr>
                <a:solidFill>
                  <a:srgbClr val="FFFFFF"/>
                </a:solidFill>
              </a:defRPr>
            </a:pPr>
            <a:r>
              <a:rPr sz="1600" dirty="0">
                <a:solidFill>
                  <a:schemeClr val="tx1">
                    <a:lumMod val="95000"/>
                    <a:lumOff val="5000"/>
                  </a:schemeClr>
                </a:solidFill>
                <a:latin typeface="+mj-lt"/>
              </a:rPr>
              <a:t>Interior point method – Split a non-linear graph into its </a:t>
            </a:r>
            <a:r>
              <a:rPr sz="1600" dirty="0" smtClean="0">
                <a:solidFill>
                  <a:schemeClr val="tx1">
                    <a:lumMod val="95000"/>
                    <a:lumOff val="5000"/>
                  </a:schemeClr>
                </a:solidFill>
                <a:latin typeface="+mj-lt"/>
              </a:rPr>
              <a:t>epigraph</a:t>
            </a:r>
            <a:endParaRPr sz="1600" dirty="0">
              <a:solidFill>
                <a:schemeClr val="tx1">
                  <a:lumMod val="95000"/>
                  <a:lumOff val="5000"/>
                </a:schemeClr>
              </a:solidFill>
              <a:latin typeface="+mj-lt"/>
            </a:endParaRPr>
          </a:p>
          <a:p>
            <a:pPr marL="342900" indent="-342900">
              <a:lnSpc>
                <a:spcPct val="90000"/>
              </a:lnSpc>
              <a:spcBef>
                <a:spcPts val="1000"/>
              </a:spcBef>
              <a:buClr>
                <a:srgbClr val="8AD0D6"/>
              </a:buClr>
              <a:buSzPct val="80000"/>
              <a:buFont typeface="Courier New" pitchFamily="49" charset="0"/>
              <a:buChar char="o"/>
              <a:defRPr>
                <a:solidFill>
                  <a:srgbClr val="FFFFFF"/>
                </a:solidFill>
              </a:defRPr>
            </a:pPr>
            <a:r>
              <a:rPr sz="1600" dirty="0">
                <a:solidFill>
                  <a:schemeClr val="tx1">
                    <a:lumMod val="95000"/>
                    <a:lumOff val="5000"/>
                  </a:schemeClr>
                </a:solidFill>
                <a:latin typeface="+mj-lt"/>
              </a:rPr>
              <a:t>KKT conditions – First-order necessary conditions for a solution in nonlinear programming to be optimal</a:t>
            </a:r>
            <a:r>
              <a:rPr sz="1600" dirty="0" smtClean="0">
                <a:solidFill>
                  <a:schemeClr val="tx1">
                    <a:lumMod val="95000"/>
                    <a:lumOff val="5000"/>
                  </a:schemeClr>
                </a:solidFill>
                <a:latin typeface="+mj-lt"/>
              </a:rPr>
              <a:t>.</a:t>
            </a:r>
            <a:endParaRPr sz="1600" dirty="0">
              <a:solidFill>
                <a:schemeClr val="tx1">
                  <a:lumMod val="95000"/>
                  <a:lumOff val="5000"/>
                </a:schemeClr>
              </a:solidFill>
              <a:latin typeface="+mj-lt"/>
            </a:endParaRPr>
          </a:p>
          <a:p>
            <a:pPr marL="342900" indent="-342900">
              <a:spcBef>
                <a:spcPts val="1000"/>
              </a:spcBef>
              <a:buClr>
                <a:srgbClr val="8AD0D6"/>
              </a:buClr>
              <a:buSzPct val="80000"/>
              <a:buFont typeface="Courier New" pitchFamily="49" charset="0"/>
              <a:buChar char="o"/>
              <a:defRPr>
                <a:solidFill>
                  <a:srgbClr val="FFFFFF"/>
                </a:solidFill>
              </a:defRPr>
            </a:pPr>
            <a:r>
              <a:rPr sz="1600" dirty="0">
                <a:solidFill>
                  <a:schemeClr val="tx1">
                    <a:lumMod val="95000"/>
                    <a:lumOff val="5000"/>
                  </a:schemeClr>
                </a:solidFill>
                <a:latin typeface="+mj-lt"/>
              </a:rPr>
              <a:t>Algorithm works in two phases – Training and Testing. This training kernel classifies the data points into two groups. Works sequentially across iterations. The testing Phase involves functions such as finding the polynomial fit and many matrix operations. High scope of parallelism</a:t>
            </a:r>
            <a:r>
              <a:rPr sz="1600" dirty="0" smtClean="0">
                <a:solidFill>
                  <a:schemeClr val="tx1">
                    <a:lumMod val="95000"/>
                    <a:lumOff val="5000"/>
                  </a:schemeClr>
                </a:solidFill>
                <a:latin typeface="+mj-lt"/>
              </a:rPr>
              <a:t>.</a:t>
            </a:r>
            <a:endParaRPr sz="1600" dirty="0">
              <a:solidFill>
                <a:schemeClr val="tx1">
                  <a:lumMod val="95000"/>
                  <a:lumOff val="5000"/>
                </a:schemeClr>
              </a:solidFill>
              <a:latin typeface="+mj-lt"/>
            </a:endParaRPr>
          </a:p>
          <a:p>
            <a:pPr marL="342900" indent="-342900">
              <a:lnSpc>
                <a:spcPct val="90000"/>
              </a:lnSpc>
              <a:spcBef>
                <a:spcPts val="1000"/>
              </a:spcBef>
              <a:buClr>
                <a:srgbClr val="8AD0D6"/>
              </a:buClr>
              <a:buSzPct val="80000"/>
              <a:buFont typeface="Courier New" pitchFamily="49" charset="0"/>
              <a:buChar char="o"/>
              <a:defRPr>
                <a:solidFill>
                  <a:srgbClr val="FFFFFF"/>
                </a:solidFill>
              </a:defRPr>
            </a:pPr>
            <a:r>
              <a:rPr sz="1600" dirty="0">
                <a:solidFill>
                  <a:schemeClr val="tx1">
                    <a:lumMod val="95000"/>
                    <a:lumOff val="5000"/>
                  </a:schemeClr>
                </a:solidFill>
                <a:latin typeface="+mj-lt"/>
              </a:rPr>
              <a:t>Boils down to compute intensive, heavy polynomial functions, matrix Operations</a:t>
            </a:r>
            <a:br>
              <a:rPr sz="1600" dirty="0">
                <a:solidFill>
                  <a:schemeClr val="tx1">
                    <a:lumMod val="95000"/>
                    <a:lumOff val="5000"/>
                  </a:schemeClr>
                </a:solidFill>
                <a:latin typeface="+mj-lt"/>
              </a:rPr>
            </a:br>
            <a:endParaRPr sz="1600" dirty="0">
              <a:solidFill>
                <a:schemeClr val="tx1">
                  <a:lumMod val="95000"/>
                  <a:lumOff val="5000"/>
                </a:schemeClr>
              </a:solidFill>
              <a:latin typeface="+mj-lt"/>
            </a:endParaRPr>
          </a:p>
        </p:txBody>
      </p:sp>
      <p:pic>
        <p:nvPicPr>
          <p:cNvPr id="298" name="image10.png" descr="http://i.stack.imgur.com/L1V3Y.png"/>
          <p:cNvPicPr>
            <a:picLocks noChangeAspect="1"/>
          </p:cNvPicPr>
          <p:nvPr/>
        </p:nvPicPr>
        <p:blipFill>
          <a:blip r:embed="rId3">
            <a:extLst/>
          </a:blip>
          <a:stretch>
            <a:fillRect/>
          </a:stretch>
        </p:blipFill>
        <p:spPr>
          <a:xfrm>
            <a:off x="6732758" y="3832654"/>
            <a:ext cx="1877842" cy="1793789"/>
          </a:xfrm>
          <a:prstGeom prst="rect">
            <a:avLst/>
          </a:prstGeom>
          <a:ln w="12700">
            <a:miter lim="400000"/>
          </a:ln>
        </p:spPr>
      </p:pic>
      <p:sp>
        <p:nvSpPr>
          <p:cNvPr id="6" name="Shape 289"/>
          <p:cNvSpPr>
            <a:spLocks noGrp="1"/>
          </p:cNvSpPr>
          <p:nvPr>
            <p:ph type="title"/>
          </p:nvPr>
        </p:nvSpPr>
        <p:spPr>
          <a:xfrm>
            <a:off x="1176058" y="280350"/>
            <a:ext cx="7053542" cy="862650"/>
          </a:xfrm>
          <a:prstGeom prst="rect">
            <a:avLst/>
          </a:prstGeom>
        </p:spPr>
        <p:txBody>
          <a:bodyPr/>
          <a:lstStyle/>
          <a:p>
            <a:r>
              <a:rPr sz="3600" dirty="0"/>
              <a:t>Support Vector Machine (SVM)</a:t>
            </a:r>
          </a:p>
        </p:txBody>
      </p:sp>
    </p:spTree>
    <p:extLst>
      <p:ext uri="{BB962C8B-B14F-4D97-AF65-F5344CB8AC3E}">
        <p14:creationId xmlns:p14="http://schemas.microsoft.com/office/powerpoint/2010/main" val="9320074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304800" y="152400"/>
            <a:ext cx="8610600" cy="786450"/>
          </a:xfrm>
          <a:prstGeom prst="rect">
            <a:avLst/>
          </a:prstGeom>
        </p:spPr>
        <p:txBody>
          <a:bodyPr/>
          <a:lstStyle/>
          <a:p>
            <a:pPr>
              <a:lnSpc>
                <a:spcPct val="100000"/>
              </a:lnSpc>
            </a:pPr>
            <a:r>
              <a:rPr sz="3600" dirty="0">
                <a:effectLst/>
              </a:rPr>
              <a:t>Scale Invariant Feature Transform (SIFT)</a:t>
            </a:r>
          </a:p>
        </p:txBody>
      </p:sp>
      <p:sp>
        <p:nvSpPr>
          <p:cNvPr id="301" name="Shape 301"/>
          <p:cNvSpPr>
            <a:spLocks noGrp="1"/>
          </p:cNvSpPr>
          <p:nvPr>
            <p:ph type="body" sz="half" idx="1"/>
          </p:nvPr>
        </p:nvSpPr>
        <p:spPr>
          <a:xfrm>
            <a:off x="609600" y="1219200"/>
            <a:ext cx="4838089" cy="4195483"/>
          </a:xfrm>
          <a:prstGeom prst="rect">
            <a:avLst/>
          </a:prstGeom>
        </p:spPr>
        <p:txBody>
          <a:bodyPr>
            <a:normAutofit fontScale="85000" lnSpcReduction="20000"/>
          </a:bodyPr>
          <a:lstStyle/>
          <a:p>
            <a:pPr>
              <a:lnSpc>
                <a:spcPct val="90000"/>
              </a:lnSpc>
            </a:pPr>
            <a:r>
              <a:rPr dirty="0">
                <a:solidFill>
                  <a:schemeClr val="tx1">
                    <a:lumMod val="95000"/>
                    <a:lumOff val="5000"/>
                  </a:schemeClr>
                </a:solidFill>
              </a:rPr>
              <a:t>The SIFT algorithm is used to detect and describe robust and highly distinctive features in images</a:t>
            </a:r>
            <a:r>
              <a:rPr dirty="0" smtClean="0">
                <a:solidFill>
                  <a:schemeClr val="tx1">
                    <a:lumMod val="95000"/>
                    <a:lumOff val="5000"/>
                  </a:schemeClr>
                </a:solidFill>
              </a:rPr>
              <a:t>.</a:t>
            </a:r>
            <a:endParaRPr lang="en-US" dirty="0" smtClean="0">
              <a:solidFill>
                <a:schemeClr val="tx1">
                  <a:lumMod val="95000"/>
                  <a:lumOff val="5000"/>
                </a:schemeClr>
              </a:solidFill>
            </a:endParaRPr>
          </a:p>
          <a:p>
            <a:pPr>
              <a:lnSpc>
                <a:spcPct val="90000"/>
              </a:lnSpc>
            </a:pPr>
            <a:endParaRPr dirty="0">
              <a:solidFill>
                <a:schemeClr val="tx1">
                  <a:lumMod val="95000"/>
                  <a:lumOff val="5000"/>
                </a:schemeClr>
              </a:solidFill>
            </a:endParaRPr>
          </a:p>
          <a:p>
            <a:pPr>
              <a:lnSpc>
                <a:spcPct val="90000"/>
              </a:lnSpc>
            </a:pPr>
            <a:r>
              <a:rPr dirty="0">
                <a:solidFill>
                  <a:schemeClr val="tx1">
                    <a:lumMod val="95000"/>
                    <a:lumOff val="5000"/>
                  </a:schemeClr>
                </a:solidFill>
              </a:rPr>
              <a:t>Image features that are invariant to scaling, rotation and noise have wide applicability in domains such as object recognition, image stitching, 3D modeling and video tracking</a:t>
            </a:r>
            <a:r>
              <a:rPr dirty="0" smtClean="0">
                <a:solidFill>
                  <a:schemeClr val="tx1">
                    <a:lumMod val="95000"/>
                    <a:lumOff val="5000"/>
                  </a:schemeClr>
                </a:solidFill>
              </a:rPr>
              <a:t>.</a:t>
            </a:r>
            <a:endParaRPr lang="en-US" dirty="0" smtClean="0">
              <a:solidFill>
                <a:schemeClr val="tx1">
                  <a:lumMod val="95000"/>
                  <a:lumOff val="5000"/>
                </a:schemeClr>
              </a:solidFill>
            </a:endParaRPr>
          </a:p>
          <a:p>
            <a:pPr>
              <a:lnSpc>
                <a:spcPct val="90000"/>
              </a:lnSpc>
            </a:pPr>
            <a:endParaRPr dirty="0">
              <a:solidFill>
                <a:schemeClr val="tx1">
                  <a:lumMod val="95000"/>
                  <a:lumOff val="5000"/>
                </a:schemeClr>
              </a:solidFill>
            </a:endParaRPr>
          </a:p>
          <a:p>
            <a:pPr>
              <a:lnSpc>
                <a:spcPct val="90000"/>
              </a:lnSpc>
            </a:pPr>
            <a:r>
              <a:rPr dirty="0">
                <a:solidFill>
                  <a:schemeClr val="tx1">
                    <a:lumMod val="95000"/>
                    <a:lumOff val="5000"/>
                  </a:schemeClr>
                </a:solidFill>
              </a:rPr>
              <a:t>Kernel Phases – </a:t>
            </a:r>
          </a:p>
          <a:p>
            <a:pPr marL="742950" lvl="1" indent="-285750">
              <a:lnSpc>
                <a:spcPct val="90000"/>
              </a:lnSpc>
              <a:defRPr sz="1800"/>
            </a:pPr>
            <a:r>
              <a:rPr dirty="0">
                <a:solidFill>
                  <a:schemeClr val="tx1">
                    <a:lumMod val="95000"/>
                    <a:lumOff val="5000"/>
                  </a:schemeClr>
                </a:solidFill>
              </a:rPr>
              <a:t>Preprocessing, filtering and linear interpolation.</a:t>
            </a:r>
          </a:p>
          <a:p>
            <a:pPr marL="742950" lvl="1" indent="-285750">
              <a:lnSpc>
                <a:spcPct val="90000"/>
              </a:lnSpc>
              <a:defRPr sz="1800"/>
            </a:pPr>
            <a:r>
              <a:rPr dirty="0">
                <a:solidFill>
                  <a:schemeClr val="tx1">
                    <a:lumMod val="95000"/>
                    <a:lumOff val="5000"/>
                  </a:schemeClr>
                </a:solidFill>
              </a:rPr>
              <a:t>Detection of </a:t>
            </a:r>
            <a:r>
              <a:rPr dirty="0" err="1">
                <a:solidFill>
                  <a:schemeClr val="tx1">
                    <a:lumMod val="95000"/>
                    <a:lumOff val="5000"/>
                  </a:schemeClr>
                </a:solidFill>
              </a:rPr>
              <a:t>keypoints</a:t>
            </a:r>
            <a:endParaRPr dirty="0">
              <a:solidFill>
                <a:schemeClr val="tx1">
                  <a:lumMod val="95000"/>
                  <a:lumOff val="5000"/>
                </a:schemeClr>
              </a:solidFill>
            </a:endParaRPr>
          </a:p>
          <a:p>
            <a:pPr marL="742950" lvl="1" indent="-285750">
              <a:lnSpc>
                <a:spcPct val="90000"/>
              </a:lnSpc>
              <a:defRPr sz="1800"/>
            </a:pPr>
            <a:r>
              <a:rPr dirty="0">
                <a:solidFill>
                  <a:schemeClr val="tx1">
                    <a:lumMod val="95000"/>
                    <a:lumOff val="5000"/>
                  </a:schemeClr>
                </a:solidFill>
              </a:rPr>
              <a:t>Feature descriptor computation.</a:t>
            </a:r>
            <a:br>
              <a:rPr dirty="0">
                <a:solidFill>
                  <a:schemeClr val="tx1">
                    <a:lumMod val="95000"/>
                    <a:lumOff val="5000"/>
                  </a:schemeClr>
                </a:solidFill>
              </a:rPr>
            </a:br>
            <a:r>
              <a:rPr dirty="0">
                <a:solidFill>
                  <a:schemeClr val="tx1">
                    <a:lumMod val="95000"/>
                    <a:lumOff val="5000"/>
                  </a:schemeClr>
                </a:solidFill>
              </a:rPr>
              <a:t/>
            </a:r>
            <a:br>
              <a:rPr dirty="0">
                <a:solidFill>
                  <a:schemeClr val="tx1">
                    <a:lumMod val="95000"/>
                    <a:lumOff val="5000"/>
                  </a:schemeClr>
                </a:solidFill>
              </a:rPr>
            </a:br>
            <a:endParaRPr dirty="0">
              <a:solidFill>
                <a:schemeClr val="tx1">
                  <a:lumMod val="95000"/>
                  <a:lumOff val="5000"/>
                </a:schemeClr>
              </a:solidFill>
            </a:endParaRPr>
          </a:p>
        </p:txBody>
      </p:sp>
      <p:pic>
        <p:nvPicPr>
          <p:cNvPr id="302" name="image11.png" descr="https://lh3.googleusercontent.com/rcHyfSTj5KzfKo2N9ihqSK0x8dUsOdyLwkjj9hhshtK-6UyZ4MkXX7xIXrX-P--bWBS63NCNYX8JHpFUfcoBh_doMebaIdUKZmF9uDDSGLBbZonYxMRAfn0O3q9g1Kre5HXbCz1N"/>
          <p:cNvPicPr>
            <a:picLocks noChangeAspect="1"/>
          </p:cNvPicPr>
          <p:nvPr/>
        </p:nvPicPr>
        <p:blipFill>
          <a:blip r:embed="rId2">
            <a:extLst/>
          </a:blip>
          <a:stretch>
            <a:fillRect/>
          </a:stretch>
        </p:blipFill>
        <p:spPr>
          <a:xfrm>
            <a:off x="5665573" y="1987378"/>
            <a:ext cx="2984158" cy="2143655"/>
          </a:xfrm>
          <a:prstGeom prst="rect">
            <a:avLst/>
          </a:prstGeom>
          <a:ln w="12700">
            <a:miter lim="400000"/>
          </a:ln>
        </p:spPr>
      </p:pic>
    </p:spTree>
    <p:extLst>
      <p:ext uri="{BB962C8B-B14F-4D97-AF65-F5344CB8AC3E}">
        <p14:creationId xmlns:p14="http://schemas.microsoft.com/office/powerpoint/2010/main" val="340503242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body" sz="half" idx="1"/>
          </p:nvPr>
        </p:nvSpPr>
        <p:spPr>
          <a:xfrm>
            <a:off x="381000" y="1290917"/>
            <a:ext cx="4850447" cy="4195483"/>
          </a:xfrm>
          <a:prstGeom prst="rect">
            <a:avLst/>
          </a:prstGeom>
        </p:spPr>
        <p:txBody>
          <a:bodyPr>
            <a:normAutofit lnSpcReduction="10000"/>
          </a:bodyPr>
          <a:lstStyle/>
          <a:p>
            <a:pPr marL="318897" indent="-318897" defTabSz="425195">
              <a:spcBef>
                <a:spcPts val="900"/>
              </a:spcBef>
              <a:defRPr sz="1860"/>
            </a:pPr>
            <a:r>
              <a:rPr dirty="0">
                <a:solidFill>
                  <a:schemeClr val="tx1">
                    <a:lumMod val="95000"/>
                    <a:lumOff val="5000"/>
                  </a:schemeClr>
                </a:solidFill>
              </a:rPr>
              <a:t>Phase I – </a:t>
            </a:r>
          </a:p>
          <a:p>
            <a:pPr marL="690943" lvl="1" indent="-265747" defTabSz="425195">
              <a:spcBef>
                <a:spcPts val="900"/>
              </a:spcBef>
              <a:defRPr sz="1674"/>
            </a:pPr>
            <a:r>
              <a:rPr dirty="0">
                <a:solidFill>
                  <a:schemeClr val="tx1">
                    <a:lumMod val="95000"/>
                    <a:lumOff val="5000"/>
                  </a:schemeClr>
                </a:solidFill>
              </a:rPr>
              <a:t>The image is normalized. A Gaussian pyramid is constructed. Each level of the pyramid is smoothened. </a:t>
            </a:r>
          </a:p>
          <a:p>
            <a:pPr marL="690943" lvl="1" indent="-265747" defTabSz="425195">
              <a:spcBef>
                <a:spcPts val="900"/>
              </a:spcBef>
              <a:defRPr sz="1674"/>
            </a:pPr>
            <a:r>
              <a:rPr dirty="0">
                <a:solidFill>
                  <a:schemeClr val="tx1">
                    <a:lumMod val="95000"/>
                    <a:lumOff val="5000"/>
                  </a:schemeClr>
                </a:solidFill>
              </a:rPr>
              <a:t>Compute intensive.</a:t>
            </a:r>
          </a:p>
          <a:p>
            <a:pPr marL="318897" indent="-318897" defTabSz="425195">
              <a:spcBef>
                <a:spcPts val="900"/>
              </a:spcBef>
              <a:defRPr sz="1860"/>
            </a:pPr>
            <a:r>
              <a:rPr dirty="0">
                <a:solidFill>
                  <a:schemeClr val="tx1">
                    <a:lumMod val="95000"/>
                    <a:lumOff val="5000"/>
                  </a:schemeClr>
                </a:solidFill>
              </a:rPr>
              <a:t>Phase II - </a:t>
            </a:r>
          </a:p>
          <a:p>
            <a:pPr marL="744093" lvl="1" indent="-318897" defTabSz="425195">
              <a:spcBef>
                <a:spcPts val="900"/>
              </a:spcBef>
              <a:defRPr sz="1674"/>
            </a:pPr>
            <a:r>
              <a:rPr dirty="0">
                <a:solidFill>
                  <a:schemeClr val="tx1">
                    <a:lumMod val="95000"/>
                    <a:lumOff val="5000"/>
                  </a:schemeClr>
                </a:solidFill>
              </a:rPr>
              <a:t>Creation and pruning of difference of </a:t>
            </a:r>
            <a:r>
              <a:rPr dirty="0" err="1">
                <a:solidFill>
                  <a:schemeClr val="tx1">
                    <a:lumMod val="95000"/>
                    <a:lumOff val="5000"/>
                  </a:schemeClr>
                </a:solidFill>
              </a:rPr>
              <a:t>gaussians</a:t>
            </a:r>
            <a:r>
              <a:rPr dirty="0">
                <a:solidFill>
                  <a:schemeClr val="tx1">
                    <a:lumMod val="95000"/>
                    <a:lumOff val="5000"/>
                  </a:schemeClr>
                </a:solidFill>
              </a:rPr>
              <a:t>.</a:t>
            </a:r>
          </a:p>
          <a:p>
            <a:pPr marL="744093" lvl="1" indent="-318897" defTabSz="425195">
              <a:spcBef>
                <a:spcPts val="900"/>
              </a:spcBef>
              <a:defRPr sz="1674"/>
            </a:pPr>
            <a:r>
              <a:rPr dirty="0">
                <a:solidFill>
                  <a:schemeClr val="tx1">
                    <a:lumMod val="95000"/>
                    <a:lumOff val="5000"/>
                  </a:schemeClr>
                </a:solidFill>
              </a:rPr>
              <a:t>Data intensive. Scope of parallelism.</a:t>
            </a:r>
          </a:p>
          <a:p>
            <a:pPr marL="318897" indent="-318897" defTabSz="425195">
              <a:spcBef>
                <a:spcPts val="900"/>
              </a:spcBef>
              <a:defRPr sz="1860"/>
            </a:pPr>
            <a:r>
              <a:rPr dirty="0">
                <a:solidFill>
                  <a:schemeClr val="tx1">
                    <a:lumMod val="95000"/>
                    <a:lumOff val="5000"/>
                  </a:schemeClr>
                </a:solidFill>
              </a:rPr>
              <a:t>Phase III – </a:t>
            </a:r>
          </a:p>
          <a:p>
            <a:pPr marL="690943" lvl="1" indent="-265747" defTabSz="425195">
              <a:spcBef>
                <a:spcPts val="900"/>
              </a:spcBef>
              <a:defRPr sz="1674"/>
            </a:pPr>
            <a:r>
              <a:rPr dirty="0">
                <a:solidFill>
                  <a:schemeClr val="tx1">
                    <a:lumMod val="95000"/>
                    <a:lumOff val="5000"/>
                  </a:schemeClr>
                </a:solidFill>
              </a:rPr>
              <a:t>Histogram binning, strength testing </a:t>
            </a:r>
            <a:r>
              <a:rPr dirty="0" err="1">
                <a:solidFill>
                  <a:schemeClr val="tx1">
                    <a:lumMod val="95000"/>
                    <a:lumOff val="5000"/>
                  </a:schemeClr>
                </a:solidFill>
              </a:rPr>
              <a:t>etc</a:t>
            </a:r>
            <a:r>
              <a:rPr dirty="0">
                <a:solidFill>
                  <a:schemeClr val="tx1">
                    <a:lumMod val="95000"/>
                    <a:lumOff val="5000"/>
                  </a:schemeClr>
                </a:solidFill>
              </a:rPr>
              <a:t> to assign orientations to feature points.</a:t>
            </a:r>
          </a:p>
          <a:p>
            <a:pPr marL="690943" lvl="1" indent="-265747" defTabSz="425195">
              <a:spcBef>
                <a:spcPts val="900"/>
              </a:spcBef>
              <a:defRPr sz="1674"/>
            </a:pPr>
            <a:r>
              <a:rPr dirty="0">
                <a:solidFill>
                  <a:schemeClr val="tx1">
                    <a:lumMod val="95000"/>
                    <a:lumOff val="5000"/>
                  </a:schemeClr>
                </a:solidFill>
              </a:rPr>
              <a:t>Compute intensive. High parallelism.</a:t>
            </a:r>
          </a:p>
        </p:txBody>
      </p:sp>
      <p:pic>
        <p:nvPicPr>
          <p:cNvPr id="306" name="image12.png" descr="https://lh6.googleusercontent.com/RoNcqXetU0d4X1AbyTr7GhJOlcoHzRkP-jqCIiaNwbIM_T63iYfvY1AeyTxUyi_Ii-YpMywc7QqwDrhUXM_IGx0QwRvXHtsVmK6TP6Wa3H6nBFolKg9WrNzOvLvJUrKbVBoIvhhG"/>
          <p:cNvPicPr>
            <a:picLocks noChangeAspect="1"/>
          </p:cNvPicPr>
          <p:nvPr/>
        </p:nvPicPr>
        <p:blipFill>
          <a:blip r:embed="rId2">
            <a:extLst/>
          </a:blip>
          <a:stretch>
            <a:fillRect/>
          </a:stretch>
        </p:blipFill>
        <p:spPr>
          <a:xfrm>
            <a:off x="6629400" y="990600"/>
            <a:ext cx="1966507" cy="2220514"/>
          </a:xfrm>
          <a:prstGeom prst="rect">
            <a:avLst/>
          </a:prstGeom>
          <a:ln w="12700">
            <a:miter lim="400000"/>
          </a:ln>
        </p:spPr>
      </p:pic>
      <p:pic>
        <p:nvPicPr>
          <p:cNvPr id="307" name="image13.png" descr="https://lh6.googleusercontent.com/39C-7Ou2gA-KA-h3Tn5vwHnEaTjPPT9ZVi8XGXcrFJ84V_lzJB12CrHAA42ZEhnkehuEqp-fklMp20y1kCtWNU1QiXI-F2KzyaZkBdS9Q7NeqWjvSOtxTzYKZBTevMf_lXrxncRo"/>
          <p:cNvPicPr>
            <a:picLocks noChangeAspect="1"/>
          </p:cNvPicPr>
          <p:nvPr/>
        </p:nvPicPr>
        <p:blipFill>
          <a:blip r:embed="rId3">
            <a:extLst/>
          </a:blip>
          <a:stretch>
            <a:fillRect/>
          </a:stretch>
        </p:blipFill>
        <p:spPr>
          <a:xfrm>
            <a:off x="5578384" y="4227556"/>
            <a:ext cx="1716512" cy="2159945"/>
          </a:xfrm>
          <a:prstGeom prst="rect">
            <a:avLst/>
          </a:prstGeom>
          <a:ln w="12700">
            <a:miter lim="400000"/>
          </a:ln>
        </p:spPr>
      </p:pic>
      <p:pic>
        <p:nvPicPr>
          <p:cNvPr id="308" name="image14.png" descr="https://lh6.googleusercontent.com/D_McxI2Q2NDyHvkdTmO-dKCSYdYObcuMotqv74lFisiAPuPtY4GKAJTsG_TZ_btQ7WhVoYr_s48Kjx6YOUlTZwrarWVe7CzOJ8MW2SbkFThFF481CZw2KeUo5_PDSpw2XNqvJ-wS"/>
          <p:cNvPicPr>
            <a:picLocks noChangeAspect="1"/>
          </p:cNvPicPr>
          <p:nvPr/>
        </p:nvPicPr>
        <p:blipFill>
          <a:blip r:embed="rId4">
            <a:extLst/>
          </a:blip>
          <a:stretch>
            <a:fillRect/>
          </a:stretch>
        </p:blipFill>
        <p:spPr>
          <a:xfrm>
            <a:off x="7372879" y="4227556"/>
            <a:ext cx="1716512" cy="2159945"/>
          </a:xfrm>
          <a:prstGeom prst="rect">
            <a:avLst/>
          </a:prstGeom>
          <a:ln w="12700">
            <a:miter lim="400000"/>
          </a:ln>
        </p:spPr>
      </p:pic>
      <p:sp>
        <p:nvSpPr>
          <p:cNvPr id="7" name="Shape 300"/>
          <p:cNvSpPr>
            <a:spLocks noGrp="1"/>
          </p:cNvSpPr>
          <p:nvPr>
            <p:ph type="title"/>
          </p:nvPr>
        </p:nvSpPr>
        <p:spPr>
          <a:xfrm>
            <a:off x="304800" y="152400"/>
            <a:ext cx="8610600" cy="786450"/>
          </a:xfrm>
          <a:prstGeom prst="rect">
            <a:avLst/>
          </a:prstGeom>
        </p:spPr>
        <p:txBody>
          <a:bodyPr/>
          <a:lstStyle/>
          <a:p>
            <a:pPr>
              <a:lnSpc>
                <a:spcPct val="100000"/>
              </a:lnSpc>
            </a:pPr>
            <a:r>
              <a:rPr sz="3600" dirty="0">
                <a:effectLst/>
              </a:rPr>
              <a:t>Scale Invariant Feature Transform (SIFT)</a:t>
            </a:r>
          </a:p>
        </p:txBody>
      </p:sp>
    </p:spTree>
    <p:extLst>
      <p:ext uri="{BB962C8B-B14F-4D97-AF65-F5344CB8AC3E}">
        <p14:creationId xmlns:p14="http://schemas.microsoft.com/office/powerpoint/2010/main" val="188389124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600" dirty="0" smtClean="0">
                <a:effectLst/>
              </a:rPr>
              <a:t>Analytical Model for this Study</a:t>
            </a:r>
            <a:endParaRPr lang="en-US" sz="3600" dirty="0">
              <a:effectLst/>
            </a:endParaRP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sz="1800" dirty="0" smtClean="0">
                <a:solidFill>
                  <a:schemeClr val="tx1">
                    <a:lumMod val="95000"/>
                    <a:lumOff val="5000"/>
                  </a:schemeClr>
                </a:solidFill>
              </a:rPr>
              <a:t>A python script of about 1000 lines of code</a:t>
            </a:r>
            <a:r>
              <a:rPr lang="en-US" sz="1800" dirty="0">
                <a:solidFill>
                  <a:schemeClr val="tx1">
                    <a:lumMod val="95000"/>
                    <a:lumOff val="5000"/>
                  </a:schemeClr>
                </a:solidFill>
              </a:rPr>
              <a:t> </a:t>
            </a:r>
            <a:r>
              <a:rPr lang="en-US" sz="1800" dirty="0" smtClean="0">
                <a:solidFill>
                  <a:schemeClr val="tx1">
                    <a:lumMod val="95000"/>
                    <a:lumOff val="5000"/>
                  </a:schemeClr>
                </a:solidFill>
              </a:rPr>
              <a:t>containing some Constants and Formulae. We have an analytical model, not cycle level simulator</a:t>
            </a:r>
          </a:p>
          <a:p>
            <a:endParaRPr lang="en-US" sz="1800" dirty="0" smtClean="0">
              <a:solidFill>
                <a:schemeClr val="tx1">
                  <a:lumMod val="95000"/>
                  <a:lumOff val="5000"/>
                </a:schemeClr>
              </a:solidFill>
            </a:endParaRPr>
          </a:p>
          <a:p>
            <a:r>
              <a:rPr lang="en-US" sz="1800" dirty="0">
                <a:solidFill>
                  <a:schemeClr val="tx1">
                    <a:lumMod val="95000"/>
                    <a:lumOff val="5000"/>
                  </a:schemeClr>
                </a:solidFill>
              </a:rPr>
              <a:t>A</a:t>
            </a:r>
            <a:r>
              <a:rPr lang="en-US" sz="1800" dirty="0" smtClean="0">
                <a:solidFill>
                  <a:schemeClr val="tx1">
                    <a:lumMod val="95000"/>
                    <a:lumOff val="5000"/>
                  </a:schemeClr>
                </a:solidFill>
              </a:rPr>
              <a:t> bunch of constants are hardcoded into this script </a:t>
            </a:r>
            <a:r>
              <a:rPr lang="en-US" sz="1800" dirty="0">
                <a:solidFill>
                  <a:schemeClr val="tx1">
                    <a:lumMod val="95000"/>
                    <a:lumOff val="5000"/>
                  </a:schemeClr>
                </a:solidFill>
              </a:rPr>
              <a:t>(</a:t>
            </a:r>
            <a:r>
              <a:rPr lang="en-US" sz="1800" dirty="0" smtClean="0">
                <a:solidFill>
                  <a:schemeClr val="tx1">
                    <a:lumMod val="95000"/>
                    <a:lumOff val="5000"/>
                  </a:schemeClr>
                </a:solidFill>
              </a:rPr>
              <a:t>obtained from literature)</a:t>
            </a:r>
          </a:p>
          <a:p>
            <a:pPr lvl="1"/>
            <a:r>
              <a:rPr lang="en-US" sz="1400" dirty="0" smtClean="0">
                <a:solidFill>
                  <a:schemeClr val="tx1">
                    <a:lumMod val="95000"/>
                    <a:lumOff val="5000"/>
                  </a:schemeClr>
                </a:solidFill>
              </a:rPr>
              <a:t>Latency numbers for arithmetic instructions, cache access</a:t>
            </a:r>
          </a:p>
          <a:p>
            <a:pPr lvl="1"/>
            <a:r>
              <a:rPr lang="en-US" sz="1400" dirty="0" smtClean="0">
                <a:solidFill>
                  <a:schemeClr val="tx1">
                    <a:lumMod val="95000"/>
                    <a:lumOff val="5000"/>
                  </a:schemeClr>
                </a:solidFill>
              </a:rPr>
              <a:t>Frequency, core count </a:t>
            </a:r>
            <a:r>
              <a:rPr lang="en-US" sz="1400" dirty="0" smtClean="0">
                <a:solidFill>
                  <a:schemeClr val="tx1">
                    <a:lumMod val="95000"/>
                    <a:lumOff val="5000"/>
                  </a:schemeClr>
                </a:solidFill>
                <a:sym typeface="Wingdings" pitchFamily="2" charset="2"/>
              </a:rPr>
              <a:t></a:t>
            </a:r>
            <a:r>
              <a:rPr lang="en-US" sz="1400" dirty="0" smtClean="0">
                <a:solidFill>
                  <a:schemeClr val="tx1">
                    <a:lumMod val="95000"/>
                    <a:lumOff val="5000"/>
                  </a:schemeClr>
                </a:solidFill>
              </a:rPr>
              <a:t> 500MHz, 16 </a:t>
            </a:r>
          </a:p>
          <a:p>
            <a:pPr lvl="1"/>
            <a:r>
              <a:rPr lang="en-US" sz="1400" dirty="0" smtClean="0">
                <a:solidFill>
                  <a:schemeClr val="tx1">
                    <a:lumMod val="95000"/>
                    <a:lumOff val="5000"/>
                  </a:schemeClr>
                </a:solidFill>
              </a:rPr>
              <a:t>Static and dynamic compute power for LX3 cores </a:t>
            </a:r>
            <a:r>
              <a:rPr lang="en-US" sz="1400" dirty="0" smtClean="0">
                <a:solidFill>
                  <a:schemeClr val="tx1">
                    <a:lumMod val="95000"/>
                    <a:lumOff val="5000"/>
                  </a:schemeClr>
                </a:solidFill>
                <a:sym typeface="Wingdings" pitchFamily="2" charset="2"/>
              </a:rPr>
              <a:t> 4.9mW, 10.6mW</a:t>
            </a:r>
            <a:endParaRPr lang="en-US" sz="1400" dirty="0" smtClean="0">
              <a:solidFill>
                <a:schemeClr val="tx1">
                  <a:lumMod val="95000"/>
                  <a:lumOff val="5000"/>
                </a:schemeClr>
              </a:solidFill>
            </a:endParaRPr>
          </a:p>
          <a:p>
            <a:pPr lvl="1"/>
            <a:r>
              <a:rPr lang="en-US" sz="1400" dirty="0" smtClean="0">
                <a:solidFill>
                  <a:schemeClr val="tx1">
                    <a:lumMod val="95000"/>
                    <a:lumOff val="5000"/>
                  </a:schemeClr>
                </a:solidFill>
              </a:rPr>
              <a:t>HMC static power </a:t>
            </a:r>
            <a:r>
              <a:rPr lang="en-US" sz="1400" dirty="0" smtClean="0">
                <a:solidFill>
                  <a:schemeClr val="tx1">
                    <a:lumMod val="95000"/>
                    <a:lumOff val="5000"/>
                  </a:schemeClr>
                </a:solidFill>
                <a:sym typeface="Wingdings" pitchFamily="2" charset="2"/>
              </a:rPr>
              <a:t> 1.5W</a:t>
            </a:r>
          </a:p>
          <a:p>
            <a:pPr lvl="1"/>
            <a:r>
              <a:rPr lang="en-US" sz="1400" dirty="0" smtClean="0">
                <a:solidFill>
                  <a:schemeClr val="tx1">
                    <a:lumMod val="95000"/>
                    <a:lumOff val="5000"/>
                  </a:schemeClr>
                </a:solidFill>
                <a:sym typeface="Wingdings" pitchFamily="2" charset="2"/>
              </a:rPr>
              <a:t>HMC external and internal access energy per 64-byte access  3.06nJ, 1.95nJ</a:t>
            </a:r>
            <a:endParaRPr lang="en-US" sz="1400" dirty="0" smtClean="0">
              <a:solidFill>
                <a:schemeClr val="tx1">
                  <a:lumMod val="95000"/>
                  <a:lumOff val="5000"/>
                </a:schemeClr>
              </a:solidFill>
            </a:endParaRPr>
          </a:p>
          <a:p>
            <a:pPr lvl="1"/>
            <a:r>
              <a:rPr lang="en-US" sz="1400" dirty="0" smtClean="0">
                <a:solidFill>
                  <a:schemeClr val="tx1">
                    <a:lumMod val="95000"/>
                    <a:lumOff val="5000"/>
                  </a:schemeClr>
                </a:solidFill>
              </a:rPr>
              <a:t>SRAM static power and dynamic access energy per 32-bit word </a:t>
            </a:r>
            <a:r>
              <a:rPr lang="en-US" sz="1400" dirty="0" smtClean="0">
                <a:solidFill>
                  <a:schemeClr val="tx1">
                    <a:lumMod val="95000"/>
                    <a:lumOff val="5000"/>
                  </a:schemeClr>
                </a:solidFill>
                <a:sym typeface="Wingdings" pitchFamily="2" charset="2"/>
              </a:rPr>
              <a:t> 0.14nJ, 0.32W</a:t>
            </a:r>
            <a:endParaRPr lang="en-US" sz="1400" dirty="0" smtClean="0">
              <a:solidFill>
                <a:schemeClr val="tx1">
                  <a:lumMod val="95000"/>
                  <a:lumOff val="5000"/>
                </a:schemeClr>
              </a:solidFill>
            </a:endParaRPr>
          </a:p>
          <a:p>
            <a:pPr lvl="1"/>
            <a:r>
              <a:rPr lang="en-US" sz="1400" dirty="0" smtClean="0">
                <a:solidFill>
                  <a:schemeClr val="tx1">
                    <a:lumMod val="95000"/>
                    <a:lumOff val="5000"/>
                  </a:schemeClr>
                </a:solidFill>
              </a:rPr>
              <a:t>Available bandwidth for HMC </a:t>
            </a:r>
            <a:r>
              <a:rPr lang="en-US" sz="1400" dirty="0" smtClean="0">
                <a:solidFill>
                  <a:schemeClr val="tx1">
                    <a:lumMod val="95000"/>
                    <a:lumOff val="5000"/>
                  </a:schemeClr>
                </a:solidFill>
                <a:sym typeface="Wingdings" pitchFamily="2" charset="2"/>
              </a:rPr>
              <a:t> 20 GB/sec</a:t>
            </a:r>
            <a:r>
              <a:rPr lang="en-US" sz="1400" dirty="0" smtClean="0">
                <a:solidFill>
                  <a:schemeClr val="tx1">
                    <a:lumMod val="95000"/>
                    <a:lumOff val="5000"/>
                  </a:schemeClr>
                </a:solidFill>
              </a:rPr>
              <a:t> </a:t>
            </a:r>
          </a:p>
          <a:p>
            <a:pPr lvl="1"/>
            <a:endParaRPr lang="en-US" sz="1400" dirty="0">
              <a:solidFill>
                <a:schemeClr val="tx1">
                  <a:lumMod val="95000"/>
                  <a:lumOff val="5000"/>
                </a:schemeClr>
              </a:solidFill>
            </a:endParaRPr>
          </a:p>
          <a:p>
            <a:r>
              <a:rPr lang="en-US" sz="1800" dirty="0" smtClean="0">
                <a:solidFill>
                  <a:schemeClr val="tx1">
                    <a:lumMod val="95000"/>
                    <a:lumOff val="5000"/>
                  </a:schemeClr>
                </a:solidFill>
              </a:rPr>
              <a:t>The script contains formulae that compute the performance, power and energy of the system.</a:t>
            </a:r>
          </a:p>
          <a:p>
            <a:endParaRPr lang="en-US" sz="1800" dirty="0" smtClean="0">
              <a:solidFill>
                <a:schemeClr val="tx1">
                  <a:lumMod val="95000"/>
                  <a:lumOff val="5000"/>
                </a:schemeClr>
              </a:solidFill>
            </a:endParaRPr>
          </a:p>
          <a:p>
            <a:r>
              <a:rPr lang="en-US" sz="1800" dirty="0" smtClean="0">
                <a:solidFill>
                  <a:schemeClr val="tx1">
                    <a:lumMod val="95000"/>
                    <a:lumOff val="5000"/>
                  </a:schemeClr>
                </a:solidFill>
              </a:rPr>
              <a:t>The script reads instruction count, instruction mix, cache hit rates for each workload generated using Intel PIN instrumentation tool</a:t>
            </a:r>
          </a:p>
        </p:txBody>
      </p:sp>
    </p:spTree>
    <p:extLst>
      <p:ext uri="{BB962C8B-B14F-4D97-AF65-F5344CB8AC3E}">
        <p14:creationId xmlns:p14="http://schemas.microsoft.com/office/powerpoint/2010/main" val="1307194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600" dirty="0" smtClean="0">
                <a:effectLst/>
              </a:rPr>
              <a:t>Summary of Results</a:t>
            </a:r>
            <a:endParaRPr lang="en-US" sz="3600" dirty="0">
              <a:effectLst/>
            </a:endParaRPr>
          </a:p>
        </p:txBody>
      </p:sp>
      <p:sp>
        <p:nvSpPr>
          <p:cNvPr id="3" name="Content Placeholder 2"/>
          <p:cNvSpPr>
            <a:spLocks noGrp="1"/>
          </p:cNvSpPr>
          <p:nvPr>
            <p:ph idx="1"/>
          </p:nvPr>
        </p:nvSpPr>
        <p:spPr>
          <a:xfrm>
            <a:off x="457200" y="1219200"/>
            <a:ext cx="8229600" cy="5181600"/>
          </a:xfrm>
        </p:spPr>
        <p:txBody>
          <a:bodyPr>
            <a:noAutofit/>
          </a:bodyPr>
          <a:lstStyle/>
          <a:p>
            <a:r>
              <a:rPr lang="en-US" sz="1800" b="1" dirty="0" smtClean="0">
                <a:solidFill>
                  <a:schemeClr val="tx1"/>
                </a:solidFill>
              </a:rPr>
              <a:t>Observation 1:</a:t>
            </a:r>
            <a:r>
              <a:rPr lang="en-US" sz="1800" dirty="0" smtClean="0">
                <a:solidFill>
                  <a:schemeClr val="tx1"/>
                </a:solidFill>
              </a:rPr>
              <a:t> Across all workloads, both architectures studied sustain average </a:t>
            </a:r>
            <a:r>
              <a:rPr lang="en-US" sz="1800" dirty="0" smtClean="0">
                <a:solidFill>
                  <a:schemeClr val="tx1"/>
                </a:solidFill>
              </a:rPr>
              <a:t>9 </a:t>
            </a:r>
            <a:r>
              <a:rPr lang="en-US" sz="1800" dirty="0" smtClean="0">
                <a:solidFill>
                  <a:schemeClr val="tx1"/>
                </a:solidFill>
              </a:rPr>
              <a:t>IPC, and 13-14 IPC for 3 workloads. </a:t>
            </a:r>
            <a:r>
              <a:rPr lang="en-US" sz="1800" i="1" dirty="0" smtClean="0">
                <a:solidFill>
                  <a:schemeClr val="tx1"/>
                </a:solidFill>
              </a:rPr>
              <a:t>Hexagon DSP sustain ~4 IPC</a:t>
            </a:r>
            <a:endParaRPr lang="en-US" sz="1800" b="1" i="1" dirty="0" smtClean="0">
              <a:solidFill>
                <a:schemeClr val="tx1"/>
              </a:solidFill>
            </a:endParaRPr>
          </a:p>
          <a:p>
            <a:endParaRPr lang="en-US" sz="1800" b="1" dirty="0" smtClean="0">
              <a:solidFill>
                <a:schemeClr val="tx1"/>
              </a:solidFill>
            </a:endParaRPr>
          </a:p>
          <a:p>
            <a:r>
              <a:rPr lang="en-US" sz="1800" b="1" dirty="0">
                <a:solidFill>
                  <a:schemeClr val="tx1"/>
                </a:solidFill>
              </a:rPr>
              <a:t>Observation </a:t>
            </a:r>
            <a:r>
              <a:rPr lang="en-US" sz="1800" b="1" dirty="0" smtClean="0">
                <a:solidFill>
                  <a:schemeClr val="tx1"/>
                </a:solidFill>
              </a:rPr>
              <a:t>2</a:t>
            </a:r>
            <a:r>
              <a:rPr lang="en-US" sz="1800" dirty="0" smtClean="0">
                <a:solidFill>
                  <a:schemeClr val="tx1"/>
                </a:solidFill>
              </a:rPr>
              <a:t>: LX3 cores + SRAM + HMC DRAM consume ~3W power, with static DRAM power being the largest contributor with 1.5W.</a:t>
            </a:r>
            <a:endParaRPr lang="en-US" sz="1800" dirty="0">
              <a:solidFill>
                <a:schemeClr val="tx1"/>
              </a:solidFill>
              <a:sym typeface="Wingdings" pitchFamily="2" charset="2"/>
            </a:endParaRPr>
          </a:p>
          <a:p>
            <a:endParaRPr lang="en-US" sz="1800" b="1" dirty="0">
              <a:solidFill>
                <a:schemeClr val="tx1"/>
              </a:solidFill>
            </a:endParaRPr>
          </a:p>
          <a:p>
            <a:r>
              <a:rPr lang="en-US" sz="1800" b="1" dirty="0" smtClean="0">
                <a:solidFill>
                  <a:schemeClr val="tx1"/>
                </a:solidFill>
              </a:rPr>
              <a:t>Observation 3</a:t>
            </a:r>
            <a:r>
              <a:rPr lang="en-US" sz="1800" dirty="0" smtClean="0">
                <a:solidFill>
                  <a:schemeClr val="tx1"/>
                </a:solidFill>
              </a:rPr>
              <a:t>: All workloads have good memory access locality </a:t>
            </a:r>
            <a:r>
              <a:rPr lang="en-US" sz="1800" dirty="0" smtClean="0">
                <a:solidFill>
                  <a:schemeClr val="tx1"/>
                </a:solidFill>
                <a:sym typeface="Wingdings" pitchFamily="2" charset="2"/>
              </a:rPr>
              <a:t>leading to at least 80% L1 hit rate, even with a 1KB cache.</a:t>
            </a:r>
          </a:p>
          <a:p>
            <a:pPr marL="0" indent="0">
              <a:buNone/>
            </a:pPr>
            <a:endParaRPr lang="en-US" sz="1800" dirty="0" smtClean="0">
              <a:solidFill>
                <a:schemeClr val="tx1"/>
              </a:solidFill>
              <a:sym typeface="Wingdings" pitchFamily="2" charset="2"/>
            </a:endParaRPr>
          </a:p>
          <a:p>
            <a:r>
              <a:rPr lang="en-US" sz="1800" b="1" dirty="0" smtClean="0">
                <a:solidFill>
                  <a:schemeClr val="tx1"/>
                </a:solidFill>
                <a:sym typeface="Wingdings" pitchFamily="2" charset="2"/>
              </a:rPr>
              <a:t>Implications of Observation 3:</a:t>
            </a:r>
          </a:p>
          <a:p>
            <a:pPr lvl="1"/>
            <a:r>
              <a:rPr lang="en-US" sz="1800" dirty="0" smtClean="0">
                <a:solidFill>
                  <a:schemeClr val="tx1"/>
                </a:solidFill>
                <a:sym typeface="Wingdings" pitchFamily="2" charset="2"/>
              </a:rPr>
              <a:t>Required read bandwidth is less than 10 GB/sec</a:t>
            </a:r>
          </a:p>
          <a:p>
            <a:pPr lvl="1"/>
            <a:r>
              <a:rPr lang="en-US" sz="1800" dirty="0" smtClean="0">
                <a:solidFill>
                  <a:schemeClr val="tx1"/>
                </a:solidFill>
                <a:sym typeface="Wingdings" pitchFamily="2" charset="2"/>
              </a:rPr>
              <a:t>Stacking </a:t>
            </a:r>
            <a:r>
              <a:rPr lang="en-US" sz="1800" dirty="0" smtClean="0">
                <a:solidFill>
                  <a:schemeClr val="tx1"/>
                </a:solidFill>
                <a:sym typeface="Wingdings" pitchFamily="2" charset="2"/>
              </a:rPr>
              <a:t>cores near memory is not worth it. Return of engineering investment of stacking cores on memory die is too low </a:t>
            </a:r>
          </a:p>
          <a:p>
            <a:pPr lvl="1"/>
            <a:endParaRPr lang="en-US" sz="1800" dirty="0">
              <a:solidFill>
                <a:schemeClr val="tx1"/>
              </a:solidFill>
              <a:sym typeface="Wingdings" pitchFamily="2" charset="2"/>
            </a:endParaRPr>
          </a:p>
          <a:p>
            <a:endParaRPr lang="en-US" sz="1800" dirty="0" smtClean="0">
              <a:solidFill>
                <a:schemeClr val="tx1"/>
              </a:solidFill>
            </a:endParaRPr>
          </a:p>
        </p:txBody>
      </p:sp>
    </p:spTree>
    <p:extLst>
      <p:ext uri="{BB962C8B-B14F-4D97-AF65-F5344CB8AC3E}">
        <p14:creationId xmlns:p14="http://schemas.microsoft.com/office/powerpoint/2010/main" val="333189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609600"/>
          </a:xfrm>
        </p:spPr>
        <p:txBody>
          <a:bodyPr/>
          <a:lstStyle/>
          <a:p>
            <a:pPr>
              <a:lnSpc>
                <a:spcPct val="100000"/>
              </a:lnSpc>
            </a:pPr>
            <a:r>
              <a:rPr lang="en-US" sz="2400" b="1" dirty="0" smtClean="0">
                <a:effectLst/>
              </a:rPr>
              <a:t>Observation 1</a:t>
            </a:r>
            <a:r>
              <a:rPr lang="en-US" sz="2400" dirty="0" smtClean="0">
                <a:effectLst/>
              </a:rPr>
              <a:t>: Sustained IPC 9 </a:t>
            </a:r>
            <a:r>
              <a:rPr lang="en-US" sz="2400" dirty="0" smtClean="0">
                <a:effectLst/>
                <a:sym typeface="Wingdings" pitchFamily="2" charset="2"/>
              </a:rPr>
              <a:t> Better than Hexagon IPC of 4</a:t>
            </a:r>
            <a:r>
              <a:rPr lang="en-US" sz="2400" dirty="0" smtClean="0">
                <a:effectLst/>
              </a:rPr>
              <a:t> </a:t>
            </a:r>
            <a:endParaRPr lang="en-US" sz="2400" dirty="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857" y="1206907"/>
            <a:ext cx="6710143" cy="5346293"/>
          </a:xfrm>
        </p:spPr>
      </p:pic>
    </p:spTree>
    <p:extLst>
      <p:ext uri="{BB962C8B-B14F-4D97-AF65-F5344CB8AC3E}">
        <p14:creationId xmlns:p14="http://schemas.microsoft.com/office/powerpoint/2010/main" val="176464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a:lnSpc>
                <a:spcPct val="100000"/>
              </a:lnSpc>
            </a:pPr>
            <a:r>
              <a:rPr lang="en-US" sz="2400" b="1" dirty="0" smtClean="0">
                <a:effectLst/>
              </a:rPr>
              <a:t>Observation 2</a:t>
            </a:r>
            <a:r>
              <a:rPr lang="en-US" sz="2400" dirty="0" smtClean="0">
                <a:effectLst/>
              </a:rPr>
              <a:t>: Static DRAM power is the largest contributor to total power, followed by Dynamic SRAM power</a:t>
            </a:r>
            <a:endParaRPr lang="en-US" sz="2400" dirty="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1" y="1210528"/>
            <a:ext cx="6705599" cy="5342672"/>
          </a:xfrm>
        </p:spPr>
      </p:pic>
    </p:spTree>
    <p:extLst>
      <p:ext uri="{BB962C8B-B14F-4D97-AF65-F5344CB8AC3E}">
        <p14:creationId xmlns:p14="http://schemas.microsoft.com/office/powerpoint/2010/main" val="3011293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763000" cy="914400"/>
          </a:xfrm>
        </p:spPr>
        <p:txBody>
          <a:bodyPr/>
          <a:lstStyle/>
          <a:p>
            <a:pPr>
              <a:lnSpc>
                <a:spcPct val="100000"/>
              </a:lnSpc>
            </a:pPr>
            <a:r>
              <a:rPr lang="en-US" sz="2400" b="1" dirty="0" smtClean="0">
                <a:effectLst/>
              </a:rPr>
              <a:t>Observation 3</a:t>
            </a:r>
            <a:r>
              <a:rPr lang="en-US" sz="2400" dirty="0" smtClean="0">
                <a:effectLst/>
              </a:rPr>
              <a:t>: &gt; 80% Cache Hit Rate</a:t>
            </a:r>
            <a:r>
              <a:rPr lang="en-US" sz="2400" dirty="0">
                <a:effectLst/>
              </a:rPr>
              <a:t> </a:t>
            </a:r>
            <a:r>
              <a:rPr lang="en-US" sz="2400" dirty="0" smtClean="0">
                <a:effectLst/>
              </a:rPr>
              <a:t>even with 1KB cache</a:t>
            </a:r>
            <a:br>
              <a:rPr lang="en-US" sz="2400" dirty="0" smtClean="0">
                <a:effectLst/>
              </a:rPr>
            </a:br>
            <a:endParaRPr lang="en-US" sz="2400" dirty="0">
              <a:effectLst/>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728" y="1239121"/>
            <a:ext cx="6574072" cy="5237879"/>
          </a:xfrm>
        </p:spPr>
      </p:pic>
    </p:spTree>
    <p:extLst>
      <p:ext uri="{BB962C8B-B14F-4D97-AF65-F5344CB8AC3E}">
        <p14:creationId xmlns:p14="http://schemas.microsoft.com/office/powerpoint/2010/main" val="2798723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152400" y="152400"/>
            <a:ext cx="8991600" cy="609600"/>
          </a:xfrm>
        </p:spPr>
        <p:txBody>
          <a:bodyPr/>
          <a:lstStyle/>
          <a:p>
            <a:pPr>
              <a:lnSpc>
                <a:spcPct val="100000"/>
              </a:lnSpc>
            </a:pPr>
            <a:r>
              <a:rPr lang="en-US" sz="2400" dirty="0" smtClean="0">
                <a:effectLst/>
              </a:rPr>
              <a:t>Required </a:t>
            </a:r>
            <a:r>
              <a:rPr lang="en-US" sz="2400" dirty="0">
                <a:effectLst/>
              </a:rPr>
              <a:t>B</a:t>
            </a:r>
            <a:r>
              <a:rPr lang="en-US" sz="2400" dirty="0" smtClean="0">
                <a:effectLst/>
              </a:rPr>
              <a:t>andwidth is less than 10 GB/sec, for Vision Workloads</a:t>
            </a:r>
            <a:endParaRPr lang="en-US" sz="2400" dirty="0">
              <a:effectLst/>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143000"/>
            <a:ext cx="6802672" cy="5420015"/>
          </a:xfrm>
        </p:spPr>
      </p:pic>
    </p:spTree>
    <p:extLst>
      <p:ext uri="{BB962C8B-B14F-4D97-AF65-F5344CB8AC3E}">
        <p14:creationId xmlns:p14="http://schemas.microsoft.com/office/powerpoint/2010/main" val="1432907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sz="2400" dirty="0" smtClean="0">
                <a:effectLst/>
              </a:rPr>
              <a:t>Stacking Cores Near Memory is not worth it</a:t>
            </a:r>
            <a:endParaRPr lang="en-US" sz="2400" dirty="0">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912" y="960437"/>
            <a:ext cx="7019488" cy="5592763"/>
          </a:xfrm>
        </p:spPr>
      </p:pic>
    </p:spTree>
    <p:extLst>
      <p:ext uri="{BB962C8B-B14F-4D97-AF65-F5344CB8AC3E}">
        <p14:creationId xmlns:p14="http://schemas.microsoft.com/office/powerpoint/2010/main" val="82544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600" dirty="0" smtClean="0">
                <a:effectLst/>
              </a:rPr>
              <a:t>Problem Being Addressed</a:t>
            </a:r>
            <a:endParaRPr lang="en-US" sz="3600" dirty="0">
              <a:effectLst/>
            </a:endParaRPr>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Efficiency is often achieved at the cost of programmability</a:t>
            </a:r>
          </a:p>
          <a:p>
            <a:endParaRPr lang="en-US" dirty="0" smtClean="0">
              <a:solidFill>
                <a:schemeClr val="tx1">
                  <a:lumMod val="95000"/>
                  <a:lumOff val="5000"/>
                </a:schemeClr>
              </a:solidFill>
            </a:endParaRPr>
          </a:p>
          <a:p>
            <a:r>
              <a:rPr lang="en-US" dirty="0" smtClean="0">
                <a:solidFill>
                  <a:schemeClr val="tx1">
                    <a:lumMod val="95000"/>
                    <a:lumOff val="5000"/>
                  </a:schemeClr>
                </a:solidFill>
              </a:rPr>
              <a:t>Example – DSP, Fixed Function Accelerators, Programmable Accelerators</a:t>
            </a:r>
          </a:p>
          <a:p>
            <a:endParaRPr lang="en-US" dirty="0" smtClean="0">
              <a:solidFill>
                <a:schemeClr val="tx1">
                  <a:lumMod val="95000"/>
                  <a:lumOff val="5000"/>
                </a:schemeClr>
              </a:solidFill>
            </a:endParaRPr>
          </a:p>
          <a:p>
            <a:r>
              <a:rPr lang="en-US" b="1" dirty="0" smtClean="0">
                <a:solidFill>
                  <a:schemeClr val="tx1">
                    <a:lumMod val="95000"/>
                    <a:lumOff val="5000"/>
                  </a:schemeClr>
                </a:solidFill>
              </a:rPr>
              <a:t>Interesting Question</a:t>
            </a:r>
            <a:r>
              <a:rPr lang="en-US" dirty="0" smtClean="0">
                <a:solidFill>
                  <a:schemeClr val="tx1">
                    <a:lumMod val="95000"/>
                    <a:lumOff val="5000"/>
                  </a:schemeClr>
                </a:solidFill>
              </a:rPr>
              <a:t> – How close can we get to the efficiency of specialized processors using the simple MIMD programming paradigm enabled by tiny, low-power energy efficient cores, in the mobile domain? </a:t>
            </a:r>
            <a:endParaRPr lang="en-US" dirty="0">
              <a:solidFill>
                <a:schemeClr val="tx1">
                  <a:lumMod val="95000"/>
                  <a:lumOff val="5000"/>
                </a:schemeClr>
              </a:solidFill>
            </a:endParaRPr>
          </a:p>
        </p:txBody>
      </p:sp>
    </p:spTree>
    <p:extLst>
      <p:ext uri="{BB962C8B-B14F-4D97-AF65-F5344CB8AC3E}">
        <p14:creationId xmlns:p14="http://schemas.microsoft.com/office/powerpoint/2010/main" val="39226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smtClean="0">
                <a:effectLst/>
              </a:rPr>
              <a:t>Next Steps</a:t>
            </a:r>
            <a:endParaRPr lang="en-US" sz="3600" dirty="0">
              <a:effectLst/>
            </a:endParaRPr>
          </a:p>
        </p:txBody>
      </p:sp>
      <p:sp>
        <p:nvSpPr>
          <p:cNvPr id="3" name="Content Placeholder 2"/>
          <p:cNvSpPr>
            <a:spLocks noGrp="1"/>
          </p:cNvSpPr>
          <p:nvPr>
            <p:ph idx="1"/>
          </p:nvPr>
        </p:nvSpPr>
        <p:spPr>
          <a:xfrm>
            <a:off x="457200" y="1295400"/>
            <a:ext cx="8229600" cy="5105400"/>
          </a:xfrm>
        </p:spPr>
        <p:txBody>
          <a:bodyPr>
            <a:normAutofit/>
          </a:bodyPr>
          <a:lstStyle/>
          <a:p>
            <a:r>
              <a:rPr lang="en-US" sz="2000" dirty="0" smtClean="0">
                <a:solidFill>
                  <a:schemeClr val="tx1"/>
                </a:solidFill>
              </a:rPr>
              <a:t>Evaluate the performance and power implications of more recent, low power memory solution – LPDDR4</a:t>
            </a:r>
          </a:p>
          <a:p>
            <a:pPr marL="0" indent="0">
              <a:buNone/>
            </a:pPr>
            <a:endParaRPr lang="en-US" sz="2000" dirty="0">
              <a:solidFill>
                <a:schemeClr val="tx1"/>
              </a:solidFill>
            </a:endParaRPr>
          </a:p>
          <a:p>
            <a:r>
              <a:rPr lang="en-US" sz="2000" dirty="0" smtClean="0">
                <a:solidFill>
                  <a:schemeClr val="tx1"/>
                </a:solidFill>
              </a:rPr>
              <a:t>Evaluate the performance and power implications of LX3 cores with double precision floating point support</a:t>
            </a:r>
          </a:p>
          <a:p>
            <a:pPr lvl="1"/>
            <a:r>
              <a:rPr lang="en-US" dirty="0" smtClean="0">
                <a:solidFill>
                  <a:schemeClr val="tx1"/>
                </a:solidFill>
              </a:rPr>
              <a:t>Evaluated workloads contain double-precision floating point operations, but we model these workloads assuming that the double precision FP operations were single precision</a:t>
            </a:r>
            <a:endParaRPr lang="en-US" dirty="0" smtClean="0">
              <a:solidFill>
                <a:schemeClr val="tx1"/>
              </a:solidFill>
            </a:endParaRPr>
          </a:p>
        </p:txBody>
      </p:sp>
    </p:spTree>
    <p:extLst>
      <p:ext uri="{BB962C8B-B14F-4D97-AF65-F5344CB8AC3E}">
        <p14:creationId xmlns:p14="http://schemas.microsoft.com/office/powerpoint/2010/main" val="2316074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dirty="0" smtClean="0">
                <a:effectLst/>
              </a:rPr>
              <a:t>Conclusions</a:t>
            </a:r>
            <a:endParaRPr lang="en-US" sz="3600" dirty="0">
              <a:effectLst/>
            </a:endParaRPr>
          </a:p>
        </p:txBody>
      </p:sp>
      <p:sp>
        <p:nvSpPr>
          <p:cNvPr id="3" name="Content Placeholder 2"/>
          <p:cNvSpPr>
            <a:spLocks noGrp="1"/>
          </p:cNvSpPr>
          <p:nvPr>
            <p:ph idx="1"/>
          </p:nvPr>
        </p:nvSpPr>
        <p:spPr>
          <a:xfrm>
            <a:off x="457200" y="1295400"/>
            <a:ext cx="8229600" cy="5105400"/>
          </a:xfrm>
        </p:spPr>
        <p:txBody>
          <a:bodyPr>
            <a:normAutofit/>
          </a:bodyPr>
          <a:lstStyle/>
          <a:p>
            <a:r>
              <a:rPr lang="en-US" sz="2000" dirty="0" smtClean="0">
                <a:solidFill>
                  <a:schemeClr val="tx1"/>
                </a:solidFill>
              </a:rPr>
              <a:t>IPC sustained by both studied MIMD style processors exceed that of Hexagon by 1x to 4x</a:t>
            </a:r>
          </a:p>
          <a:p>
            <a:endParaRPr lang="en-US" sz="2000" dirty="0">
              <a:solidFill>
                <a:schemeClr val="tx1"/>
              </a:solidFill>
            </a:endParaRPr>
          </a:p>
          <a:p>
            <a:r>
              <a:rPr lang="en-US" sz="2000" dirty="0" smtClean="0">
                <a:solidFill>
                  <a:schemeClr val="tx1"/>
                </a:solidFill>
              </a:rPr>
              <a:t>Power consumed by 16 LX3 cores + L1 cache SRAM = ~1W. </a:t>
            </a:r>
            <a:r>
              <a:rPr lang="en-US" sz="2000" dirty="0" smtClean="0">
                <a:solidFill>
                  <a:schemeClr val="tx1"/>
                </a:solidFill>
              </a:rPr>
              <a:t>This power can be </a:t>
            </a:r>
            <a:r>
              <a:rPr lang="en-US" sz="2000" dirty="0" smtClean="0">
                <a:solidFill>
                  <a:schemeClr val="tx1"/>
                </a:solidFill>
              </a:rPr>
              <a:t>reduced by using a lower-power, lower bandwidth memory solution. </a:t>
            </a:r>
            <a:r>
              <a:rPr lang="en-US" sz="2000" dirty="0" smtClean="0">
                <a:solidFill>
                  <a:schemeClr val="tx1"/>
                </a:solidFill>
              </a:rPr>
              <a:t>Hexagon </a:t>
            </a:r>
            <a:r>
              <a:rPr lang="en-US" sz="2000" dirty="0" smtClean="0">
                <a:solidFill>
                  <a:schemeClr val="tx1"/>
                </a:solidFill>
              </a:rPr>
              <a:t>reportedly consumes ~250mW</a:t>
            </a:r>
          </a:p>
          <a:p>
            <a:endParaRPr lang="en-US" sz="2000" dirty="0">
              <a:solidFill>
                <a:schemeClr val="tx1"/>
              </a:solidFill>
              <a:sym typeface="Wingdings" pitchFamily="2" charset="2"/>
            </a:endParaRPr>
          </a:p>
          <a:p>
            <a:r>
              <a:rPr lang="en-US" sz="2000" dirty="0" smtClean="0">
                <a:solidFill>
                  <a:schemeClr val="tx1"/>
                </a:solidFill>
              </a:rPr>
              <a:t>Overall, these processors seem comparable to a Hexagon-like DSP </a:t>
            </a:r>
            <a:r>
              <a:rPr lang="en-US" sz="2000" dirty="0" smtClean="0">
                <a:solidFill>
                  <a:schemeClr val="tx1"/>
                </a:solidFill>
              </a:rPr>
              <a:t>in </a:t>
            </a:r>
            <a:r>
              <a:rPr lang="en-US" sz="2000" dirty="0" smtClean="0">
                <a:solidFill>
                  <a:schemeClr val="tx1"/>
                </a:solidFill>
              </a:rPr>
              <a:t>energy </a:t>
            </a:r>
            <a:r>
              <a:rPr lang="en-US" sz="2000" dirty="0" smtClean="0">
                <a:solidFill>
                  <a:schemeClr val="tx1"/>
                </a:solidFill>
              </a:rPr>
              <a:t>efficiency, as long as the FP operations are limited to single precision.</a:t>
            </a:r>
          </a:p>
          <a:p>
            <a:endParaRPr lang="en-US" sz="2000" dirty="0">
              <a:solidFill>
                <a:schemeClr val="tx1"/>
              </a:solidFill>
            </a:endParaRPr>
          </a:p>
          <a:p>
            <a:r>
              <a:rPr lang="en-US" sz="2000" dirty="0" smtClean="0">
                <a:solidFill>
                  <a:schemeClr val="tx1"/>
                </a:solidFill>
              </a:rPr>
              <a:t>We believe these processors are easier to program than DSPs, that often require specialized intrinsic programming and/or extensive compiler support</a:t>
            </a:r>
          </a:p>
        </p:txBody>
      </p:sp>
    </p:spTree>
    <p:extLst>
      <p:ext uri="{BB962C8B-B14F-4D97-AF65-F5344CB8AC3E}">
        <p14:creationId xmlns:p14="http://schemas.microsoft.com/office/powerpoint/2010/main" val="305493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r>
              <a:rPr lang="en-US" dirty="0" smtClean="0"/>
              <a:t>Thank You. Questions?</a:t>
            </a:r>
            <a:endParaRPr lang="en-US" dirty="0"/>
          </a:p>
        </p:txBody>
      </p:sp>
    </p:spTree>
    <p:extLst>
      <p:ext uri="{BB962C8B-B14F-4D97-AF65-F5344CB8AC3E}">
        <p14:creationId xmlns:p14="http://schemas.microsoft.com/office/powerpoint/2010/main" val="4060821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90600"/>
          </a:xfrm>
        </p:spPr>
        <p:txBody>
          <a:bodyPr/>
          <a:lstStyle/>
          <a:p>
            <a:r>
              <a:rPr lang="en-US" dirty="0" smtClean="0"/>
              <a:t>Backup Slides</a:t>
            </a:r>
            <a:endParaRPr lang="en-US" dirty="0"/>
          </a:p>
        </p:txBody>
      </p:sp>
    </p:spTree>
    <p:extLst>
      <p:ext uri="{BB962C8B-B14F-4D97-AF65-F5344CB8AC3E}">
        <p14:creationId xmlns:p14="http://schemas.microsoft.com/office/powerpoint/2010/main" val="2007239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648" y="747851"/>
            <a:ext cx="8656721" cy="3747949"/>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1600" dirty="0" smtClean="0"/>
              <a:t>Computes the depth information of objects in the image using a pair of stereo images for the scene.</a:t>
            </a:r>
          </a:p>
          <a:p>
            <a:pPr marL="800100" lvl="1" indent="-342900">
              <a:lnSpc>
                <a:spcPct val="150000"/>
              </a:lnSpc>
              <a:buFont typeface="Arial" panose="020B0604020202020204" pitchFamily="34" charset="0"/>
              <a:buChar char="•"/>
            </a:pPr>
            <a:r>
              <a:rPr lang="en-US" sz="1600" dirty="0" smtClean="0"/>
              <a:t>The benchmark takes in two input images and assumes they have the same vertical position.</a:t>
            </a:r>
          </a:p>
          <a:p>
            <a:pPr marL="800100" lvl="1" indent="-342900">
              <a:lnSpc>
                <a:spcPct val="150000"/>
              </a:lnSpc>
              <a:buFont typeface="Arial" panose="020B0604020202020204" pitchFamily="34" charset="0"/>
              <a:buChar char="•"/>
            </a:pPr>
            <a:r>
              <a:rPr lang="en-US" sz="1600" dirty="0" smtClean="0"/>
              <a:t>Algorithm computes dense disparity, which operates on each pixel in the image.</a:t>
            </a:r>
          </a:p>
          <a:p>
            <a:pPr marL="800100" lvl="1" indent="-342900">
              <a:lnSpc>
                <a:spcPct val="150000"/>
              </a:lnSpc>
              <a:buFont typeface="Arial" panose="020B0604020202020204" pitchFamily="34" charset="0"/>
              <a:buChar char="•"/>
            </a:pPr>
            <a:r>
              <a:rPr lang="en-US" sz="1600" dirty="0" smtClean="0"/>
              <a:t>High parallelism since the operations are done at pixel granularity.</a:t>
            </a:r>
          </a:p>
          <a:p>
            <a:pPr marL="800100" lvl="1" indent="-342900">
              <a:lnSpc>
                <a:spcPct val="150000"/>
              </a:lnSpc>
              <a:buFont typeface="Arial" panose="020B0604020202020204" pitchFamily="34" charset="0"/>
              <a:buChar char="•"/>
            </a:pPr>
            <a:r>
              <a:rPr lang="en-US" sz="1600" dirty="0" smtClean="0"/>
              <a:t>The algorithm involves series of SSD computations followed by correlation(data intensive).</a:t>
            </a:r>
          </a:p>
          <a:p>
            <a:pPr marL="800100" lvl="1" indent="-342900">
              <a:lnSpc>
                <a:spcPct val="150000"/>
              </a:lnSpc>
              <a:buFont typeface="Arial" panose="020B0604020202020204" pitchFamily="34" charset="0"/>
              <a:buChar char="•"/>
            </a:pPr>
            <a:r>
              <a:rPr lang="en-US" sz="1600" dirty="0" smtClean="0"/>
              <a:t>Run time is dependent on the image size.</a:t>
            </a:r>
          </a:p>
          <a:p>
            <a:pPr marL="800100" lvl="1" indent="-342900">
              <a:lnSpc>
                <a:spcPct val="150000"/>
              </a:lnSpc>
              <a:buFont typeface="Arial" panose="020B0604020202020204" pitchFamily="34" charset="0"/>
              <a:buChar char="•"/>
            </a:pPr>
            <a:endParaRPr lang="en-US" sz="1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2" y="4239127"/>
            <a:ext cx="20574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53" y="4239127"/>
            <a:ext cx="2052110" cy="20521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03" y="4239127"/>
            <a:ext cx="2052110" cy="2052110"/>
          </a:xfrm>
          <a:prstGeom prst="rect">
            <a:avLst/>
          </a:prstGeom>
        </p:spPr>
      </p:pic>
      <p:sp>
        <p:nvSpPr>
          <p:cNvPr id="10" name="Minus 9"/>
          <p:cNvSpPr/>
          <p:nvPr/>
        </p:nvSpPr>
        <p:spPr>
          <a:xfrm>
            <a:off x="2695074" y="5117432"/>
            <a:ext cx="421105" cy="304800"/>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Equal 10"/>
          <p:cNvSpPr/>
          <p:nvPr/>
        </p:nvSpPr>
        <p:spPr>
          <a:xfrm>
            <a:off x="5528510" y="5037221"/>
            <a:ext cx="511343" cy="54543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itle 1"/>
          <p:cNvSpPr txBox="1">
            <a:spLocks/>
          </p:cNvSpPr>
          <p:nvPr/>
        </p:nvSpPr>
        <p:spPr>
          <a:xfrm>
            <a:off x="228600" y="76200"/>
            <a:ext cx="8890907" cy="50917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dirty="0" smtClean="0">
                <a:effectLst/>
              </a:rPr>
              <a:t>Disparity</a:t>
            </a:r>
            <a:endParaRPr lang="en-US" sz="3600" dirty="0">
              <a:effectLst/>
            </a:endParaRPr>
          </a:p>
        </p:txBody>
      </p:sp>
    </p:spTree>
    <p:extLst>
      <p:ext uri="{BB962C8B-B14F-4D97-AF65-F5344CB8AC3E}">
        <p14:creationId xmlns:p14="http://schemas.microsoft.com/office/powerpoint/2010/main" val="149584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17" y="778042"/>
            <a:ext cx="5486400" cy="6494085"/>
          </a:xfrm>
          <a:prstGeom prst="rect">
            <a:avLst/>
          </a:prstGeom>
          <a:noFill/>
        </p:spPr>
        <p:txBody>
          <a:bodyPr wrap="square" rtlCol="0">
            <a:spAutoFit/>
          </a:bodyPr>
          <a:lstStyle/>
          <a:p>
            <a:endParaRPr lang="en-US" sz="2000" b="1" i="1" dirty="0"/>
          </a:p>
          <a:p>
            <a:pPr marL="800100" lvl="1" indent="-342900">
              <a:buFont typeface="Arial" panose="020B0604020202020204" pitchFamily="34" charset="0"/>
              <a:buChar char="•"/>
            </a:pPr>
            <a:r>
              <a:rPr lang="en-US" dirty="0" smtClean="0"/>
              <a:t>Run time analysis shows that the execution time is dominated by SSD computation (</a:t>
            </a:r>
            <a:r>
              <a:rPr lang="en-US" dirty="0" err="1" smtClean="0"/>
              <a:t>finalSAD,computeSAD</a:t>
            </a:r>
            <a:r>
              <a:rPr lang="en-US" dirty="0" smtClean="0"/>
              <a:t>) and Correlating phase(CorrelateSAD_2D). Both operate at pixel granularity and high scope for parallelism.</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It has predictable working set and regular memory access. Workload data is suitable for prefetching to improve hit rates.</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Correlation and SSD computation kernel scales with input image size.</a:t>
            </a:r>
            <a:endParaRPr lang="en-US" dirty="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Fewer computations per load. Hence execution time is dominated by moving the data in and out of memory. Fitting workload for acceleration using Near-Memory Processing.</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smtClean="0"/>
          </a:p>
        </p:txBody>
      </p:sp>
      <p:graphicFrame>
        <p:nvGraphicFramePr>
          <p:cNvPr id="3" name="Chart 2"/>
          <p:cNvGraphicFramePr>
            <a:graphicFrameLocks/>
          </p:cNvGraphicFramePr>
          <p:nvPr>
            <p:extLst>
              <p:ext uri="{D42A27DB-BD31-4B8C-83A1-F6EECF244321}">
                <p14:modId xmlns:p14="http://schemas.microsoft.com/office/powerpoint/2010/main" val="2917710448"/>
              </p:ext>
            </p:extLst>
          </p:nvPr>
        </p:nvGraphicFramePr>
        <p:xfrm>
          <a:off x="5341458" y="1435265"/>
          <a:ext cx="3718322"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52400" y="329030"/>
            <a:ext cx="8890907" cy="50917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dirty="0" smtClean="0">
                <a:effectLst/>
              </a:rPr>
              <a:t>Disparity</a:t>
            </a:r>
            <a:endParaRPr lang="en-US" sz="3600" dirty="0">
              <a:effectLst/>
            </a:endParaRPr>
          </a:p>
        </p:txBody>
      </p:sp>
    </p:spTree>
    <p:extLst>
      <p:ext uri="{BB962C8B-B14F-4D97-AF65-F5344CB8AC3E}">
        <p14:creationId xmlns:p14="http://schemas.microsoft.com/office/powerpoint/2010/main" val="224992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093" y="724792"/>
            <a:ext cx="8740942" cy="3847207"/>
          </a:xfrm>
          <a:prstGeom prst="rect">
            <a:avLst/>
          </a:prstGeom>
          <a:noFill/>
        </p:spPr>
        <p:txBody>
          <a:bodyPr wrap="square" rtlCol="0">
            <a:spAutoFit/>
          </a:bodyPr>
          <a:lstStyle/>
          <a:p>
            <a:endParaRPr lang="en-US" sz="2400" b="1" i="1" dirty="0"/>
          </a:p>
          <a:p>
            <a:pPr marL="800100" lvl="1" indent="-342900">
              <a:buFont typeface="Arial" panose="020B0604020202020204" pitchFamily="34" charset="0"/>
              <a:buChar char="•"/>
            </a:pPr>
            <a:r>
              <a:rPr lang="en-US" sz="2000" dirty="0" smtClean="0"/>
              <a:t>Computes the position of the robot in a given map without </a:t>
            </a:r>
            <a:r>
              <a:rPr lang="en-US" sz="2000" dirty="0" err="1" smtClean="0"/>
              <a:t>apriori</a:t>
            </a:r>
            <a:r>
              <a:rPr lang="en-US" sz="2000" dirty="0" smtClean="0"/>
              <a:t> knowledge.</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The benchmark uses Monte Carlo localization algorithm to compute the global position of the robot in a map and keep track of the local changes thereafter.</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Execution starts with a probability distribution map assuming that the probability of robot being in any of those coordinates are equal.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Subsequent iterations zeros in the location.</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655" y="4752975"/>
            <a:ext cx="4807744" cy="2105025"/>
          </a:xfrm>
          <a:prstGeom prst="rect">
            <a:avLst/>
          </a:prstGeom>
        </p:spPr>
      </p:pic>
      <p:sp>
        <p:nvSpPr>
          <p:cNvPr id="6" name="Title 1"/>
          <p:cNvSpPr txBox="1">
            <a:spLocks/>
          </p:cNvSpPr>
          <p:nvPr/>
        </p:nvSpPr>
        <p:spPr>
          <a:xfrm>
            <a:off x="244215" y="252830"/>
            <a:ext cx="8890907" cy="50917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dirty="0" smtClean="0">
                <a:effectLst/>
              </a:rPr>
              <a:t>Robot Localization</a:t>
            </a:r>
            <a:endParaRPr lang="en-US" sz="3600" dirty="0">
              <a:effectLst/>
            </a:endParaRPr>
          </a:p>
        </p:txBody>
      </p:sp>
    </p:spTree>
    <p:extLst>
      <p:ext uri="{BB962C8B-B14F-4D97-AF65-F5344CB8AC3E}">
        <p14:creationId xmlns:p14="http://schemas.microsoft.com/office/powerpoint/2010/main" val="120743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08" y="737939"/>
            <a:ext cx="5766887" cy="6832640"/>
          </a:xfrm>
          <a:prstGeom prst="rect">
            <a:avLst/>
          </a:prstGeom>
          <a:noFill/>
        </p:spPr>
        <p:txBody>
          <a:bodyPr wrap="square" rtlCol="0">
            <a:spAutoFit/>
          </a:bodyPr>
          <a:lstStyle/>
          <a:p>
            <a:endParaRPr lang="en-US" sz="2400" b="1" i="1" dirty="0"/>
          </a:p>
          <a:p>
            <a:pPr marL="800100" lvl="1" indent="-342900">
              <a:buFont typeface="Arial" panose="020B0604020202020204" pitchFamily="34" charset="0"/>
              <a:buChar char="•"/>
            </a:pPr>
            <a:r>
              <a:rPr lang="en-US" dirty="0" smtClean="0"/>
              <a:t>It is a compute intensive workload. Involves trigonometric operations and heavy use of floating point operations.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Run time is dominated by weighted sample function which computed weighted sum for all the locations in the map(data intensive).</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Depending on the nature of the data point, different set of functions are executed. Hence run time is independent of the size of the input.</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Irregular data access pattern makes it difficult to parallelize.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smtClean="0"/>
              <a:t>High spatial locality for </a:t>
            </a:r>
            <a:r>
              <a:rPr lang="en-US" dirty="0" err="1" smtClean="0"/>
              <a:t>fMtimes</a:t>
            </a:r>
            <a:r>
              <a:rPr lang="en-US" dirty="0" smtClean="0"/>
              <a:t> and </a:t>
            </a:r>
            <a:r>
              <a:rPr lang="en-US" dirty="0" err="1" smtClean="0"/>
              <a:t>fSetArray</a:t>
            </a:r>
            <a:r>
              <a:rPr lang="en-US" dirty="0" smtClean="0"/>
              <a:t> and data is suitable for prefetching.</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810871352"/>
              </p:ext>
            </p:extLst>
          </p:nvPr>
        </p:nvGraphicFramePr>
        <p:xfrm>
          <a:off x="6136105" y="1307433"/>
          <a:ext cx="2773280" cy="458804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76200" y="252830"/>
            <a:ext cx="8890907" cy="50917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dirty="0" smtClean="0">
                <a:effectLst/>
              </a:rPr>
              <a:t>Robot Localization</a:t>
            </a:r>
            <a:endParaRPr lang="en-US" sz="3600" dirty="0">
              <a:effectLst/>
            </a:endParaRPr>
          </a:p>
        </p:txBody>
      </p:sp>
    </p:spTree>
    <p:extLst>
      <p:ext uri="{BB962C8B-B14F-4D97-AF65-F5344CB8AC3E}">
        <p14:creationId xmlns:p14="http://schemas.microsoft.com/office/powerpoint/2010/main" val="1565854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3600" dirty="0" smtClean="0">
                <a:effectLst/>
              </a:rPr>
              <a:t>Objectives</a:t>
            </a:r>
            <a:endParaRPr lang="en-US" sz="3600" dirty="0">
              <a:effectLst/>
            </a:endParaRPr>
          </a:p>
        </p:txBody>
      </p:sp>
      <p:sp>
        <p:nvSpPr>
          <p:cNvPr id="3" name="Content Placeholder 2"/>
          <p:cNvSpPr>
            <a:spLocks noGrp="1"/>
          </p:cNvSpPr>
          <p:nvPr>
            <p:ph idx="1"/>
          </p:nvPr>
        </p:nvSpPr>
        <p:spPr>
          <a:xfrm>
            <a:off x="457200" y="1143000"/>
            <a:ext cx="8458200" cy="4525963"/>
          </a:xfrm>
        </p:spPr>
        <p:txBody>
          <a:bodyPr>
            <a:noAutofit/>
          </a:bodyPr>
          <a:lstStyle/>
          <a:p>
            <a:r>
              <a:rPr lang="en-US" dirty="0">
                <a:solidFill>
                  <a:schemeClr val="tx1">
                    <a:lumMod val="95000"/>
                    <a:lumOff val="5000"/>
                  </a:schemeClr>
                </a:solidFill>
              </a:rPr>
              <a:t>T</a:t>
            </a:r>
            <a:r>
              <a:rPr lang="en-US" dirty="0" smtClean="0">
                <a:solidFill>
                  <a:schemeClr val="tx1">
                    <a:lumMod val="95000"/>
                    <a:lumOff val="5000"/>
                  </a:schemeClr>
                </a:solidFill>
              </a:rPr>
              <a:t>wo “abstract” MIMD architectures studied</a:t>
            </a:r>
          </a:p>
          <a:p>
            <a:pPr marL="0" indent="0">
              <a:buNone/>
            </a:pPr>
            <a:endParaRPr lang="en-US" dirty="0" smtClean="0">
              <a:solidFill>
                <a:schemeClr val="tx1">
                  <a:lumMod val="95000"/>
                  <a:lumOff val="5000"/>
                </a:schemeClr>
              </a:solidFill>
            </a:endParaRPr>
          </a:p>
          <a:p>
            <a:r>
              <a:rPr lang="en-US" b="1" dirty="0" smtClean="0">
                <a:solidFill>
                  <a:schemeClr val="tx1">
                    <a:lumMod val="95000"/>
                    <a:lumOff val="5000"/>
                  </a:schemeClr>
                </a:solidFill>
              </a:rPr>
              <a:t>Not An Objective</a:t>
            </a:r>
            <a:r>
              <a:rPr lang="en-US" dirty="0" smtClean="0">
                <a:solidFill>
                  <a:schemeClr val="tx1">
                    <a:lumMod val="95000"/>
                    <a:lumOff val="5000"/>
                  </a:schemeClr>
                </a:solidFill>
              </a:rPr>
              <a:t>: Propose a concrete MIMD architecture</a:t>
            </a:r>
          </a:p>
          <a:p>
            <a:endParaRPr lang="en-US" dirty="0" smtClean="0">
              <a:solidFill>
                <a:schemeClr val="tx1">
                  <a:lumMod val="95000"/>
                  <a:lumOff val="5000"/>
                </a:schemeClr>
              </a:solidFill>
            </a:endParaRPr>
          </a:p>
          <a:p>
            <a:r>
              <a:rPr lang="en-US" b="1" dirty="0" smtClean="0">
                <a:solidFill>
                  <a:schemeClr val="tx1">
                    <a:lumMod val="95000"/>
                    <a:lumOff val="5000"/>
                  </a:schemeClr>
                </a:solidFill>
              </a:rPr>
              <a:t>Objective</a:t>
            </a:r>
            <a:r>
              <a:rPr lang="en-US" dirty="0" smtClean="0">
                <a:solidFill>
                  <a:schemeClr val="tx1">
                    <a:lumMod val="95000"/>
                    <a:lumOff val="5000"/>
                  </a:schemeClr>
                </a:solidFill>
              </a:rPr>
              <a:t>: Study the performance and power efficiency of MIMD style processing at a high level, ignoring low level details like coherence, interconnection networks, etc. </a:t>
            </a:r>
          </a:p>
          <a:p>
            <a:endParaRPr lang="en-US" dirty="0">
              <a:solidFill>
                <a:schemeClr val="tx1">
                  <a:lumMod val="95000"/>
                  <a:lumOff val="5000"/>
                </a:schemeClr>
              </a:solidFill>
            </a:endParaRPr>
          </a:p>
          <a:p>
            <a:r>
              <a:rPr lang="en-US" b="1" dirty="0" smtClean="0">
                <a:solidFill>
                  <a:schemeClr val="tx1">
                    <a:lumMod val="95000"/>
                    <a:lumOff val="5000"/>
                  </a:schemeClr>
                </a:solidFill>
              </a:rPr>
              <a:t>Workload Domain Choice</a:t>
            </a:r>
            <a:r>
              <a:rPr lang="en-US" dirty="0" smtClean="0">
                <a:solidFill>
                  <a:schemeClr val="tx1">
                    <a:lumMod val="95000"/>
                    <a:lumOff val="5000"/>
                  </a:schemeClr>
                </a:solidFill>
              </a:rPr>
              <a:t>: A domain with abundant thread-level parallelism – Vision Processing </a:t>
            </a:r>
          </a:p>
        </p:txBody>
      </p:sp>
    </p:spTree>
    <p:extLst>
      <p:ext uri="{BB962C8B-B14F-4D97-AF65-F5344CB8AC3E}">
        <p14:creationId xmlns:p14="http://schemas.microsoft.com/office/powerpoint/2010/main" val="145341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3600" dirty="0" smtClean="0">
                <a:effectLst/>
              </a:rPr>
              <a:t>Architecture(s) Under Study</a:t>
            </a:r>
            <a:endParaRPr lang="en-US" sz="3600" dirty="0">
              <a:effectLst/>
            </a:endParaRPr>
          </a:p>
        </p:txBody>
      </p:sp>
      <p:sp>
        <p:nvSpPr>
          <p:cNvPr id="3" name="Content Placeholder 2"/>
          <p:cNvSpPr>
            <a:spLocks noGrp="1"/>
          </p:cNvSpPr>
          <p:nvPr>
            <p:ph idx="1"/>
          </p:nvPr>
        </p:nvSpPr>
        <p:spPr>
          <a:xfrm>
            <a:off x="457200" y="1265237"/>
            <a:ext cx="8458200" cy="4525963"/>
          </a:xfrm>
        </p:spPr>
        <p:txBody>
          <a:bodyPr>
            <a:noAutofit/>
          </a:bodyPr>
          <a:lstStyle/>
          <a:p>
            <a:r>
              <a:rPr lang="en-US" b="1" dirty="0" smtClean="0">
                <a:solidFill>
                  <a:schemeClr val="tx1">
                    <a:lumMod val="95000"/>
                    <a:lumOff val="5000"/>
                  </a:schemeClr>
                </a:solidFill>
              </a:rPr>
              <a:t>Architecture 1</a:t>
            </a:r>
            <a:r>
              <a:rPr lang="en-US" dirty="0" smtClean="0">
                <a:solidFill>
                  <a:schemeClr val="tx1">
                    <a:lumMod val="95000"/>
                    <a:lumOff val="5000"/>
                  </a:schemeClr>
                </a:solidFill>
              </a:rPr>
              <a:t>: Conventional Krait-like mobile core coupled with 16 </a:t>
            </a:r>
            <a:r>
              <a:rPr lang="en-US" dirty="0" err="1" smtClean="0">
                <a:solidFill>
                  <a:schemeClr val="tx1">
                    <a:lumMod val="95000"/>
                    <a:lumOff val="5000"/>
                  </a:schemeClr>
                </a:solidFill>
              </a:rPr>
              <a:t>Tensilica</a:t>
            </a:r>
            <a:r>
              <a:rPr lang="en-US" dirty="0" smtClean="0">
                <a:solidFill>
                  <a:schemeClr val="tx1">
                    <a:lumMod val="95000"/>
                    <a:lumOff val="5000"/>
                  </a:schemeClr>
                </a:solidFill>
              </a:rPr>
              <a:t> LX3 cores with single-precision FP support, and HMC 3D memory for high bandwidth availability. Each LX3 core is coupled with 16KB, 4Way L1 cache</a:t>
            </a:r>
          </a:p>
          <a:p>
            <a:endParaRPr lang="en-US" dirty="0">
              <a:solidFill>
                <a:schemeClr val="tx1">
                  <a:lumMod val="95000"/>
                  <a:lumOff val="5000"/>
                </a:schemeClr>
              </a:solidFill>
            </a:endParaRPr>
          </a:p>
          <a:p>
            <a:r>
              <a:rPr lang="en-US" b="1" dirty="0" smtClean="0">
                <a:solidFill>
                  <a:schemeClr val="tx1">
                    <a:lumMod val="95000"/>
                    <a:lumOff val="5000"/>
                  </a:schemeClr>
                </a:solidFill>
              </a:rPr>
              <a:t>Architecture 2</a:t>
            </a:r>
            <a:r>
              <a:rPr lang="en-US" dirty="0" smtClean="0">
                <a:solidFill>
                  <a:schemeClr val="tx1">
                    <a:lumMod val="95000"/>
                    <a:lumOff val="5000"/>
                  </a:schemeClr>
                </a:solidFill>
              </a:rPr>
              <a:t>: Similar to Architecture 1, but with LX3 cores placed on HMC’s logic die</a:t>
            </a:r>
          </a:p>
          <a:p>
            <a:endParaRPr lang="en-US" dirty="0">
              <a:solidFill>
                <a:schemeClr val="tx1">
                  <a:lumMod val="95000"/>
                  <a:lumOff val="5000"/>
                </a:schemeClr>
              </a:solidFill>
            </a:endParaRPr>
          </a:p>
          <a:p>
            <a:r>
              <a:rPr lang="en-US" dirty="0" smtClean="0">
                <a:solidFill>
                  <a:schemeClr val="tx1">
                    <a:lumMod val="95000"/>
                    <a:lumOff val="5000"/>
                  </a:schemeClr>
                </a:solidFill>
              </a:rPr>
              <a:t>We also present sensitivity study of varying L1 cache sizes coupled with LX3 cores</a:t>
            </a:r>
          </a:p>
        </p:txBody>
      </p:sp>
    </p:spTree>
    <p:extLst>
      <p:ext uri="{BB962C8B-B14F-4D97-AF65-F5344CB8AC3E}">
        <p14:creationId xmlns:p14="http://schemas.microsoft.com/office/powerpoint/2010/main" val="4277340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600" dirty="0" smtClean="0">
                <a:effectLst/>
              </a:rPr>
              <a:t>Target Workloads</a:t>
            </a:r>
            <a:endParaRPr lang="en-US" sz="3600" dirty="0">
              <a:effectLst/>
            </a:endParaRPr>
          </a:p>
        </p:txBody>
      </p:sp>
      <p:sp>
        <p:nvSpPr>
          <p:cNvPr id="3" name="Content Placeholder 2"/>
          <p:cNvSpPr>
            <a:spLocks noGrp="1"/>
          </p:cNvSpPr>
          <p:nvPr>
            <p:ph idx="1"/>
          </p:nvPr>
        </p:nvSpPr>
        <p:spPr/>
        <p:txBody>
          <a:bodyPr/>
          <a:lstStyle/>
          <a:p>
            <a:r>
              <a:rPr lang="en-US" dirty="0" smtClean="0">
                <a:solidFill>
                  <a:schemeClr val="tx1"/>
                </a:solidFill>
              </a:rPr>
              <a:t>SD-VBS benchmark suite from San Diego</a:t>
            </a:r>
          </a:p>
          <a:p>
            <a:endParaRPr lang="en-US" dirty="0" smtClean="0">
              <a:solidFill>
                <a:schemeClr val="tx1"/>
              </a:solidFill>
            </a:endParaRPr>
          </a:p>
          <a:p>
            <a:r>
              <a:rPr lang="en-US" dirty="0" smtClean="0">
                <a:solidFill>
                  <a:schemeClr val="tx1"/>
                </a:solidFill>
              </a:rPr>
              <a:t>7 Workloads Studied  </a:t>
            </a:r>
          </a:p>
          <a:p>
            <a:pPr lvl="1"/>
            <a:r>
              <a:rPr lang="en-US" dirty="0" smtClean="0">
                <a:solidFill>
                  <a:schemeClr val="tx1"/>
                </a:solidFill>
              </a:rPr>
              <a:t>Support Vector Machine (SVM)</a:t>
            </a:r>
          </a:p>
          <a:p>
            <a:pPr lvl="1"/>
            <a:r>
              <a:rPr lang="en-US" dirty="0" smtClean="0">
                <a:solidFill>
                  <a:schemeClr val="tx1"/>
                </a:solidFill>
              </a:rPr>
              <a:t>Scalar Invariant Feature Transform (SIFT)</a:t>
            </a:r>
          </a:p>
          <a:p>
            <a:pPr lvl="1"/>
            <a:r>
              <a:rPr lang="en-US" dirty="0" smtClean="0">
                <a:solidFill>
                  <a:schemeClr val="tx1"/>
                </a:solidFill>
              </a:rPr>
              <a:t>Feature Tracking</a:t>
            </a:r>
          </a:p>
          <a:p>
            <a:pPr lvl="1"/>
            <a:r>
              <a:rPr lang="en-US" dirty="0" smtClean="0">
                <a:solidFill>
                  <a:schemeClr val="tx1"/>
                </a:solidFill>
              </a:rPr>
              <a:t>Robot Localization</a:t>
            </a:r>
          </a:p>
          <a:p>
            <a:pPr lvl="1"/>
            <a:r>
              <a:rPr lang="en-US" dirty="0" smtClean="0">
                <a:solidFill>
                  <a:schemeClr val="tx1"/>
                </a:solidFill>
              </a:rPr>
              <a:t>Disparity Map</a:t>
            </a:r>
          </a:p>
          <a:p>
            <a:pPr lvl="1"/>
            <a:r>
              <a:rPr lang="en-US" dirty="0" smtClean="0">
                <a:solidFill>
                  <a:schemeClr val="tx1"/>
                </a:solidFill>
              </a:rPr>
              <a:t>Face Detection</a:t>
            </a:r>
          </a:p>
          <a:p>
            <a:pPr lvl="1"/>
            <a:r>
              <a:rPr lang="en-US" dirty="0" smtClean="0">
                <a:solidFill>
                  <a:schemeClr val="tx1"/>
                </a:solidFill>
              </a:rPr>
              <a:t>Texture Synthesis</a:t>
            </a:r>
            <a:endParaRPr lang="en-US" dirty="0">
              <a:solidFill>
                <a:schemeClr val="tx1"/>
              </a:solidFill>
            </a:endParaRPr>
          </a:p>
        </p:txBody>
      </p:sp>
    </p:spTree>
    <p:extLst>
      <p:ext uri="{BB962C8B-B14F-4D97-AF65-F5344CB8AC3E}">
        <p14:creationId xmlns:p14="http://schemas.microsoft.com/office/powerpoint/2010/main" val="1919088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371224"/>
            <a:ext cx="8890907" cy="509170"/>
          </a:xfrm>
        </p:spPr>
        <p:txBody>
          <a:bodyPr>
            <a:noAutofit/>
          </a:bodyPr>
          <a:lstStyle/>
          <a:p>
            <a:pPr>
              <a:lnSpc>
                <a:spcPct val="100000"/>
              </a:lnSpc>
            </a:pPr>
            <a:r>
              <a:rPr lang="en-US" sz="3600" dirty="0" smtClean="0">
                <a:effectLst/>
              </a:rPr>
              <a:t>MSER/</a:t>
            </a:r>
            <a:r>
              <a:rPr lang="en-US" sz="3600" dirty="0" err="1" smtClean="0">
                <a:effectLst/>
              </a:rPr>
              <a:t>FaceDetection</a:t>
            </a:r>
            <a:endParaRPr lang="en-US" sz="3600" dirty="0">
              <a:effectLst/>
            </a:endParaRPr>
          </a:p>
        </p:txBody>
      </p:sp>
      <p:sp>
        <p:nvSpPr>
          <p:cNvPr id="3" name="Content Placeholder 2"/>
          <p:cNvSpPr>
            <a:spLocks noGrp="1"/>
          </p:cNvSpPr>
          <p:nvPr>
            <p:ph idx="1"/>
          </p:nvPr>
        </p:nvSpPr>
        <p:spPr>
          <a:xfrm>
            <a:off x="628650" y="1066801"/>
            <a:ext cx="7886700" cy="5110163"/>
          </a:xfrm>
        </p:spPr>
        <p:txBody>
          <a:bodyPr/>
          <a:lstStyle/>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7264517"/>
              </p:ext>
            </p:extLst>
          </p:nvPr>
        </p:nvGraphicFramePr>
        <p:xfrm>
          <a:off x="310244" y="1374607"/>
          <a:ext cx="6476321" cy="5257164"/>
        </p:xfrm>
        <a:graphic>
          <a:graphicData uri="http://schemas.openxmlformats.org/drawingml/2006/table">
            <a:tbl>
              <a:tblPr firstRow="1" bandRow="1">
                <a:tableStyleId>{5C22544A-7EE6-4342-B048-85BDC9FD1C3A}</a:tableStyleId>
              </a:tblPr>
              <a:tblGrid>
                <a:gridCol w="1913458"/>
                <a:gridCol w="3099149"/>
                <a:gridCol w="1463714"/>
              </a:tblGrid>
              <a:tr h="776604">
                <a:tc>
                  <a:txBody>
                    <a:bodyPr/>
                    <a:lstStyle/>
                    <a:p>
                      <a:r>
                        <a:rPr lang="en-US" dirty="0" smtClean="0"/>
                        <a:t>About MSER</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Algorithm </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Advantages</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8220">
                <a:tc>
                  <a:txBody>
                    <a:bodyPr/>
                    <a:lstStyle/>
                    <a:p>
                      <a:r>
                        <a:rPr lang="en-US" dirty="0" smtClean="0"/>
                        <a:t>Blob detector – Differentiates </a:t>
                      </a:r>
                      <a:r>
                        <a:rPr lang="en-US" baseline="0" dirty="0" smtClean="0"/>
                        <a:t>regions based on intensity and background </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 A threshold is considered</a:t>
                      </a:r>
                      <a:r>
                        <a:rPr lang="en-US" baseline="0" dirty="0" smtClean="0"/>
                        <a:t> and swept across (black -&gt; white) gray scale</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Faster than other</a:t>
                      </a:r>
                      <a:r>
                        <a:rPr lang="en-US" baseline="0" dirty="0" smtClean="0"/>
                        <a:t> region detectors</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195">
                <a:tc rowSpan="3">
                  <a:txBody>
                    <a:bodyPr/>
                    <a:lstStyle/>
                    <a:p>
                      <a:r>
                        <a:rPr lang="en-US" dirty="0" smtClean="0"/>
                        <a:t>Recognizes</a:t>
                      </a:r>
                      <a:r>
                        <a:rPr lang="en-US" baseline="0" dirty="0" smtClean="0"/>
                        <a:t> regions on skewed images </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 Connect</a:t>
                      </a:r>
                      <a:r>
                        <a:rPr lang="en-US" baseline="0" dirty="0" smtClean="0"/>
                        <a:t> regions (r)  with common properties : “Extremal Regions”</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Stable</a:t>
                      </a:r>
                      <a:r>
                        <a:rPr lang="en-US" baseline="0" dirty="0" smtClean="0"/>
                        <a:t> – range of threshold checks</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6604">
                <a:tc vMerge="1">
                  <a:txBody>
                    <a:bodyPr/>
                    <a:lstStyle/>
                    <a:p>
                      <a:endParaRPr lang="en-US" dirty="0"/>
                    </a:p>
                  </a:txBody>
                  <a:tcPr/>
                </a:tc>
                <a:tc>
                  <a:txBody>
                    <a:bodyPr/>
                    <a:lstStyle/>
                    <a:p>
                      <a:r>
                        <a:rPr lang="en-US" dirty="0" smtClean="0"/>
                        <a:t>3. Select</a:t>
                      </a:r>
                      <a:r>
                        <a:rPr lang="en-US" baseline="0" dirty="0" smtClean="0"/>
                        <a:t> a region which has less variation over a large set of thresholds - MSER</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Affine invariant</a:t>
                      </a:r>
                      <a:endParaRPr lang="en-US"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195">
                <a:tc vMerge="1">
                  <a:txBody>
                    <a:bodyPr/>
                    <a:lstStyle/>
                    <a:p>
                      <a:endParaRPr lang="en-US" dirty="0"/>
                    </a:p>
                  </a:txBody>
                  <a:tcPr/>
                </a:tc>
                <a:tc>
                  <a:txBody>
                    <a:bodyPr/>
                    <a:lstStyle/>
                    <a:p>
                      <a:r>
                        <a:rPr lang="en-US" dirty="0" smtClean="0"/>
                        <a:t>4. Mark region</a:t>
                      </a:r>
                      <a:r>
                        <a:rPr lang="en-US" baseline="0" dirty="0" smtClean="0"/>
                        <a:t> as completed </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r>
                        <a:rPr lang="en-US" baseline="0" dirty="0" smtClean="0"/>
                        <a:t> Prone to lighting and shadows</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noChangeAspect="1"/>
          </p:cNvPicPr>
          <p:nvPr/>
        </p:nvPicPr>
        <p:blipFill>
          <a:blip r:embed="rId2"/>
          <a:stretch>
            <a:fillRect/>
          </a:stretch>
        </p:blipFill>
        <p:spPr>
          <a:xfrm>
            <a:off x="6919232" y="1299494"/>
            <a:ext cx="2007394" cy="4152900"/>
          </a:xfrm>
          <a:prstGeom prst="rect">
            <a:avLst/>
          </a:prstGeom>
        </p:spPr>
      </p:pic>
    </p:spTree>
    <p:extLst>
      <p:ext uri="{BB962C8B-B14F-4D97-AF65-F5344CB8AC3E}">
        <p14:creationId xmlns:p14="http://schemas.microsoft.com/office/powerpoint/2010/main" val="102137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924497597"/>
              </p:ext>
            </p:extLst>
          </p:nvPr>
        </p:nvGraphicFramePr>
        <p:xfrm>
          <a:off x="5229226" y="1257301"/>
          <a:ext cx="3476447" cy="403973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
          <p:cNvSpPr>
            <a:spLocks noChangeArrowheads="1"/>
          </p:cNvSpPr>
          <p:nvPr/>
        </p:nvSpPr>
        <p:spPr bwMode="auto">
          <a:xfrm>
            <a:off x="314325" y="916285"/>
            <a:ext cx="134588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88970902"/>
              </p:ext>
            </p:extLst>
          </p:nvPr>
        </p:nvGraphicFramePr>
        <p:xfrm>
          <a:off x="528637" y="838200"/>
          <a:ext cx="4510266" cy="5553075"/>
        </p:xfrm>
        <a:graphic>
          <a:graphicData uri="http://schemas.openxmlformats.org/drawingml/2006/table">
            <a:tbl>
              <a:tblPr firstRow="1" bandRow="1">
                <a:tableStyleId>{5C22544A-7EE6-4342-B048-85BDC9FD1C3A}</a:tableStyleId>
              </a:tblPr>
              <a:tblGrid>
                <a:gridCol w="1689513"/>
                <a:gridCol w="844757"/>
                <a:gridCol w="844757"/>
                <a:gridCol w="1131239"/>
              </a:tblGrid>
              <a:tr h="892610">
                <a:tc>
                  <a:txBody>
                    <a:bodyPr/>
                    <a:lstStyle/>
                    <a:p>
                      <a:pPr marL="0" algn="ctr" defTabSz="914400" rtl="0" eaLnBrk="1" fontAlgn="ctr" latinLnBrk="0" hangingPunct="1"/>
                      <a:r>
                        <a:rPr lang="en-US" sz="1800" kern="1200" dirty="0"/>
                        <a:t>Kernels</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Temporal Locality ?</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Spatial Locality ?</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Parallelizable ?</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412">
                <a:tc>
                  <a:txBody>
                    <a:bodyPr/>
                    <a:lstStyle/>
                    <a:p>
                      <a:pPr marL="0" algn="ctr" defTabSz="914400" rtl="0" eaLnBrk="1" fontAlgn="ctr" latinLnBrk="0" hangingPunct="1"/>
                      <a:r>
                        <a:rPr lang="en-US" sz="1800" kern="1200" dirty="0"/>
                        <a:t>Phase 1 : Computing Strides </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smtClean="0"/>
                        <a:t>No</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Unwanted data cached in L1</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No</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975">
                <a:tc>
                  <a:txBody>
                    <a:bodyPr/>
                    <a:lstStyle/>
                    <a:p>
                      <a:pPr marL="0" algn="ctr" defTabSz="914400" rtl="0" eaLnBrk="1" fontAlgn="ctr" latinLnBrk="0" hangingPunct="1"/>
                      <a:r>
                        <a:rPr lang="en-US" sz="1800" kern="1200"/>
                        <a:t>Phase 2 : Bucket Sort</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No</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r>
                        <a:rPr lang="en-US" sz="1800" kern="1200" dirty="0"/>
                        <a:t> </a:t>
                      </a:r>
                      <a:r>
                        <a:rPr lang="en-US" sz="1800" kern="1200" dirty="0" smtClean="0"/>
                        <a:t>Yes</a:t>
                      </a:r>
                      <a:endParaRPr lang="en-US" sz="1800" kern="1200" dirty="0">
                        <a:solidFill>
                          <a:schemeClr val="dk1"/>
                        </a:solidFill>
                        <a:latin typeface="+mn-lt"/>
                        <a:ea typeface="+mn-ea"/>
                        <a:cs typeface="+mn-cs"/>
                      </a:endParaRPr>
                    </a:p>
                  </a:txBody>
                  <a:tcPr marL="7144" marR="7144"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Yes</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55">
                <a:tc>
                  <a:txBody>
                    <a:bodyPr/>
                    <a:lstStyle/>
                    <a:p>
                      <a:pPr marL="0" algn="ctr" defTabSz="914400" rtl="0" eaLnBrk="1" fontAlgn="ctr" latinLnBrk="0" hangingPunct="1"/>
                      <a:r>
                        <a:rPr lang="en-US" sz="1800" kern="1200"/>
                        <a:t>Phase 3 : Bucket Sort</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No</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r>
                        <a:rPr lang="en-US" sz="1800" kern="1200" dirty="0"/>
                        <a:t> </a:t>
                      </a:r>
                      <a:r>
                        <a:rPr lang="en-US" sz="1800" kern="1200" dirty="0" smtClean="0"/>
                        <a:t>Yes</a:t>
                      </a:r>
                      <a:endParaRPr lang="en-US" sz="1800" kern="1200" dirty="0">
                        <a:solidFill>
                          <a:schemeClr val="dk1"/>
                        </a:solidFill>
                        <a:latin typeface="+mn-lt"/>
                        <a:ea typeface="+mn-ea"/>
                        <a:cs typeface="+mn-cs"/>
                      </a:endParaRPr>
                    </a:p>
                  </a:txBody>
                  <a:tcPr marL="7144" marR="7144"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No</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55">
                <a:tc>
                  <a:txBody>
                    <a:bodyPr/>
                    <a:lstStyle/>
                    <a:p>
                      <a:pPr marL="0" algn="ctr" defTabSz="914400" rtl="0" eaLnBrk="1" fontAlgn="ctr" latinLnBrk="0" hangingPunct="1"/>
                      <a:r>
                        <a:rPr lang="en-US" sz="1800" kern="1200"/>
                        <a:t>Phase 4 : Bucket Sort</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No</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r>
                        <a:rPr lang="en-US" sz="1800" kern="1200" dirty="0" smtClean="0"/>
                        <a:t>Yes</a:t>
                      </a:r>
                      <a:r>
                        <a:rPr lang="en-US" sz="1800" kern="1200" dirty="0"/>
                        <a:t> </a:t>
                      </a:r>
                      <a:endParaRPr lang="en-US" sz="1800" kern="1200" dirty="0">
                        <a:solidFill>
                          <a:schemeClr val="dk1"/>
                        </a:solidFill>
                        <a:latin typeface="+mn-lt"/>
                        <a:ea typeface="+mn-ea"/>
                        <a:cs typeface="+mn-cs"/>
                      </a:endParaRPr>
                    </a:p>
                  </a:txBody>
                  <a:tcPr marL="7144" marR="7144"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Yes</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412">
                <a:tc>
                  <a:txBody>
                    <a:bodyPr/>
                    <a:lstStyle/>
                    <a:p>
                      <a:pPr marL="0" algn="ctr" defTabSz="914400" rtl="0" eaLnBrk="1" fontAlgn="ctr" latinLnBrk="0" hangingPunct="1"/>
                      <a:r>
                        <a:rPr lang="en-US" sz="1800" kern="1200"/>
                        <a:t>Phase 5 : Initializing the nodes </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No</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Unwanted data cached in L1</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Yes</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55">
                <a:tc>
                  <a:txBody>
                    <a:bodyPr/>
                    <a:lstStyle/>
                    <a:p>
                      <a:pPr marL="0" algn="ctr" defTabSz="914400" rtl="0" eaLnBrk="1" fontAlgn="ctr" latinLnBrk="0" hangingPunct="1"/>
                      <a:r>
                        <a:rPr lang="en-US" sz="1800" kern="1200"/>
                        <a:t>Phase 6 : MSER algo</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a:t>No</a:t>
                      </a:r>
                      <a:endParaRPr lang="en-US" sz="1800" kern="120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r>
                        <a:rPr lang="en-US" sz="1800" kern="1200"/>
                        <a:t> </a:t>
                      </a:r>
                      <a:endParaRPr lang="en-US" sz="1800" kern="1200">
                        <a:solidFill>
                          <a:schemeClr val="dk1"/>
                        </a:solidFill>
                        <a:latin typeface="+mn-lt"/>
                        <a:ea typeface="+mn-ea"/>
                        <a:cs typeface="+mn-cs"/>
                      </a:endParaRPr>
                    </a:p>
                  </a:txBody>
                  <a:tcPr marL="7144" marR="7144"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kern="1200" dirty="0"/>
                        <a:t>Yes  </a:t>
                      </a:r>
                      <a:endParaRPr lang="en-US" sz="1800" kern="1200" dirty="0">
                        <a:solidFill>
                          <a:schemeClr val="dk1"/>
                        </a:solidFill>
                        <a:latin typeface="+mn-lt"/>
                        <a:ea typeface="+mn-ea"/>
                        <a:cs typeface="+mn-cs"/>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title"/>
          </p:nvPr>
        </p:nvSpPr>
        <p:spPr>
          <a:xfrm>
            <a:off x="253093" y="228600"/>
            <a:ext cx="8890907" cy="509170"/>
          </a:xfrm>
        </p:spPr>
        <p:txBody>
          <a:bodyPr>
            <a:noAutofit/>
          </a:bodyPr>
          <a:lstStyle/>
          <a:p>
            <a:pPr>
              <a:lnSpc>
                <a:spcPct val="100000"/>
              </a:lnSpc>
            </a:pPr>
            <a:r>
              <a:rPr lang="en-US" sz="3600" dirty="0" smtClean="0">
                <a:effectLst/>
              </a:rPr>
              <a:t>MSER Workload Characteristics</a:t>
            </a:r>
            <a:endParaRPr lang="en-US" sz="3600" dirty="0">
              <a:effectLst/>
            </a:endParaRPr>
          </a:p>
        </p:txBody>
      </p:sp>
    </p:spTree>
    <p:extLst>
      <p:ext uri="{BB962C8B-B14F-4D97-AF65-F5344CB8AC3E}">
        <p14:creationId xmlns:p14="http://schemas.microsoft.com/office/powerpoint/2010/main" val="323294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290060"/>
            <a:ext cx="7886700" cy="658132"/>
          </a:xfrm>
        </p:spPr>
        <p:txBody>
          <a:bodyPr vert="horz" lIns="91440" tIns="45720" rIns="91440" bIns="45720" rtlCol="0" anchor="ctr">
            <a:noAutofit/>
          </a:bodyPr>
          <a:lstStyle/>
          <a:p>
            <a:r>
              <a:rPr lang="en-US" sz="3600" dirty="0">
                <a:effectLst/>
              </a:rPr>
              <a:t>Texture </a:t>
            </a:r>
            <a:r>
              <a:rPr lang="en-US" sz="3600" dirty="0" smtClean="0">
                <a:effectLst/>
              </a:rPr>
              <a:t>Synthesis</a:t>
            </a:r>
            <a:endParaRPr lang="en-US" sz="3600" dirty="0">
              <a:effectLst/>
            </a:endParaRPr>
          </a:p>
        </p:txBody>
      </p:sp>
      <p:sp>
        <p:nvSpPr>
          <p:cNvPr id="3" name="Content Placeholder 2"/>
          <p:cNvSpPr>
            <a:spLocks noGrp="1"/>
          </p:cNvSpPr>
          <p:nvPr>
            <p:ph idx="1"/>
          </p:nvPr>
        </p:nvSpPr>
        <p:spPr>
          <a:xfrm>
            <a:off x="522514" y="1139825"/>
            <a:ext cx="7886700" cy="622300"/>
          </a:xfrm>
        </p:spPr>
        <p:txBody>
          <a:bodyPr>
            <a:normAutofit fontScale="85000" lnSpcReduction="10000"/>
          </a:bodyPr>
          <a:lstStyle/>
          <a:p>
            <a:r>
              <a:rPr lang="en-US" sz="2000" dirty="0" smtClean="0"/>
              <a:t>Texture synthesis constructs a large digital image from a smaller portion by utilizing some features of its structural content.</a:t>
            </a:r>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105756929"/>
              </p:ext>
            </p:extLst>
          </p:nvPr>
        </p:nvGraphicFramePr>
        <p:xfrm>
          <a:off x="628651" y="2181225"/>
          <a:ext cx="3879056" cy="4095751"/>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a:xfrm>
            <a:off x="4930207" y="2181225"/>
            <a:ext cx="3585143" cy="4095751"/>
          </a:xfrm>
          <a:prstGeom prst="rect">
            <a:avLst/>
          </a:prstGeom>
          <a:solidFill>
            <a:schemeClr val="accent1">
              <a:lumMod val="40000"/>
              <a:lumOff val="60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Methods were difficult to break in parallel regions.</a:t>
            </a:r>
          </a:p>
          <a:p>
            <a:r>
              <a:rPr lang="en-US" sz="2000" dirty="0" err="1" smtClean="0"/>
              <a:t>Create_texture</a:t>
            </a:r>
            <a:r>
              <a:rPr lang="en-US" sz="2000" dirty="0" smtClean="0"/>
              <a:t> () is compute intensive and relies on temporal locality</a:t>
            </a:r>
            <a:r>
              <a:rPr lang="en-US" dirty="0" smtClean="0"/>
              <a:t>.</a:t>
            </a:r>
            <a:endParaRPr lang="en-US" dirty="0"/>
          </a:p>
          <a:p>
            <a:r>
              <a:rPr lang="en-US" sz="2000" dirty="0" err="1"/>
              <a:t>Create_all_candidates</a:t>
            </a:r>
            <a:r>
              <a:rPr lang="en-US" sz="2000" dirty="0"/>
              <a:t>() </a:t>
            </a:r>
            <a:r>
              <a:rPr lang="en-US" sz="2000" dirty="0" smtClean="0"/>
              <a:t>was the only serial component.</a:t>
            </a:r>
          </a:p>
          <a:p>
            <a:r>
              <a:rPr lang="en-US" sz="2000" dirty="0" smtClean="0"/>
              <a:t>Memory intensive – most operations are on pixel granularity.</a:t>
            </a:r>
          </a:p>
          <a:p>
            <a:r>
              <a:rPr lang="en-US" sz="2000" dirty="0" smtClean="0"/>
              <a:t>Compute intensive</a:t>
            </a:r>
          </a:p>
          <a:p>
            <a:r>
              <a:rPr lang="en-US" sz="2000" dirty="0" smtClean="0"/>
              <a:t>Needs TLP to hide the memory latency</a:t>
            </a:r>
          </a:p>
          <a:p>
            <a:endParaRPr lang="en-US" sz="2000" dirty="0"/>
          </a:p>
        </p:txBody>
      </p:sp>
    </p:spTree>
    <p:extLst>
      <p:ext uri="{BB962C8B-B14F-4D97-AF65-F5344CB8AC3E}">
        <p14:creationId xmlns:p14="http://schemas.microsoft.com/office/powerpoint/2010/main" val="67138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xfrm>
            <a:off x="1176058" y="76200"/>
            <a:ext cx="7053542" cy="862650"/>
          </a:xfrm>
          <a:prstGeom prst="rect">
            <a:avLst/>
          </a:prstGeom>
        </p:spPr>
        <p:txBody>
          <a:bodyPr/>
          <a:lstStyle/>
          <a:p>
            <a:r>
              <a:rPr sz="3600" dirty="0"/>
              <a:t>Support Vector Machine (SVM)</a:t>
            </a:r>
          </a:p>
        </p:txBody>
      </p:sp>
      <p:sp>
        <p:nvSpPr>
          <p:cNvPr id="290" name="Shape 290"/>
          <p:cNvSpPr>
            <a:spLocks noGrp="1"/>
          </p:cNvSpPr>
          <p:nvPr>
            <p:ph type="body" sz="half" idx="1"/>
          </p:nvPr>
        </p:nvSpPr>
        <p:spPr>
          <a:xfrm>
            <a:off x="457200" y="1047750"/>
            <a:ext cx="5181600" cy="5200649"/>
          </a:xfrm>
          <a:prstGeom prst="rect">
            <a:avLst/>
          </a:prstGeom>
        </p:spPr>
        <p:txBody>
          <a:bodyPr>
            <a:normAutofit fontScale="85000" lnSpcReduction="20000"/>
          </a:bodyPr>
          <a:lstStyle/>
          <a:p>
            <a:r>
              <a:rPr dirty="0">
                <a:solidFill>
                  <a:schemeClr val="tx1"/>
                </a:solidFill>
              </a:rPr>
              <a:t>SVMs are a class of machine learning algorithms for learning structure from data. Used for data classification/pattern recognition</a:t>
            </a:r>
            <a:r>
              <a:rPr dirty="0" smtClean="0">
                <a:solidFill>
                  <a:schemeClr val="tx1"/>
                </a:solidFill>
              </a:rPr>
              <a:t>.</a:t>
            </a:r>
            <a:endParaRPr lang="en-US" dirty="0" smtClean="0">
              <a:solidFill>
                <a:schemeClr val="tx1"/>
              </a:solidFill>
            </a:endParaRPr>
          </a:p>
          <a:p>
            <a:endParaRPr dirty="0">
              <a:solidFill>
                <a:schemeClr val="tx1"/>
              </a:solidFill>
            </a:endParaRPr>
          </a:p>
          <a:p>
            <a:r>
              <a:rPr dirty="0" smtClean="0">
                <a:solidFill>
                  <a:schemeClr val="tx1"/>
                </a:solidFill>
              </a:rPr>
              <a:t>The </a:t>
            </a:r>
            <a:r>
              <a:rPr dirty="0">
                <a:solidFill>
                  <a:schemeClr val="tx1"/>
                </a:solidFill>
              </a:rPr>
              <a:t>SVM is trained to recognize the input vectors (features of images) and then classify test features into categories</a:t>
            </a:r>
            <a:r>
              <a:rPr dirty="0" smtClean="0">
                <a:solidFill>
                  <a:schemeClr val="tx1"/>
                </a:solidFill>
              </a:rPr>
              <a:t>.</a:t>
            </a:r>
            <a:endParaRPr lang="en-US" dirty="0" smtClean="0">
              <a:solidFill>
                <a:schemeClr val="tx1"/>
              </a:solidFill>
            </a:endParaRPr>
          </a:p>
          <a:p>
            <a:endParaRPr dirty="0">
              <a:solidFill>
                <a:schemeClr val="tx1"/>
              </a:solidFill>
            </a:endParaRPr>
          </a:p>
          <a:p>
            <a:r>
              <a:rPr dirty="0">
                <a:solidFill>
                  <a:schemeClr val="tx1"/>
                </a:solidFill>
              </a:rPr>
              <a:t>Want to learn a classifier: y = f (x, α ) from input data. Objective is to minimize (Training Error + Complexity Term). Translates into a non-linear convex optimization problem</a:t>
            </a:r>
            <a:r>
              <a:rPr dirty="0" smtClean="0">
                <a:solidFill>
                  <a:schemeClr val="tx1"/>
                </a:solidFill>
              </a:rPr>
              <a:t>.</a:t>
            </a:r>
            <a:endParaRPr lang="en-US" dirty="0" smtClean="0">
              <a:solidFill>
                <a:schemeClr val="tx1"/>
              </a:solidFill>
            </a:endParaRPr>
          </a:p>
          <a:p>
            <a:endParaRPr dirty="0">
              <a:solidFill>
                <a:schemeClr val="tx1"/>
              </a:solidFill>
            </a:endParaRPr>
          </a:p>
          <a:p>
            <a:r>
              <a:rPr dirty="0">
                <a:solidFill>
                  <a:schemeClr val="tx1"/>
                </a:solidFill>
              </a:rPr>
              <a:t>Similar to neural networks except for the fact that the algorithm finds global minima.</a:t>
            </a:r>
          </a:p>
        </p:txBody>
      </p:sp>
      <p:pic>
        <p:nvPicPr>
          <p:cNvPr id="291" name="image6.png"/>
          <p:cNvPicPr>
            <a:picLocks noChangeAspect="1"/>
          </p:cNvPicPr>
          <p:nvPr/>
        </p:nvPicPr>
        <p:blipFill>
          <a:blip r:embed="rId2">
            <a:extLst/>
          </a:blip>
          <a:stretch>
            <a:fillRect/>
          </a:stretch>
        </p:blipFill>
        <p:spPr>
          <a:xfrm>
            <a:off x="7268776" y="3391416"/>
            <a:ext cx="214313" cy="190501"/>
          </a:xfrm>
          <a:prstGeom prst="rect">
            <a:avLst/>
          </a:prstGeom>
          <a:ln w="12700">
            <a:miter lim="400000"/>
          </a:ln>
        </p:spPr>
      </p:pic>
      <p:pic>
        <p:nvPicPr>
          <p:cNvPr id="292" name="image7.png"/>
          <p:cNvPicPr>
            <a:picLocks noChangeAspect="1"/>
          </p:cNvPicPr>
          <p:nvPr/>
        </p:nvPicPr>
        <p:blipFill>
          <a:blip r:embed="rId3">
            <a:extLst/>
          </a:blip>
          <a:stretch>
            <a:fillRect/>
          </a:stretch>
        </p:blipFill>
        <p:spPr>
          <a:xfrm>
            <a:off x="5784989" y="2154322"/>
            <a:ext cx="1428751" cy="1905001"/>
          </a:xfrm>
          <a:prstGeom prst="rect">
            <a:avLst/>
          </a:prstGeom>
          <a:ln w="12700">
            <a:miter lim="400000"/>
          </a:ln>
        </p:spPr>
      </p:pic>
      <p:pic>
        <p:nvPicPr>
          <p:cNvPr id="293" name="image8.png"/>
          <p:cNvPicPr>
            <a:picLocks noChangeAspect="1"/>
          </p:cNvPicPr>
          <p:nvPr/>
        </p:nvPicPr>
        <p:blipFill>
          <a:blip r:embed="rId4">
            <a:extLst/>
          </a:blip>
          <a:stretch>
            <a:fillRect/>
          </a:stretch>
        </p:blipFill>
        <p:spPr>
          <a:xfrm>
            <a:off x="7538125" y="2154321"/>
            <a:ext cx="1443038" cy="1914526"/>
          </a:xfrm>
          <a:prstGeom prst="rect">
            <a:avLst/>
          </a:prstGeom>
          <a:ln w="12700">
            <a:miter lim="400000"/>
          </a:ln>
        </p:spPr>
      </p:pic>
    </p:spTree>
    <p:extLst>
      <p:ext uri="{BB962C8B-B14F-4D97-AF65-F5344CB8AC3E}">
        <p14:creationId xmlns:p14="http://schemas.microsoft.com/office/powerpoint/2010/main" val="407712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350</TotalTime>
  <Words>1666</Words>
  <Application>Microsoft Office PowerPoint</Application>
  <PresentationFormat>On-screen Show (4:3)</PresentationFormat>
  <Paragraphs>216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Century Gothic</vt:lpstr>
      <vt:lpstr>Courier New</vt:lpstr>
      <vt:lpstr>Palatino Linotype</vt:lpstr>
      <vt:lpstr>Wingdings</vt:lpstr>
      <vt:lpstr>Executive</vt:lpstr>
      <vt:lpstr>Studying MIMD Processors for Vision</vt:lpstr>
      <vt:lpstr>Problem Being Addressed</vt:lpstr>
      <vt:lpstr>Objectives</vt:lpstr>
      <vt:lpstr>Architecture(s) Under Study</vt:lpstr>
      <vt:lpstr>Target Workloads</vt:lpstr>
      <vt:lpstr>MSER/FaceDetection</vt:lpstr>
      <vt:lpstr>MSER Workload Characteristics</vt:lpstr>
      <vt:lpstr>Texture Synthesis</vt:lpstr>
      <vt:lpstr>Support Vector Machine (SVM)</vt:lpstr>
      <vt:lpstr>Support Vector Machine (SVM)</vt:lpstr>
      <vt:lpstr>Scale Invariant Feature Transform (SIFT)</vt:lpstr>
      <vt:lpstr>Scale Invariant Feature Transform (SIFT)</vt:lpstr>
      <vt:lpstr>Analytical Model for this Study</vt:lpstr>
      <vt:lpstr>Summary of Results</vt:lpstr>
      <vt:lpstr>Observation 1: Sustained IPC 9  Better than Hexagon IPC of 4 </vt:lpstr>
      <vt:lpstr>Observation 2: Static DRAM power is the largest contributor to total power, followed by Dynamic SRAM power</vt:lpstr>
      <vt:lpstr>Observation 3: &gt; 80% Cache Hit Rate even with 1KB cache </vt:lpstr>
      <vt:lpstr>Required Bandwidth is less than 10 GB/sec, for Vision Workloads</vt:lpstr>
      <vt:lpstr>Stacking Cores Near Memory is not worth it</vt:lpstr>
      <vt:lpstr>Next Steps</vt:lpstr>
      <vt:lpstr>Conclusions</vt:lpstr>
      <vt:lpstr>Thank You. Questions?</vt:lpstr>
      <vt:lpstr>Backup Slides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Experience With Designing a “First-Order” Database Engine</dc:title>
  <dc:creator>Windows Admin</dc:creator>
  <cp:lastModifiedBy>Microsoft account</cp:lastModifiedBy>
  <cp:revision>159</cp:revision>
  <dcterms:created xsi:type="dcterms:W3CDTF">2006-08-16T00:00:00Z</dcterms:created>
  <dcterms:modified xsi:type="dcterms:W3CDTF">2015-12-01T16:49:05Z</dcterms:modified>
</cp:coreProperties>
</file>