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1" r:id="rId5"/>
    <p:sldId id="259" r:id="rId6"/>
    <p:sldId id="262" r:id="rId7"/>
    <p:sldId id="264" r:id="rId8"/>
    <p:sldId id="265" r:id="rId9"/>
    <p:sldId id="260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69120" autoAdjust="0"/>
  </p:normalViewPr>
  <p:slideViewPr>
    <p:cSldViewPr snapToGrid="0">
      <p:cViewPr varScale="1">
        <p:scale>
          <a:sx n="51" d="100"/>
          <a:sy n="51" d="100"/>
        </p:scale>
        <p:origin x="15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79D450-8C4C-443E-863F-1A0862554001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CA950C-4D9B-4D61-8C3E-60FFEE0FF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78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These </a:t>
            </a:r>
            <a:r>
              <a:rPr lang="en-US" dirty="0" err="1" smtClean="0"/>
              <a:t>simd</a:t>
            </a:r>
            <a:r>
              <a:rPr lang="en-US" dirty="0" smtClean="0"/>
              <a:t> style instructions work well when there is</a:t>
            </a:r>
            <a:r>
              <a:rPr lang="en-US" baseline="0" dirty="0" smtClean="0"/>
              <a:t> a pattern in memory accesses. There </a:t>
            </a:r>
            <a:r>
              <a:rPr lang="en-US" dirty="0" smtClean="0"/>
              <a:t>Increase in control overhead when working on sub-block of a matrix.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For</a:t>
            </a:r>
            <a:r>
              <a:rPr lang="en-US" baseline="0" dirty="0" smtClean="0"/>
              <a:t> instance, H.264 processes sub-blocks 4*4 of a matrix 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Media processors have a larger register sizes, 128 in this particular one. Also bigger </a:t>
            </a:r>
            <a:r>
              <a:rPr lang="en-US" baseline="0" dirty="0" err="1" smtClean="0"/>
              <a:t>reg</a:t>
            </a:r>
            <a:r>
              <a:rPr lang="en-US" baseline="0" dirty="0" smtClean="0"/>
              <a:t> file size means it can support a large working dataset, fewer load store operations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n-US" baseline="0" dirty="0" smtClean="0"/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Dedicated hardware can have low power low cost implementation, but limited scope.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A950C-4D9B-4D61-8C3E-60FFEE0FF9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19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Flexible,</a:t>
            </a:r>
            <a:r>
              <a:rPr lang="en-US" baseline="0" dirty="0" smtClean="0"/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Time to market is small, since no lengthy hardware design cycle for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algorithmic changes.</a:t>
            </a:r>
          </a:p>
          <a:p>
            <a:pPr marL="228600" indent="-228600"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 recompilation needed. With intel’s mmx extensions, if the architecture is upgraded to 128 from 64, the programmer has to rewrite the application to get the benefit.</a:t>
            </a:r>
          </a:p>
          <a:p>
            <a:pPr marL="228600" indent="-228600"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Operations are conditionally executed based on the value of the guard bit this allows the compiler to aggressively predicate.</a:t>
            </a:r>
          </a:p>
          <a:p>
            <a:pPr marL="228600" indent="-228600">
              <a:buAutoNum type="arabicPeriod"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Does not incur any miss stalls during memory access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A950C-4D9B-4D61-8C3E-60FFEE0FF9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590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Doubles the load bandwidth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A950C-4D9B-4D61-8C3E-60FFEE0FF9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6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r>
              <a:rPr lang="en-US" baseline="0" dirty="0" smtClean="0"/>
              <a:t> byte of consecutive data, and weighted average in pairs. 4 weighted averages stored in 2 destination registers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A950C-4D9B-4D61-8C3E-60FFEE0FF9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43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Single bit is decoded</a:t>
            </a:r>
            <a:r>
              <a:rPr lang="en-US" baseline="0" dirty="0" smtClean="0"/>
              <a:t> from a stream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A950C-4D9B-4D61-8C3E-60FFEE0FF9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Icache</a:t>
            </a:r>
            <a:r>
              <a:rPr lang="en-US" baseline="0" dirty="0" smtClean="0"/>
              <a:t> lookup, comparison and cache data. </a:t>
            </a:r>
            <a:r>
              <a:rPr lang="en-US" dirty="0" smtClean="0"/>
              <a:t>Sequential </a:t>
            </a:r>
            <a:r>
              <a:rPr lang="en-US" dirty="0" err="1" smtClean="0"/>
              <a:t>icache</a:t>
            </a:r>
            <a:r>
              <a:rPr lang="en-US" baseline="0" dirty="0" smtClean="0"/>
              <a:t> – significantly low power consumption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A950C-4D9B-4D61-8C3E-60FFEE0FF9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62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X1 – address calculation for </a:t>
            </a:r>
            <a:r>
              <a:rPr lang="en-US" dirty="0" err="1" smtClean="0"/>
              <a:t>addr</a:t>
            </a:r>
            <a:r>
              <a:rPr lang="en-US" dirty="0" smtClean="0"/>
              <a:t> hi and </a:t>
            </a:r>
            <a:r>
              <a:rPr lang="en-US" dirty="0" err="1" smtClean="0"/>
              <a:t>addr</a:t>
            </a:r>
            <a:r>
              <a:rPr lang="en-US" dirty="0" smtClean="0"/>
              <a:t> low for non aligned access</a:t>
            </a:r>
          </a:p>
          <a:p>
            <a:r>
              <a:rPr lang="en-US" dirty="0" smtClean="0"/>
              <a:t>X2 : arbitration to</a:t>
            </a:r>
            <a:r>
              <a:rPr lang="en-US" baseline="0" dirty="0" smtClean="0"/>
              <a:t> tag memory and data memory structures</a:t>
            </a:r>
          </a:p>
          <a:p>
            <a:r>
              <a:rPr lang="en-US" dirty="0" smtClean="0"/>
              <a:t>X3: access and comparison</a:t>
            </a:r>
          </a:p>
          <a:p>
            <a:r>
              <a:rPr lang="en-US" dirty="0" smtClean="0"/>
              <a:t>X4: way selection, if hit else replaced</a:t>
            </a:r>
          </a:p>
          <a:p>
            <a:r>
              <a:rPr lang="en-US" dirty="0" smtClean="0"/>
              <a:t>If</a:t>
            </a:r>
            <a:r>
              <a:rPr lang="en-US" baseline="0" dirty="0" smtClean="0"/>
              <a:t> the load address is not aligned, there might be two cache misses and 2 lines are read to cache from memory</a:t>
            </a:r>
            <a:endParaRPr lang="en-US" dirty="0" smtClean="0"/>
          </a:p>
          <a:p>
            <a:r>
              <a:rPr lang="en-US" dirty="0" smtClean="0"/>
              <a:t>X5 and x6 filter bank to</a:t>
            </a:r>
            <a:r>
              <a:rPr lang="en-US" baseline="0" dirty="0" smtClean="0"/>
              <a:t> process</a:t>
            </a:r>
            <a:r>
              <a:rPr lang="en-US" dirty="0" smtClean="0"/>
              <a:t> collapsed load</a:t>
            </a:r>
          </a:p>
          <a:p>
            <a:r>
              <a:rPr lang="en-US" dirty="0" smtClean="0"/>
              <a:t>Store – request</a:t>
            </a:r>
            <a:r>
              <a:rPr lang="en-US" baseline="0" dirty="0" smtClean="0"/>
              <a:t> access only to tag</a:t>
            </a:r>
          </a:p>
          <a:p>
            <a:r>
              <a:rPr lang="en-US" baseline="0" dirty="0" smtClean="0"/>
              <a:t>Load – both memory and tag</a:t>
            </a:r>
          </a:p>
          <a:p>
            <a:r>
              <a:rPr lang="en-US" baseline="0" dirty="0" smtClean="0"/>
              <a:t>2 copies of tag to perform 2 stores, only slot 5 has access to data memory structures.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A950C-4D9B-4D61-8C3E-60FFEE0FF96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5814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Easy to port to different process,</a:t>
            </a:r>
            <a:r>
              <a:rPr lang="en-US" baseline="0" dirty="0" smtClean="0"/>
              <a:t> p n r driven by tools.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supply voltage can be scaled based on computational requirements.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connected to the rest of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through asynchronous bus interfaces, and hence the frequency can be varied independently.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A950C-4D9B-4D61-8C3E-60FFEE0FF96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98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Mpeg2</a:t>
            </a:r>
            <a:r>
              <a:rPr lang="en-US" baseline="0" dirty="0" smtClean="0"/>
              <a:t> – cache misses – word size of 128 than 16</a:t>
            </a:r>
          </a:p>
          <a:p>
            <a:r>
              <a:rPr lang="en-US" baseline="0" dirty="0" smtClean="0"/>
              <a:t>Highest - </a:t>
            </a:r>
            <a:r>
              <a:rPr lang="en-US" baseline="0" dirty="0" err="1" smtClean="0"/>
              <a:t>Memcpy</a:t>
            </a:r>
            <a:r>
              <a:rPr lang="en-US" baseline="0" dirty="0" smtClean="0"/>
              <a:t> – 60 used fetch on write miss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CA950C-4D9B-4D61-8C3E-60FFEE0FF96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899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CC8A-49C0-4AA1-8CE7-FCF7F031623D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0E4E-7171-44E7-9310-D09E1DD12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092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CC8A-49C0-4AA1-8CE7-FCF7F031623D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0E4E-7171-44E7-9310-D09E1DD12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5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CC8A-49C0-4AA1-8CE7-FCF7F031623D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0E4E-7171-44E7-9310-D09E1DD12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70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CC8A-49C0-4AA1-8CE7-FCF7F031623D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0E4E-7171-44E7-9310-D09E1DD12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21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CC8A-49C0-4AA1-8CE7-FCF7F031623D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0E4E-7171-44E7-9310-D09E1DD12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24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CC8A-49C0-4AA1-8CE7-FCF7F031623D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0E4E-7171-44E7-9310-D09E1DD12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163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CC8A-49C0-4AA1-8CE7-FCF7F031623D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0E4E-7171-44E7-9310-D09E1DD12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125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CC8A-49C0-4AA1-8CE7-FCF7F031623D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0E4E-7171-44E7-9310-D09E1DD12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516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CC8A-49C0-4AA1-8CE7-FCF7F031623D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0E4E-7171-44E7-9310-D09E1DD12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23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CC8A-49C0-4AA1-8CE7-FCF7F031623D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0E4E-7171-44E7-9310-D09E1DD12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07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FCC8A-49C0-4AA1-8CE7-FCF7F031623D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80E4E-7171-44E7-9310-D09E1DD12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9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FCC8A-49C0-4AA1-8CE7-FCF7F031623D}" type="datetimeFigureOut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80E4E-7171-44E7-9310-D09E1DD121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55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The TM3270 Media-Processor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81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store unit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0794" y="138062"/>
            <a:ext cx="5009881" cy="6472851"/>
          </a:xfrm>
          <a:prstGeom prst="rect">
            <a:avLst/>
          </a:prstGeom>
        </p:spPr>
      </p:pic>
      <p:sp>
        <p:nvSpPr>
          <p:cNvPr id="7" name="Rounded Rectangular Callout 6"/>
          <p:cNvSpPr/>
          <p:nvPr/>
        </p:nvSpPr>
        <p:spPr>
          <a:xfrm>
            <a:off x="2923504" y="5550795"/>
            <a:ext cx="2550017" cy="759854"/>
          </a:xfrm>
          <a:prstGeom prst="wedgeRoundRectCallout">
            <a:avLst>
              <a:gd name="adj1" fmla="val 61890"/>
              <a:gd name="adj2" fmla="val -2083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Two extra cycles for fractional load</a:t>
            </a:r>
            <a:endParaRPr lang="en-US" dirty="0"/>
          </a:p>
        </p:txBody>
      </p:sp>
      <p:sp>
        <p:nvSpPr>
          <p:cNvPr id="8" name="Rounded Rectangular Callout 7"/>
          <p:cNvSpPr/>
          <p:nvPr/>
        </p:nvSpPr>
        <p:spPr>
          <a:xfrm>
            <a:off x="10779617" y="2472744"/>
            <a:ext cx="1313645" cy="734095"/>
          </a:xfrm>
          <a:prstGeom prst="wedgeRoundRectCallout">
            <a:avLst>
              <a:gd name="adj1" fmla="val -85539"/>
              <a:gd name="adj2" fmla="val -592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Two copies of tags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10779617" y="857250"/>
            <a:ext cx="1313645" cy="833438"/>
          </a:xfrm>
          <a:prstGeom prst="wedgeRoundRectCallout">
            <a:avLst>
              <a:gd name="adj1" fmla="val -77389"/>
              <a:gd name="adj2" fmla="val 8307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Loads issued only from slot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23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Fully synthesizable, low power process design in 90nm</a:t>
            </a:r>
          </a:p>
          <a:p>
            <a:pPr lvl="1"/>
            <a:r>
              <a:rPr lang="en-US" dirty="0" smtClean="0"/>
              <a:t>High threshold voltage </a:t>
            </a:r>
          </a:p>
          <a:p>
            <a:r>
              <a:rPr lang="en-US" dirty="0" smtClean="0"/>
              <a:t>Frequency</a:t>
            </a:r>
          </a:p>
          <a:p>
            <a:pPr lvl="1"/>
            <a:r>
              <a:rPr lang="en-US" dirty="0" smtClean="0"/>
              <a:t>450 MHz – 1.2V</a:t>
            </a:r>
          </a:p>
          <a:p>
            <a:pPr lvl="1"/>
            <a:r>
              <a:rPr lang="en-US" dirty="0" smtClean="0"/>
              <a:t>350 MHz – 1.08V</a:t>
            </a:r>
          </a:p>
          <a:p>
            <a:r>
              <a:rPr lang="en-US" dirty="0" smtClean="0"/>
              <a:t>Area : 8mm sq.</a:t>
            </a:r>
          </a:p>
          <a:p>
            <a:pPr lvl="1"/>
            <a:r>
              <a:rPr lang="en-US" dirty="0" smtClean="0"/>
              <a:t>Almost 50% for SRAMS</a:t>
            </a:r>
          </a:p>
          <a:p>
            <a:r>
              <a:rPr lang="en-US" dirty="0" smtClean="0"/>
              <a:t>Power </a:t>
            </a:r>
          </a:p>
          <a:p>
            <a:pPr lvl="1"/>
            <a:r>
              <a:rPr lang="en-US" dirty="0" smtClean="0"/>
              <a:t>0.7 – 1mW / MHz (1.2V)</a:t>
            </a:r>
          </a:p>
          <a:p>
            <a:pPr lvl="1"/>
            <a:r>
              <a:rPr lang="en-US" dirty="0" smtClean="0"/>
              <a:t>Clock gating – 70 clock domains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553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Performance	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85850" y="1445743"/>
            <a:ext cx="8948737" cy="4803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41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TM3270 Media processor </a:t>
            </a:r>
          </a:p>
          <a:p>
            <a:pPr marL="0" indent="0">
              <a:buNone/>
            </a:pPr>
            <a:r>
              <a:rPr lang="en-US" dirty="0" smtClean="0"/>
              <a:t>(Thesis carried out at Philips Semiconductor)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8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Design objective – exploit the high level of parallelism available.</a:t>
            </a:r>
          </a:p>
          <a:p>
            <a:r>
              <a:rPr lang="en-US" dirty="0" smtClean="0"/>
              <a:t>GPPs with Multi-media extensions (Ex: Intel’s MMX and </a:t>
            </a:r>
            <a:r>
              <a:rPr lang="en-US" dirty="0" err="1" smtClean="0"/>
              <a:t>AltiVec</a:t>
            </a:r>
            <a:r>
              <a:rPr lang="en-US" dirty="0" smtClean="0"/>
              <a:t> in PowerPC)</a:t>
            </a:r>
          </a:p>
          <a:p>
            <a:pPr lvl="1"/>
            <a:r>
              <a:rPr lang="en-US" dirty="0" smtClean="0"/>
              <a:t>Highly programmable</a:t>
            </a:r>
          </a:p>
          <a:p>
            <a:pPr lvl="1"/>
            <a:r>
              <a:rPr lang="en-US" dirty="0" smtClean="0"/>
              <a:t>Most effective when operating on data stored consecutively</a:t>
            </a:r>
          </a:p>
          <a:p>
            <a:pPr lvl="1"/>
            <a:r>
              <a:rPr lang="en-US" dirty="0" smtClean="0"/>
              <a:t>Higher power consumption, may not be suitable for energy sensitive applications </a:t>
            </a:r>
          </a:p>
          <a:p>
            <a:pPr lvl="1"/>
            <a:r>
              <a:rPr lang="en-US" dirty="0" smtClean="0"/>
              <a:t>Smaller register size and distinct register files for SIMD operations</a:t>
            </a:r>
          </a:p>
          <a:p>
            <a:r>
              <a:rPr lang="en-US" dirty="0" smtClean="0"/>
              <a:t>Dedicated hardware</a:t>
            </a:r>
          </a:p>
          <a:p>
            <a:pPr lvl="1"/>
            <a:r>
              <a:rPr lang="en-US" dirty="0" smtClean="0"/>
              <a:t>Limited format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243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Features – TM3270 media processor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Multi-purpose programmable solution </a:t>
            </a:r>
          </a:p>
          <a:p>
            <a:r>
              <a:rPr lang="en-US" dirty="0" smtClean="0"/>
              <a:t>Backward source code compatible</a:t>
            </a:r>
          </a:p>
          <a:p>
            <a:r>
              <a:rPr lang="en-US" dirty="0" smtClean="0"/>
              <a:t>Unified 128*32 bit register file</a:t>
            </a:r>
          </a:p>
          <a:p>
            <a:r>
              <a:rPr lang="en-US" dirty="0" smtClean="0"/>
              <a:t>32 bit address range and </a:t>
            </a:r>
            <a:r>
              <a:rPr lang="en-US" dirty="0" err="1" smtClean="0"/>
              <a:t>datapath</a:t>
            </a:r>
            <a:endParaRPr lang="en-US" dirty="0" smtClean="0"/>
          </a:p>
          <a:p>
            <a:r>
              <a:rPr lang="en-US" dirty="0" smtClean="0"/>
              <a:t>VLIW architecture with 5 issue slots</a:t>
            </a:r>
          </a:p>
          <a:p>
            <a:r>
              <a:rPr lang="en-US" dirty="0" smtClean="0"/>
              <a:t>64 Kbyte Instruction cache – 8 way set associative</a:t>
            </a:r>
          </a:p>
          <a:p>
            <a:r>
              <a:rPr lang="en-US" dirty="0" smtClean="0"/>
              <a:t>128 Kbyte Data cache – 4 way set associative</a:t>
            </a:r>
          </a:p>
          <a:p>
            <a:r>
              <a:rPr lang="en-US" dirty="0" smtClean="0"/>
              <a:t>Variable length instruction encoding </a:t>
            </a:r>
          </a:p>
          <a:p>
            <a:r>
              <a:rPr lang="en-US" dirty="0" smtClean="0"/>
              <a:t>Operations are guarded</a:t>
            </a:r>
          </a:p>
          <a:p>
            <a:r>
              <a:rPr lang="en-US" dirty="0" smtClean="0"/>
              <a:t>Non-aligned memory access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09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ISA 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slot operations</a:t>
            </a:r>
          </a:p>
          <a:p>
            <a:r>
              <a:rPr lang="en-US" dirty="0" smtClean="0"/>
              <a:t>Collapsed load </a:t>
            </a:r>
          </a:p>
          <a:p>
            <a:r>
              <a:rPr lang="en-US" dirty="0" smtClean="0"/>
              <a:t>CABAC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95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003" y="365125"/>
            <a:ext cx="10372297" cy="17502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	</a:t>
            </a:r>
            <a:br>
              <a:rPr lang="en-US" dirty="0" smtClean="0"/>
            </a:br>
            <a:r>
              <a:rPr lang="en-US" dirty="0" smtClean="0"/>
              <a:t>Two-slot operations</a:t>
            </a:r>
            <a:br>
              <a:rPr lang="en-US" dirty="0" smtClean="0"/>
            </a:br>
            <a:r>
              <a:rPr lang="en-US" sz="2700" dirty="0" smtClean="0"/>
              <a:t>Executed in Functional units in </a:t>
            </a:r>
            <a:r>
              <a:rPr lang="en-US" sz="2700" dirty="0" err="1" smtClean="0"/>
              <a:t>neighbouring</a:t>
            </a:r>
            <a:r>
              <a:rPr lang="en-US" sz="2700" dirty="0" smtClean="0"/>
              <a:t> issue slots</a:t>
            </a:r>
            <a:br>
              <a:rPr lang="en-US" sz="2700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201003" y="2019869"/>
            <a:ext cx="95124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SUPER_DUALIMIX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Pairwise 2-taps filter on 16 bits, and the results are stored in 2 destination registers</a:t>
            </a:r>
            <a:r>
              <a:rPr lang="en-US" sz="32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SUPER_LD32R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Retrieves 2 consecutive 32-bit values from memory and stores them in 2 destination register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3586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Collapsed load operations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for motion estimation</a:t>
            </a:r>
          </a:p>
          <a:p>
            <a:r>
              <a:rPr lang="en-US" dirty="0" smtClean="0"/>
              <a:t>LD_FRAC8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945" y="3461057"/>
            <a:ext cx="8263134" cy="2489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8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Based Binary Arithmetic coding(CABAC)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H.264 compression feature</a:t>
            </a:r>
          </a:p>
          <a:p>
            <a:r>
              <a:rPr lang="en-US" dirty="0" smtClean="0"/>
              <a:t>Lossless compression of syntax elements in the video stream, based on the probabilities of syntax elements of the given context.</a:t>
            </a:r>
          </a:p>
          <a:p>
            <a:r>
              <a:rPr lang="en-US" dirty="0" smtClean="0"/>
              <a:t>High compression ration</a:t>
            </a:r>
          </a:p>
          <a:p>
            <a:r>
              <a:rPr lang="en-US" dirty="0" smtClean="0"/>
              <a:t>Computationally intensive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67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Prefetching to hide memory latency</a:t>
            </a:r>
          </a:p>
          <a:p>
            <a:r>
              <a:rPr lang="en-US" dirty="0" smtClean="0"/>
              <a:t>Prefetching based on memory regions</a:t>
            </a:r>
          </a:p>
          <a:p>
            <a:pPr lvl="1"/>
            <a:r>
              <a:rPr lang="en-US" dirty="0" smtClean="0"/>
              <a:t>Memory regions defined by start address, end address and stride</a:t>
            </a:r>
          </a:p>
          <a:p>
            <a:pPr lvl="1"/>
            <a:r>
              <a:rPr lang="en-US" dirty="0" smtClean="0"/>
              <a:t>Memory regions are under software control</a:t>
            </a:r>
          </a:p>
          <a:p>
            <a:r>
              <a:rPr lang="en-US" dirty="0" smtClean="0"/>
              <a:t>4 memory regions supported</a:t>
            </a:r>
          </a:p>
          <a:p>
            <a:endParaRPr lang="en-US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51427" y="3414865"/>
            <a:ext cx="4202373" cy="335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789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Pipeline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44022" y="130729"/>
            <a:ext cx="5180282" cy="6571494"/>
          </a:xfrm>
          <a:prstGeom prst="rect">
            <a:avLst/>
          </a:prstGeom>
        </p:spPr>
      </p:pic>
      <p:sp>
        <p:nvSpPr>
          <p:cNvPr id="5" name="Rounded Rectangular Callout 4"/>
          <p:cNvSpPr/>
          <p:nvPr/>
        </p:nvSpPr>
        <p:spPr>
          <a:xfrm>
            <a:off x="1476363" y="1925084"/>
            <a:ext cx="2029496" cy="940158"/>
          </a:xfrm>
          <a:prstGeom prst="wedgeRoundRectCallout">
            <a:avLst>
              <a:gd name="adj1" fmla="val 137245"/>
              <a:gd name="adj2" fmla="val -6745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Sequential </a:t>
            </a:r>
            <a:r>
              <a:rPr lang="en-US" dirty="0" err="1" smtClean="0"/>
              <a:t>Icache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6" name="Rounded Rectangular Callout 5"/>
          <p:cNvSpPr/>
          <p:nvPr/>
        </p:nvSpPr>
        <p:spPr>
          <a:xfrm>
            <a:off x="999845" y="4811556"/>
            <a:ext cx="1803042" cy="705743"/>
          </a:xfrm>
          <a:prstGeom prst="wedgeRoundRectCallout">
            <a:avLst>
              <a:gd name="adj1" fmla="val 158138"/>
              <a:gd name="adj2" fmla="val -10264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Two slot execution unit</a:t>
            </a:r>
            <a:endParaRPr lang="en-US" dirty="0"/>
          </a:p>
        </p:txBody>
      </p:sp>
      <p:sp>
        <p:nvSpPr>
          <p:cNvPr id="7" name="Rounded Rectangular Callout 6"/>
          <p:cNvSpPr/>
          <p:nvPr/>
        </p:nvSpPr>
        <p:spPr>
          <a:xfrm>
            <a:off x="9594761" y="2266682"/>
            <a:ext cx="1913586" cy="798491"/>
          </a:xfrm>
          <a:prstGeom prst="wedgeRoundRectCallout">
            <a:avLst>
              <a:gd name="adj1" fmla="val -161495"/>
              <a:gd name="adj2" fmla="val 8894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Unified register file</a:t>
            </a:r>
            <a:endParaRPr lang="en-US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9156878" y="4275786"/>
            <a:ext cx="2196922" cy="888642"/>
          </a:xfrm>
          <a:prstGeom prst="wedgeRoundRectCallout">
            <a:avLst>
              <a:gd name="adj1" fmla="val -100360"/>
              <a:gd name="adj2" fmla="val 47500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Load –Store unit connects to 2 issue slots</a:t>
            </a:r>
            <a:endParaRPr lang="en-US" dirty="0"/>
          </a:p>
        </p:txBody>
      </p:sp>
      <p:sp>
        <p:nvSpPr>
          <p:cNvPr id="10" name="Rounded Rectangular Callout 9"/>
          <p:cNvSpPr/>
          <p:nvPr/>
        </p:nvSpPr>
        <p:spPr>
          <a:xfrm>
            <a:off x="1678675" y="3207224"/>
            <a:ext cx="1586119" cy="887104"/>
          </a:xfrm>
          <a:prstGeom prst="wedgeRoundRectCallout">
            <a:avLst>
              <a:gd name="adj1" fmla="val 148660"/>
              <a:gd name="adj2" fmla="val 6620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 delay slots for jump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113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735</Words>
  <Application>Microsoft Office PowerPoint</Application>
  <PresentationFormat>Widescreen</PresentationFormat>
  <Paragraphs>105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The TM3270 Media-Processor</vt:lpstr>
      <vt:lpstr>Introduction </vt:lpstr>
      <vt:lpstr>Design Features – TM3270 media processor</vt:lpstr>
      <vt:lpstr>ISA Enhancements</vt:lpstr>
      <vt:lpstr>  Two-slot operations Executed in Functional units in neighbouring issue slots  </vt:lpstr>
      <vt:lpstr>Collapsed load operations</vt:lpstr>
      <vt:lpstr>Context Based Binary Arithmetic coding(CABAC)</vt:lpstr>
      <vt:lpstr>Prefetching</vt:lpstr>
      <vt:lpstr>Pipeline</vt:lpstr>
      <vt:lpstr>Load store unit</vt:lpstr>
      <vt:lpstr>Realization</vt:lpstr>
      <vt:lpstr>Relative Performance </vt:lpstr>
      <vt:lpstr>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TM3270 Media-Processor</dc:title>
  <dc:creator>Chandana Hosamane</dc:creator>
  <cp:lastModifiedBy>Chandana Hosamane</cp:lastModifiedBy>
  <cp:revision>20</cp:revision>
  <dcterms:created xsi:type="dcterms:W3CDTF">2015-09-29T16:13:49Z</dcterms:created>
  <dcterms:modified xsi:type="dcterms:W3CDTF">2015-09-29T19:06:20Z</dcterms:modified>
</cp:coreProperties>
</file>