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8" r:id="rId5"/>
    <p:sldId id="333" r:id="rId6"/>
    <p:sldId id="329" r:id="rId7"/>
    <p:sldId id="352" r:id="rId8"/>
    <p:sldId id="337" r:id="rId9"/>
    <p:sldId id="332" r:id="rId10"/>
    <p:sldId id="358" r:id="rId11"/>
    <p:sldId id="354" r:id="rId12"/>
    <p:sldId id="365" r:id="rId13"/>
    <p:sldId id="345" r:id="rId14"/>
    <p:sldId id="362" r:id="rId15"/>
    <p:sldId id="375" r:id="rId16"/>
    <p:sldId id="367" r:id="rId17"/>
    <p:sldId id="369" r:id="rId18"/>
    <p:sldId id="366" r:id="rId19"/>
    <p:sldId id="346" r:id="rId20"/>
    <p:sldId id="347" r:id="rId21"/>
    <p:sldId id="348" r:id="rId22"/>
    <p:sldId id="370" r:id="rId23"/>
    <p:sldId id="356" r:id="rId24"/>
    <p:sldId id="374" r:id="rId25"/>
    <p:sldId id="373" r:id="rId26"/>
    <p:sldId id="336" r:id="rId27"/>
    <p:sldId id="364" r:id="rId28"/>
    <p:sldId id="355" r:id="rId29"/>
    <p:sldId id="32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ay Gangadha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3ED53"/>
    <a:srgbClr val="990000"/>
    <a:srgbClr val="0066FF"/>
    <a:srgbClr val="CC3300"/>
    <a:srgbClr val="FF7C80"/>
    <a:srgbClr val="9FF199"/>
    <a:srgbClr val="CC0000"/>
    <a:srgbClr val="99FF33"/>
    <a:srgbClr val="EE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81943" autoAdjust="0"/>
  </p:normalViewPr>
  <p:slideViewPr>
    <p:cSldViewPr snapToGrid="0">
      <p:cViewPr varScale="1">
        <p:scale>
          <a:sx n="91" d="100"/>
          <a:sy n="91" d="100"/>
        </p:scale>
        <p:origin x="-16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35F87-8E16-C445-9432-9765D3D974BE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9BDB-982E-5943-959E-02576A3B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17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FCA9-F0AA-4127-BFD0-ECED5F2F558B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441A7-B4D6-42B0-9204-2B843B7F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28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As embedded workloads like image/face recognition, speech processing are computationally demanding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Mobile SOCs need to deliver high performance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5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PC of BRL is recorded to update</a:t>
            </a:r>
            <a:r>
              <a:rPr lang="en-US" baseline="0" dirty="0" smtClean="0"/>
              <a:t> the BTAC entry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CAM to store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stack offset of the node which produces the spill value [Size of CAM === No. of nodes]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Helps eliminate the spill code in the </a:t>
            </a:r>
            <a:r>
              <a:rPr lang="en-US" baseline="0" dirty="0" err="1" smtClean="0"/>
              <a:t>subpgraph</a:t>
            </a:r>
            <a:r>
              <a:rPr lang="en-US" baseline="0" dirty="0" smtClean="0"/>
              <a:t> (If transient values consumed inside the graph)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Producer table holds the value of most recently produced value with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number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live out </a:t>
            </a:r>
            <a:r>
              <a:rPr lang="en-US" baseline="0" dirty="0" err="1" smtClean="0"/>
              <a:t>cond</a:t>
            </a:r>
            <a:r>
              <a:rPr lang="en-US" baseline="0" dirty="0" smtClean="0"/>
              <a:t>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every cycle, the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written is marked as potential live out unless proven otherwise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9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PC of BRL is recorded to update</a:t>
            </a:r>
            <a:r>
              <a:rPr lang="en-US" baseline="0" dirty="0" smtClean="0"/>
              <a:t> the BTAC entry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CAM to store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stack offset of the node which produces the spill value [Size of CAM === No. of nodes]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Helps eliminate the spill code in the </a:t>
            </a:r>
            <a:r>
              <a:rPr lang="en-US" baseline="0" dirty="0" err="1" smtClean="0"/>
              <a:t>subpgraph</a:t>
            </a:r>
            <a:r>
              <a:rPr lang="en-US" baseline="0" dirty="0" smtClean="0"/>
              <a:t> (If transient values consumed inside the graph)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Producer table holds the value of most recently produced value with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number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live out </a:t>
            </a:r>
            <a:r>
              <a:rPr lang="en-US" baseline="0" dirty="0" err="1" smtClean="0"/>
              <a:t>cond</a:t>
            </a:r>
            <a:r>
              <a:rPr lang="en-US" baseline="0" dirty="0" smtClean="0"/>
              <a:t>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every cycle, the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written is marked as potential live out unless proven otherwise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9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Determine which </a:t>
            </a:r>
            <a:r>
              <a:rPr lang="en-US" dirty="0" err="1" smtClean="0"/>
              <a:t>subgraphs</a:t>
            </a:r>
            <a:r>
              <a:rPr lang="en-US" dirty="0" smtClean="0"/>
              <a:t> execute</a:t>
            </a:r>
            <a:r>
              <a:rPr lang="en-US" baseline="0" dirty="0" smtClean="0"/>
              <a:t> on CCA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</a:t>
            </a:r>
            <a:r>
              <a:rPr lang="en-US" baseline="0" dirty="0" err="1" smtClean="0"/>
              <a:t>remainining</a:t>
            </a:r>
            <a:r>
              <a:rPr lang="en-US" baseline="0" dirty="0" smtClean="0"/>
              <a:t> some phases, </a:t>
            </a:r>
            <a:r>
              <a:rPr lang="en-US" baseline="0" dirty="0" err="1" smtClean="0"/>
              <a:t>subgraphs</a:t>
            </a:r>
            <a:r>
              <a:rPr lang="en-US" baseline="0" dirty="0" smtClean="0"/>
              <a:t> need to be considered as an atomic unit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Identification:</a:t>
            </a:r>
            <a:r>
              <a:rPr lang="en-US" baseline="0" dirty="0" smtClean="0"/>
              <a:t> NP-Hard problem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Generate </a:t>
            </a:r>
            <a:r>
              <a:rPr lang="en-US" baseline="0" dirty="0" err="1" smtClean="0"/>
              <a:t>subgraphs</a:t>
            </a:r>
            <a:r>
              <a:rPr lang="en-US" baseline="0" dirty="0" smtClean="0"/>
              <a:t> capable of executing on target CCA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Subgraphs</a:t>
            </a:r>
            <a:r>
              <a:rPr lang="en-US" baseline="0" dirty="0" smtClean="0"/>
              <a:t> are identified before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allocation for larger sized graphs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Reg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alloc</a:t>
            </a:r>
            <a:r>
              <a:rPr lang="en-US" baseline="0" dirty="0" smtClean="0"/>
              <a:t>: Caller save code for saving link register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5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Specint</a:t>
            </a:r>
            <a:r>
              <a:rPr lang="en-US" dirty="0" smtClean="0"/>
              <a:t> are irregular</a:t>
            </a:r>
            <a:r>
              <a:rPr lang="en-US" baseline="0" dirty="0" smtClean="0"/>
              <a:t> control intensive </a:t>
            </a:r>
            <a:r>
              <a:rPr lang="en-US" baseline="0" dirty="0" smtClean="0">
                <a:sym typeface="Wingdings"/>
              </a:rPr>
              <a:t> So suffer due to that</a:t>
            </a:r>
          </a:p>
          <a:p>
            <a:r>
              <a:rPr lang="en-US" baseline="0" dirty="0" smtClean="0">
                <a:sym typeface="Wingdings"/>
              </a:rPr>
              <a:t>Encryption  regular and larger basic blocks can be mapped to a </a:t>
            </a:r>
            <a:r>
              <a:rPr lang="en-US" baseline="0" dirty="0" err="1" smtClean="0">
                <a:sym typeface="Wingdings"/>
              </a:rPr>
              <a:t>subgraph</a:t>
            </a:r>
            <a:endParaRPr lang="en-US" baseline="0" dirty="0" smtClean="0">
              <a:sym typeface="Wingdings"/>
            </a:endParaRPr>
          </a:p>
          <a:p>
            <a:endParaRPr lang="en-US" dirty="0" smtClean="0"/>
          </a:p>
          <a:p>
            <a:r>
              <a:rPr lang="en-US" dirty="0" smtClean="0"/>
              <a:t>Superblocks – increased size of live ranges (need to handle spill code)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Compiler used a reservation table based heuristic (</a:t>
            </a:r>
            <a:r>
              <a:rPr lang="en-US" dirty="0" err="1" smtClean="0"/>
              <a:t>subgraphs</a:t>
            </a:r>
            <a:r>
              <a:rPr lang="en-US" baseline="0" dirty="0" smtClean="0"/>
              <a:t> with profile weights </a:t>
            </a:r>
            <a:r>
              <a:rPr lang="en-US" dirty="0" smtClean="0"/>
              <a:t>)</a:t>
            </a:r>
          </a:p>
          <a:p>
            <a:r>
              <a:rPr lang="en-US" dirty="0" smtClean="0"/>
              <a:t>Application specific</a:t>
            </a:r>
            <a:r>
              <a:rPr lang="en-US" baseline="0" dirty="0" smtClean="0"/>
              <a:t> – union of all </a:t>
            </a:r>
            <a:r>
              <a:rPr lang="en-US" baseline="0" dirty="0" err="1" smtClean="0"/>
              <a:t>subgraph</a:t>
            </a:r>
            <a:r>
              <a:rPr lang="en-US" baseline="0" dirty="0" smtClean="0"/>
              <a:t> operations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 purpose CCA was hand tuned (172b and 3.19ns of delay)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83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112CF-4DA8-4E48-BB1A-DBC5BAB72695}" type="slidenum">
              <a:rPr lang="en-US"/>
              <a:pPr/>
              <a:t>24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5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112CF-4DA8-4E48-BB1A-DBC5BAB72695}" type="slidenum">
              <a:rPr lang="en-US"/>
              <a:pPr/>
              <a:t>4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dirty="0" smtClean="0"/>
              <a:t>Every</a:t>
            </a:r>
            <a:r>
              <a:rPr lang="en-US" baseline="0" dirty="0" smtClean="0"/>
              <a:t> time you design an application specific hardware and customization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latin typeface="Garamond" pitchFamily="18" charset="0"/>
              </a:rPr>
              <a:t>High ASIP Hardware design and Software migration time/cost </a:t>
            </a:r>
            <a:endParaRPr lang="en-US" baseline="0" dirty="0" smtClean="0"/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Time </a:t>
            </a:r>
            <a:r>
              <a:rPr lang="en-US" baseline="0" dirty="0" smtClean="0"/>
              <a:t>and the cost for each new application processor is immense</a:t>
            </a:r>
            <a:endParaRPr lang="en-US" dirty="0" smtClean="0"/>
          </a:p>
          <a:p>
            <a:pPr marL="1085850" lvl="2" indent="-171450">
              <a:buFontTx/>
              <a:buChar char="-"/>
            </a:pPr>
            <a:r>
              <a:rPr lang="en-US" dirty="0" err="1" smtClean="0"/>
              <a:t>Reverification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core</a:t>
            </a:r>
          </a:p>
          <a:p>
            <a:pPr marL="1085850" lvl="2" indent="-171450">
              <a:buFontTx/>
              <a:buChar char="-"/>
            </a:pPr>
            <a:r>
              <a:rPr lang="en-US" dirty="0" smtClean="0"/>
              <a:t>Functional and timing </a:t>
            </a:r>
            <a:r>
              <a:rPr lang="en-US" dirty="0" err="1" smtClean="0"/>
              <a:t>verifictaion</a:t>
            </a:r>
            <a:endParaRPr lang="en-US" dirty="0" smtClean="0"/>
          </a:p>
          <a:p>
            <a:pPr marL="1085850" lvl="2" indent="-171450">
              <a:buFontTx/>
              <a:buChar char="-"/>
            </a:pPr>
            <a:r>
              <a:rPr lang="en-US" dirty="0" smtClean="0"/>
              <a:t>Porting</a:t>
            </a:r>
            <a:r>
              <a:rPr lang="en-US" baseline="0" dirty="0" smtClean="0"/>
              <a:t> new software program is time </a:t>
            </a:r>
            <a:r>
              <a:rPr lang="en-US" baseline="0" dirty="0" err="1" smtClean="0"/>
              <a:t>consuing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 smtClean="0"/>
              <a:t>Refabricate </a:t>
            </a:r>
            <a:r>
              <a:rPr lang="en-US" dirty="0"/>
              <a:t>lithography </a:t>
            </a:r>
            <a:r>
              <a:rPr lang="en-US" dirty="0" smtClean="0"/>
              <a:t>masks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Retarget </a:t>
            </a:r>
            <a:r>
              <a:rPr lang="en-US" dirty="0"/>
              <a:t>software tool </a:t>
            </a:r>
            <a:r>
              <a:rPr lang="en-US" dirty="0" smtClean="0"/>
              <a:t>chain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Automated </a:t>
            </a:r>
            <a:r>
              <a:rPr lang="en-US" baseline="0" dirty="0" smtClean="0"/>
              <a:t>tools like one we studied in </a:t>
            </a:r>
            <a:r>
              <a:rPr lang="en-US" baseline="0" dirty="0" err="1" smtClean="0"/>
              <a:t>Xtensa</a:t>
            </a:r>
            <a:r>
              <a:rPr lang="en-US" baseline="0" dirty="0" smtClean="0"/>
              <a:t> paper, but still it’s a manual process to identify the potential instructions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	And it impose some restrictions on the type of customization you can do</a:t>
            </a:r>
            <a:endParaRPr lang="en-US" dirty="0"/>
          </a:p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112CF-4DA8-4E48-BB1A-DBC5BAB72695}" type="slidenum">
              <a:rPr lang="en-US"/>
              <a:pPr/>
              <a:t>5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Dynamic</a:t>
            </a:r>
            <a:r>
              <a:rPr lang="en-US" baseline="0" dirty="0" smtClean="0"/>
              <a:t> approach (Trace cache fill unit): Energy and cost not viable for embedded domain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Static: (Control bits loaded to a table) – Fixed to a particular CCA style and also need to depend </a:t>
            </a:r>
            <a:r>
              <a:rPr lang="en-US" baseline="0" dirty="0" smtClean="0"/>
              <a:t>on ISA </a:t>
            </a:r>
            <a:r>
              <a:rPr lang="en-US" baseline="0" dirty="0" err="1" smtClean="0"/>
              <a:t>regsiter</a:t>
            </a:r>
            <a:r>
              <a:rPr lang="en-US" baseline="0" dirty="0" smtClean="0"/>
              <a:t> encoding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112CF-4DA8-4E48-BB1A-DBC5BAB72695}" type="slidenum">
              <a:rPr lang="en-US"/>
              <a:pPr/>
              <a:t>7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Can target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subgraph</a:t>
            </a:r>
            <a:r>
              <a:rPr lang="en-US" baseline="0" dirty="0" smtClean="0"/>
              <a:t> size more than of a linear chain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Limited </a:t>
            </a:r>
            <a:r>
              <a:rPr lang="en-US" baseline="0" dirty="0" err="1" smtClean="0"/>
              <a:t>endcoding</a:t>
            </a:r>
            <a:r>
              <a:rPr lang="en-US" baseline="0" dirty="0" smtClean="0"/>
              <a:t> of registers don’t become </a:t>
            </a:r>
            <a:r>
              <a:rPr lang="en-US" baseline="0" dirty="0" err="1" smtClean="0"/>
              <a:t>hinderance</a:t>
            </a:r>
            <a:r>
              <a:rPr lang="en-US" baseline="0" dirty="0" smtClean="0"/>
              <a:t> for this type of customization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system</a:t>
            </a:r>
            <a:r>
              <a:rPr lang="en-US" baseline="0" dirty="0" smtClean="0"/>
              <a:t> is augmented with CCA with 3 major parts.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CG: Responsible for examining retiring instructions and generating required control signals in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cache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entry in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. Cache </a:t>
            </a:r>
            <a:r>
              <a:rPr lang="en-US" baseline="0" dirty="0" smtClean="0">
                <a:sym typeface="Wingdings" pitchFamily="2" charset="2"/>
              </a:rPr>
              <a:t> Control signals, </a:t>
            </a:r>
            <a:r>
              <a:rPr lang="en-US" baseline="0" dirty="0" err="1" smtClean="0">
                <a:sym typeface="Wingdings" pitchFamily="2" charset="2"/>
              </a:rPr>
              <a:t>opcode</a:t>
            </a:r>
            <a:r>
              <a:rPr lang="en-US" baseline="0" dirty="0" smtClean="0">
                <a:sym typeface="Wingdings" pitchFamily="2" charset="2"/>
              </a:rPr>
              <a:t>, interconnect b/w FUs and literal values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itchFamily="2" charset="2"/>
              </a:rPr>
              <a:t>At fetch stage of pipeline – instruction stream substitution occurs and is decide by BTAC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2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BRL’ is hit in BTAC, then corresponding control</a:t>
            </a:r>
            <a:r>
              <a:rPr lang="en-US" baseline="0" dirty="0" smtClean="0"/>
              <a:t> bits and cache index is forwarded from decode stage to CCA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PC increments to next inst. (Branch is not taken as it recognizes BRL’ as regular CCA instruction)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Multiple cycles may be needed to read operands for 4 inputs of CCA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Talk about why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cache and control bits are put in CCA </a:t>
            </a:r>
            <a:r>
              <a:rPr lang="en-US" baseline="0" dirty="0" err="1" smtClean="0"/>
              <a:t>subystem</a:t>
            </a:r>
            <a:r>
              <a:rPr lang="en-US" baseline="0" dirty="0" smtClean="0"/>
              <a:t> and not base </a:t>
            </a:r>
            <a:r>
              <a:rPr lang="en-US" baseline="0" dirty="0" err="1" smtClean="0"/>
              <a:t>proc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441A7-B4D6-42B0-9204-2B843B7F71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6021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86014B-1F07-4BA9-AC44-A157F08C476A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AD7786-1227-46B7-B6F4-F088E386D936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58D-1873-459B-BBF7-4F6C3388A623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35E-DC1B-4BB7-ABF2-0C46959ACF1D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32E9-AAD2-402F-B905-DBB18A65E7F0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873B-9BDA-4118-B27F-EE455F39031A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8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04C4-F3F2-4F63-AB39-42AE044912E6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45B-8E41-4CC0-B2CE-291300359BF8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A97D-9107-427D-8970-6C8A3EBE4EAC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5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CF0-DA2D-446E-9500-8E46ACB48426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5C8-E7D9-487E-85E3-93DB6D8134E2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310E6-2AD5-4F78-9783-90BCF8213802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7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49FA-E531-4C8C-BC4C-03738B60ABD7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80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067-E39D-4AAE-9069-5383EBF3A86D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9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7D90-A573-4838-A28A-C863AB392BE9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77B4-9014-48B8-A443-9D565FC97B56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9DFD-4D37-4A14-90C0-06F77510FF2D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6C8-0AD5-499C-B7AD-D2309A1642C3}" type="datetime1">
              <a:rPr lang="en-US" smtClean="0"/>
              <a:t>10/5/15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5B9C-71FF-4945-9CB6-C31346311172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1E5-E4A4-4A7E-B825-5DEE2B543531}" type="datetime1">
              <a:rPr lang="en-US" smtClean="0"/>
              <a:t>10/5/15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1C5-F636-4E41-895D-AED7842A23FF}" type="datetime1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E751-3451-49FE-A985-BE51F2526558}" type="datetime1">
              <a:rPr lang="en-US" smtClean="0"/>
              <a:t>10/5/15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26D02-461D-48B5-BB54-76164B351E11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53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2231-C1FA-4AB0-8BAA-456D57313676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3740-FB4A-4C36-BFC9-C6A4FF7A857B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80F0-CEF6-4610-B8E7-B313918372AA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686E-AC08-478C-9F02-5A3A8E94E17C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396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39624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33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588"/>
            <a:ext cx="7772400" cy="819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38263"/>
            <a:ext cx="7772400" cy="4749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7451F3-602B-4F27-B5EF-3D7DE0587D30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3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83F117-995D-460A-B0A9-8CDDFDE15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410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8D0F0-49E6-4F30-B4E6-BA9FC56A4051}" type="datetime1">
              <a:rPr lang="en-US" smtClean="0"/>
              <a:t>10/5/15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7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B2607-3531-4288-8F82-E2CC472EC9A4}" type="datetime1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933A9-A8B0-4E1E-A9AC-2E86B8343297}" type="datetime1">
              <a:rPr lang="en-US" smtClean="0"/>
              <a:t>10/5/15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F665D-879E-4573-890D-EF8943DFBF2B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E5D8C-1227-4414-B14B-3FBCC42A2E91}" type="datetime1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445CF-2417-47C3-A721-36A584896B07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9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op_red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1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C8ED63C-B4BE-489C-8AFD-F132F2FECBCF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9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D9DB-3200-478A-A53C-E43805A245C7}" type="datetime1">
              <a:rPr lang="en-US" altLang="zh-TW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7BFD9-DC24-44DE-A573-36CAF31E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38557D-760F-4875-9DBA-7D36C921326E}" type="datetime1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DE8EC90-9026-46D1-ACB6-62CC0B2DA8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mailto:gangadhar@wi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25" y="528806"/>
            <a:ext cx="8772211" cy="2395265"/>
          </a:xfrm>
        </p:spPr>
        <p:txBody>
          <a:bodyPr/>
          <a:lstStyle/>
          <a:p>
            <a:r>
              <a:rPr lang="en-US" sz="3600" b="1" spc="-60" dirty="0">
                <a:solidFill>
                  <a:schemeClr val="tx2"/>
                </a:solidFill>
                <a:latin typeface="Garamond" pitchFamily="18" charset="0"/>
              </a:rPr>
              <a:t>An Architecture FRAMEWORK FOR Transparent ISA customization in Embedded Processors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06" y="2898946"/>
            <a:ext cx="8785571" cy="3201053"/>
          </a:xfrm>
        </p:spPr>
        <p:txBody>
          <a:bodyPr>
            <a:noAutofit/>
          </a:bodyPr>
          <a:lstStyle/>
          <a:p>
            <a:endParaRPr lang="en-US" sz="1800" b="1" dirty="0" smtClean="0">
              <a:solidFill>
                <a:schemeClr val="tx1"/>
              </a:solidFill>
              <a:latin typeface="Garamond" pitchFamily="18" charset="0"/>
              <a:cs typeface="Times"/>
            </a:endParaRPr>
          </a:p>
          <a:p>
            <a:endParaRPr lang="en-US" sz="1800" b="1" dirty="0">
              <a:solidFill>
                <a:schemeClr val="tx1"/>
              </a:solidFill>
              <a:latin typeface="Garamond" pitchFamily="18" charset="0"/>
              <a:cs typeface="Times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Garamond" pitchFamily="18" charset="0"/>
                <a:cs typeface="Times"/>
              </a:rPr>
              <a:t>Vinay Gangadhar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Garamond" pitchFamily="18" charset="0"/>
                <a:cs typeface="Times"/>
                <a:hlinkClick r:id="rId2"/>
              </a:rPr>
              <a:t>gangadhar@wisc.edu</a:t>
            </a:r>
            <a:r>
              <a:rPr lang="en-US" sz="1800" b="1" dirty="0" smtClean="0">
                <a:solidFill>
                  <a:schemeClr val="tx1"/>
                </a:solidFill>
                <a:latin typeface="Garamond" pitchFamily="18" charset="0"/>
                <a:cs typeface="Times"/>
              </a:rPr>
              <a:t> </a:t>
            </a:r>
          </a:p>
          <a:p>
            <a:endParaRPr lang="en-US" sz="1800" b="1" dirty="0">
              <a:solidFill>
                <a:schemeClr val="tx1"/>
              </a:solidFill>
              <a:latin typeface="Garamond" pitchFamily="18" charset="0"/>
              <a:cs typeface="Times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Garamond" pitchFamily="18" charset="0"/>
                <a:cs typeface="Times"/>
              </a:rPr>
              <a:t>ECE 751 Talk, Fall 2015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aramond" pitchFamily="18" charset="0"/>
                <a:cs typeface="Times"/>
              </a:rPr>
              <a:t>Department of Electrical and Computer Engineering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aramond" pitchFamily="18" charset="0"/>
                <a:cs typeface="Times"/>
              </a:rPr>
              <a:t>UW- Madison</a:t>
            </a:r>
          </a:p>
          <a:p>
            <a:endParaRPr lang="en-US" sz="1800" dirty="0">
              <a:solidFill>
                <a:schemeClr val="tx1"/>
              </a:solidFill>
              <a:latin typeface="Garamond" pitchFamily="18" charset="0"/>
              <a:cs typeface="Times"/>
            </a:endParaRPr>
          </a:p>
          <a:p>
            <a:endParaRPr lang="en-US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37847" y="6492875"/>
            <a:ext cx="1315721" cy="365125"/>
          </a:xfrm>
        </p:spPr>
        <p:txBody>
          <a:bodyPr/>
          <a:lstStyle/>
          <a:p>
            <a:pPr algn="r"/>
            <a:fld id="{9DE8EC90-9026-46D1-ACB6-62CC0B2DA8FA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08" y="30146"/>
            <a:ext cx="7904956" cy="941521"/>
          </a:xfrm>
        </p:spPr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Outline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3982195" y="2782084"/>
            <a:ext cx="2374900" cy="125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Core Standard</a:t>
            </a:r>
            <a:endParaRPr lang="en-US" sz="2000" b="1" dirty="0">
              <a:latin typeface="Garamond" pitchFamily="18" charset="0"/>
            </a:endParaRPr>
          </a:p>
          <a:p>
            <a:pPr algn="ctr"/>
            <a:r>
              <a:rPr lang="en-US" sz="2000" b="1" dirty="0">
                <a:latin typeface="Garamond" pitchFamily="18" charset="0"/>
              </a:rPr>
              <a:t>Pipeline</a:t>
            </a: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3982195" y="845037"/>
            <a:ext cx="2374900" cy="1104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Garamond" pitchFamily="18" charset="0"/>
              </a:rPr>
              <a:t>Subgraph</a:t>
            </a:r>
            <a:endParaRPr lang="en-US" sz="2000" b="1" dirty="0">
              <a:latin typeface="Garamond" pitchFamily="18" charset="0"/>
            </a:endParaRPr>
          </a:p>
          <a:p>
            <a:pPr algn="ctr"/>
            <a:r>
              <a:rPr lang="en-US" sz="2000" b="1" dirty="0">
                <a:latin typeface="Garamond" pitchFamily="18" charset="0"/>
              </a:rPr>
              <a:t>Execution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Unit (CCA)</a:t>
            </a:r>
          </a:p>
        </p:txBody>
      </p:sp>
      <p:sp>
        <p:nvSpPr>
          <p:cNvPr id="316426" name="AutoShape 10"/>
          <p:cNvSpPr>
            <a:spLocks noChangeArrowheads="1"/>
          </p:cNvSpPr>
          <p:nvPr/>
        </p:nvSpPr>
        <p:spPr bwMode="auto">
          <a:xfrm>
            <a:off x="4426695" y="1955240"/>
            <a:ext cx="165100" cy="816795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3815508" y="2218674"/>
            <a:ext cx="6848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Inputs</a:t>
            </a:r>
          </a:p>
        </p:txBody>
      </p:sp>
      <p:sp>
        <p:nvSpPr>
          <p:cNvPr id="316428" name="AutoShape 12"/>
          <p:cNvSpPr>
            <a:spLocks noChangeArrowheads="1"/>
          </p:cNvSpPr>
          <p:nvPr/>
        </p:nvSpPr>
        <p:spPr bwMode="auto">
          <a:xfrm flipV="1">
            <a:off x="5671295" y="1967941"/>
            <a:ext cx="165100" cy="804094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316429" name="Text Box 13"/>
          <p:cNvSpPr txBox="1">
            <a:spLocks noChangeArrowheads="1"/>
          </p:cNvSpPr>
          <p:nvPr/>
        </p:nvSpPr>
        <p:spPr bwMode="auto">
          <a:xfrm>
            <a:off x="4966445" y="2218674"/>
            <a:ext cx="8130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Outputs</a:t>
            </a:r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6555066" y="3433437"/>
            <a:ext cx="11139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Instructions</a:t>
            </a:r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6154700" y="500953"/>
            <a:ext cx="1250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Garamond" pitchFamily="18" charset="0"/>
              </a:rPr>
              <a:t>Configuration</a:t>
            </a:r>
          </a:p>
          <a:p>
            <a:pPr algn="ctr"/>
            <a:r>
              <a:rPr lang="en-US" sz="1400" b="1" dirty="0" smtClean="0">
                <a:latin typeface="Garamond" pitchFamily="18" charset="0"/>
              </a:rPr>
              <a:t> Stream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02609" y="1096093"/>
            <a:ext cx="1469117" cy="616856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aramond" pitchFamily="18" charset="0"/>
              </a:rPr>
              <a:t>Control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Garamond" pitchFamily="18" charset="0"/>
              </a:rPr>
              <a:t>Generation</a:t>
            </a:r>
          </a:p>
        </p:txBody>
      </p:sp>
      <p:sp>
        <p:nvSpPr>
          <p:cNvPr id="25" name="Document"/>
          <p:cNvSpPr>
            <a:spLocks noEditPoints="1" noChangeArrowheads="1"/>
          </p:cNvSpPr>
          <p:nvPr/>
        </p:nvSpPr>
        <p:spPr bwMode="auto">
          <a:xfrm>
            <a:off x="2183662" y="2940573"/>
            <a:ext cx="1015206" cy="11906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  <a:p>
            <a:pPr algn="l"/>
            <a:r>
              <a:rPr lang="en-US" sz="2000" b="1" dirty="0" err="1" smtClean="0">
                <a:latin typeface="Garamond" pitchFamily="18" charset="0"/>
              </a:rPr>
              <a:t>Subgr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336082" y="3337563"/>
            <a:ext cx="569913" cy="191748"/>
          </a:xfrm>
          <a:prstGeom prst="rightArrow">
            <a:avLst>
              <a:gd name="adj1" fmla="val 50000"/>
              <a:gd name="adj2" fmla="val 5178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6357095" y="1712949"/>
            <a:ext cx="1540909" cy="1697785"/>
          </a:xfrm>
          <a:prstGeom prst="bentUpArrow">
            <a:avLst>
              <a:gd name="adj1" fmla="val 7739"/>
              <a:gd name="adj2" fmla="val 11012"/>
              <a:gd name="adj3" fmla="val 1493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 rot="5400000" flipV="1">
            <a:off x="6705806" y="1017885"/>
            <a:ext cx="148453" cy="845875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95647" y="2880987"/>
            <a:ext cx="1013767" cy="1104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Compiler</a:t>
            </a: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1511021" y="3368336"/>
            <a:ext cx="637791" cy="177800"/>
          </a:xfrm>
          <a:prstGeom prst="rightArrow">
            <a:avLst>
              <a:gd name="adj1" fmla="val 50000"/>
              <a:gd name="adj2" fmla="val 5178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97819" y="1990479"/>
            <a:ext cx="1130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Application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flipV="1">
            <a:off x="898046" y="2324543"/>
            <a:ext cx="165100" cy="556444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76821" y="1212821"/>
            <a:ext cx="358838" cy="400110"/>
            <a:chOff x="7678337" y="2491991"/>
            <a:chExt cx="358838" cy="400110"/>
          </a:xfrm>
        </p:grpSpPr>
        <p:sp>
          <p:nvSpPr>
            <p:cNvPr id="53" name="Oval 52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 pitchFamily="18" charset="0"/>
                </a:rPr>
                <a:t>1</a:t>
              </a:r>
              <a:endParaRPr lang="en-US" sz="2000" dirty="0">
                <a:latin typeface="Garamond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82919" y="4026079"/>
            <a:ext cx="358838" cy="400110"/>
            <a:chOff x="7678337" y="2491991"/>
            <a:chExt cx="358838" cy="400110"/>
          </a:xfrm>
        </p:grpSpPr>
        <p:sp>
          <p:nvSpPr>
            <p:cNvPr id="56" name="Oval 55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aramond" pitchFamily="18" charset="0"/>
                </a:rPr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31733" y="4089624"/>
            <a:ext cx="358838" cy="400110"/>
            <a:chOff x="7678337" y="2491991"/>
            <a:chExt cx="358838" cy="400110"/>
          </a:xfrm>
        </p:grpSpPr>
        <p:sp>
          <p:nvSpPr>
            <p:cNvPr id="59" name="Oval 58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 pitchFamily="18" charset="0"/>
                </a:rPr>
                <a:t>3</a:t>
              </a:r>
              <a:endParaRPr lang="en-US" sz="2000" dirty="0">
                <a:latin typeface="Garamond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018736" y="1770574"/>
            <a:ext cx="358838" cy="400110"/>
            <a:chOff x="7678337" y="2491991"/>
            <a:chExt cx="358838" cy="400110"/>
          </a:xfrm>
        </p:grpSpPr>
        <p:sp>
          <p:nvSpPr>
            <p:cNvPr id="63" name="Oval 62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aramond" pitchFamily="18" charset="0"/>
                </a:rPr>
                <a:t>4</a:t>
              </a:r>
            </a:p>
          </p:txBody>
        </p:sp>
      </p:grp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32604" y="2878380"/>
            <a:ext cx="1214084" cy="111325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Compiler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&amp; 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Framework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3982195" y="845021"/>
            <a:ext cx="2374900" cy="1104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Garamond" pitchFamily="18" charset="0"/>
              </a:rPr>
              <a:t>Subgraph</a:t>
            </a:r>
            <a:endParaRPr lang="en-US" sz="2000" b="1" dirty="0">
              <a:latin typeface="Garamond" pitchFamily="18" charset="0"/>
            </a:endParaRPr>
          </a:p>
          <a:p>
            <a:pPr algn="ctr"/>
            <a:r>
              <a:rPr lang="en-US" sz="2000" b="1" dirty="0">
                <a:latin typeface="Garamond" pitchFamily="18" charset="0"/>
              </a:rPr>
              <a:t>Execution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Unit (CCA)</a:t>
            </a:r>
          </a:p>
        </p:txBody>
      </p:sp>
      <p:sp>
        <p:nvSpPr>
          <p:cNvPr id="67" name="Document"/>
          <p:cNvSpPr>
            <a:spLocks noEditPoints="1" noChangeArrowheads="1"/>
          </p:cNvSpPr>
          <p:nvPr/>
        </p:nvSpPr>
        <p:spPr bwMode="auto">
          <a:xfrm>
            <a:off x="2192498" y="2950823"/>
            <a:ext cx="1015206" cy="11906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  <a:p>
            <a:pPr algn="l"/>
            <a:r>
              <a:rPr lang="en-US" sz="2000" b="1" dirty="0" err="1" smtClean="0">
                <a:latin typeface="Garamond" pitchFamily="18" charset="0"/>
              </a:rPr>
              <a:t>Subgr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987969" y="2782083"/>
            <a:ext cx="2374900" cy="12573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Core Standard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Pipeline</a:t>
            </a:r>
          </a:p>
        </p:txBody>
      </p:sp>
      <p:sp>
        <p:nvSpPr>
          <p:cNvPr id="3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animBg="1"/>
      <p:bldP spid="67" grpId="1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33" y="10053"/>
            <a:ext cx="5791200" cy="788796"/>
          </a:xfrm>
        </p:spPr>
        <p:txBody>
          <a:bodyPr/>
          <a:lstStyle/>
          <a:p>
            <a:r>
              <a:rPr lang="en-US" b="1" dirty="0">
                <a:latin typeface="Garamond" pitchFamily="18" charset="0"/>
              </a:rPr>
              <a:t>Pipeline Interface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9" y="1138913"/>
            <a:ext cx="7787374" cy="47393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6690" y="3788229"/>
            <a:ext cx="1819130" cy="13263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45830" y="3235568"/>
            <a:ext cx="436455" cy="42035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76772" y="3238360"/>
            <a:ext cx="484191" cy="40435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69772" y="3244499"/>
            <a:ext cx="436455" cy="42035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98508" y="3226078"/>
            <a:ext cx="436455" cy="42035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01689" y="3226077"/>
            <a:ext cx="436455" cy="42035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33" y="10053"/>
            <a:ext cx="8711920" cy="78879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aramond" pitchFamily="18" charset="0"/>
              </a:rPr>
              <a:t>Dataflow </a:t>
            </a:r>
            <a:r>
              <a:rPr lang="en-US" b="1" dirty="0" err="1" smtClean="0">
                <a:latin typeface="Garamond" pitchFamily="18" charset="0"/>
              </a:rPr>
              <a:t>subgraph</a:t>
            </a:r>
            <a:r>
              <a:rPr lang="en-US" b="1" dirty="0" smtClean="0">
                <a:latin typeface="Garamond" pitchFamily="18" charset="0"/>
              </a:rPr>
              <a:t> Execution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3113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6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8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20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21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22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23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1250"/>
            <a:ext cx="75707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895" y="6089301"/>
            <a:ext cx="4001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BRL’: Branch and Link Instruction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08" y="30146"/>
            <a:ext cx="7904956" cy="941521"/>
          </a:xfrm>
        </p:spPr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Outline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3982195" y="2782084"/>
            <a:ext cx="2374900" cy="125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Core Standard</a:t>
            </a:r>
            <a:endParaRPr lang="en-US" sz="2000" b="1" dirty="0">
              <a:latin typeface="Garamond" pitchFamily="18" charset="0"/>
            </a:endParaRPr>
          </a:p>
          <a:p>
            <a:pPr algn="ctr"/>
            <a:r>
              <a:rPr lang="en-US" sz="2000" b="1" dirty="0">
                <a:latin typeface="Garamond" pitchFamily="18" charset="0"/>
              </a:rPr>
              <a:t>Pipeline</a:t>
            </a: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3982195" y="845037"/>
            <a:ext cx="2374900" cy="1104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Garamond" pitchFamily="18" charset="0"/>
              </a:rPr>
              <a:t>Subgraph</a:t>
            </a:r>
            <a:endParaRPr lang="en-US" sz="2000" b="1" dirty="0">
              <a:latin typeface="Garamond" pitchFamily="18" charset="0"/>
            </a:endParaRPr>
          </a:p>
          <a:p>
            <a:pPr algn="ctr"/>
            <a:r>
              <a:rPr lang="en-US" sz="2000" b="1" dirty="0">
                <a:latin typeface="Garamond" pitchFamily="18" charset="0"/>
              </a:rPr>
              <a:t>Execution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Unit (CCA)</a:t>
            </a:r>
          </a:p>
        </p:txBody>
      </p:sp>
      <p:sp>
        <p:nvSpPr>
          <p:cNvPr id="316426" name="AutoShape 10"/>
          <p:cNvSpPr>
            <a:spLocks noChangeArrowheads="1"/>
          </p:cNvSpPr>
          <p:nvPr/>
        </p:nvSpPr>
        <p:spPr bwMode="auto">
          <a:xfrm>
            <a:off x="4426695" y="1955240"/>
            <a:ext cx="165100" cy="816795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3815508" y="2218674"/>
            <a:ext cx="6848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Inputs</a:t>
            </a:r>
          </a:p>
        </p:txBody>
      </p:sp>
      <p:sp>
        <p:nvSpPr>
          <p:cNvPr id="316428" name="AutoShape 12"/>
          <p:cNvSpPr>
            <a:spLocks noChangeArrowheads="1"/>
          </p:cNvSpPr>
          <p:nvPr/>
        </p:nvSpPr>
        <p:spPr bwMode="auto">
          <a:xfrm flipV="1">
            <a:off x="5671295" y="1967941"/>
            <a:ext cx="165100" cy="804094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316429" name="Text Box 13"/>
          <p:cNvSpPr txBox="1">
            <a:spLocks noChangeArrowheads="1"/>
          </p:cNvSpPr>
          <p:nvPr/>
        </p:nvSpPr>
        <p:spPr bwMode="auto">
          <a:xfrm>
            <a:off x="4966445" y="2218674"/>
            <a:ext cx="8130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Outputs</a:t>
            </a:r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6555066" y="3433437"/>
            <a:ext cx="11139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Instructions</a:t>
            </a:r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6154700" y="500953"/>
            <a:ext cx="1250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Garamond" pitchFamily="18" charset="0"/>
              </a:rPr>
              <a:t>Configuration</a:t>
            </a:r>
          </a:p>
          <a:p>
            <a:pPr algn="ctr"/>
            <a:r>
              <a:rPr lang="en-US" sz="1400" b="1" dirty="0" smtClean="0">
                <a:latin typeface="Garamond" pitchFamily="18" charset="0"/>
              </a:rPr>
              <a:t> Stream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25" name="Document"/>
          <p:cNvSpPr>
            <a:spLocks noEditPoints="1" noChangeArrowheads="1"/>
          </p:cNvSpPr>
          <p:nvPr/>
        </p:nvSpPr>
        <p:spPr bwMode="auto">
          <a:xfrm>
            <a:off x="2183662" y="2940573"/>
            <a:ext cx="1015206" cy="11906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  <a:p>
            <a:pPr algn="l"/>
            <a:r>
              <a:rPr lang="en-US" sz="2000" b="1" dirty="0" err="1" smtClean="0">
                <a:latin typeface="Garamond" pitchFamily="18" charset="0"/>
              </a:rPr>
              <a:t>Subgr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336082" y="3337563"/>
            <a:ext cx="569913" cy="191748"/>
          </a:xfrm>
          <a:prstGeom prst="rightArrow">
            <a:avLst>
              <a:gd name="adj1" fmla="val 50000"/>
              <a:gd name="adj2" fmla="val 5178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6363470" y="1768776"/>
            <a:ext cx="1771769" cy="1720413"/>
          </a:xfrm>
          <a:prstGeom prst="bentUpArrow">
            <a:avLst>
              <a:gd name="adj1" fmla="val 7739"/>
              <a:gd name="adj2" fmla="val 11012"/>
              <a:gd name="adj3" fmla="val 1493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 rot="5400000" flipV="1">
            <a:off x="6705806" y="1017885"/>
            <a:ext cx="148453" cy="845875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23281" y="2880986"/>
            <a:ext cx="1283858" cy="11106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Compiler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&amp; 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Framework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1524976" y="3368336"/>
            <a:ext cx="637791" cy="177800"/>
          </a:xfrm>
          <a:prstGeom prst="rightArrow">
            <a:avLst>
              <a:gd name="adj1" fmla="val 50000"/>
              <a:gd name="adj2" fmla="val 5178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00134" y="1990479"/>
            <a:ext cx="1130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Application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flipV="1">
            <a:off x="814316" y="2338500"/>
            <a:ext cx="165100" cy="556444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76821" y="1212821"/>
            <a:ext cx="358838" cy="400110"/>
            <a:chOff x="7678337" y="2491991"/>
            <a:chExt cx="358838" cy="400110"/>
          </a:xfrm>
        </p:grpSpPr>
        <p:sp>
          <p:nvSpPr>
            <p:cNvPr id="53" name="Oval 52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 pitchFamily="18" charset="0"/>
                </a:rPr>
                <a:t>1</a:t>
              </a:r>
              <a:endParaRPr lang="en-US" sz="2000" dirty="0">
                <a:latin typeface="Garamond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99189" y="4026079"/>
            <a:ext cx="358838" cy="400110"/>
            <a:chOff x="7678337" y="2491991"/>
            <a:chExt cx="358838" cy="400110"/>
          </a:xfrm>
        </p:grpSpPr>
        <p:sp>
          <p:nvSpPr>
            <p:cNvPr id="56" name="Oval 55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aramond" pitchFamily="18" charset="0"/>
                </a:rPr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31733" y="4089624"/>
            <a:ext cx="358838" cy="400110"/>
            <a:chOff x="7678337" y="2491991"/>
            <a:chExt cx="358838" cy="400110"/>
          </a:xfrm>
        </p:grpSpPr>
        <p:sp>
          <p:nvSpPr>
            <p:cNvPr id="59" name="Oval 58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 pitchFamily="18" charset="0"/>
                </a:rPr>
                <a:t>3</a:t>
              </a:r>
              <a:endParaRPr lang="en-US" sz="2000" dirty="0">
                <a:latin typeface="Garamond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200150" y="1812445"/>
            <a:ext cx="358838" cy="400110"/>
            <a:chOff x="7678337" y="2491991"/>
            <a:chExt cx="358838" cy="400110"/>
          </a:xfrm>
        </p:grpSpPr>
        <p:sp>
          <p:nvSpPr>
            <p:cNvPr id="63" name="Oval 62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aramond" pitchFamily="18" charset="0"/>
                </a:rPr>
                <a:t>4</a:t>
              </a:r>
            </a:p>
          </p:txBody>
        </p:sp>
      </p:grp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3982195" y="845021"/>
            <a:ext cx="2374900" cy="1104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Garamond" pitchFamily="18" charset="0"/>
              </a:rPr>
              <a:t>Subgraph</a:t>
            </a:r>
            <a:endParaRPr lang="en-US" sz="2000" b="1" dirty="0">
              <a:latin typeface="Garamond" pitchFamily="18" charset="0"/>
            </a:endParaRPr>
          </a:p>
          <a:p>
            <a:pPr algn="ctr"/>
            <a:r>
              <a:rPr lang="en-US" sz="2000" b="1" dirty="0">
                <a:latin typeface="Garamond" pitchFamily="18" charset="0"/>
              </a:rPr>
              <a:t>Execution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Unit (CCA)</a:t>
            </a:r>
          </a:p>
        </p:txBody>
      </p:sp>
      <p:sp>
        <p:nvSpPr>
          <p:cNvPr id="3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7224420" y="1022407"/>
            <a:ext cx="1427667" cy="7501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Control</a:t>
            </a:r>
          </a:p>
          <a:p>
            <a:pPr algn="ctr"/>
            <a:r>
              <a:rPr lang="en-US" sz="2000" b="1" dirty="0" smtClean="0">
                <a:latin typeface="Garamond" pitchFamily="18" charset="0"/>
              </a:rPr>
              <a:t> Generation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7223315" y="1021280"/>
            <a:ext cx="1427667" cy="750101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Control</a:t>
            </a:r>
          </a:p>
          <a:p>
            <a:pPr algn="ctr"/>
            <a:r>
              <a:rPr lang="en-US" sz="2000" b="1" dirty="0" smtClean="0">
                <a:latin typeface="Garamond" pitchFamily="18" charset="0"/>
              </a:rPr>
              <a:t> Generation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987969" y="2782083"/>
            <a:ext cx="2374900" cy="12573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Core Standard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42423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" y="1247775"/>
            <a:ext cx="1946925" cy="35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" y="4843305"/>
            <a:ext cx="2237903" cy="169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97" y="921147"/>
            <a:ext cx="1888536" cy="577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Oval 100"/>
          <p:cNvSpPr/>
          <p:nvPr/>
        </p:nvSpPr>
        <p:spPr>
          <a:xfrm>
            <a:off x="2275583" y="1506129"/>
            <a:ext cx="1819130" cy="13263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212872" y="2735936"/>
            <a:ext cx="2115178" cy="170821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331403" y="4347024"/>
            <a:ext cx="1517302" cy="147082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2274437" y="6532267"/>
            <a:ext cx="2047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Running count of nodes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376797" y="2127087"/>
            <a:ext cx="190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CAM for spilled values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376797" y="3379967"/>
            <a:ext cx="3403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Producer table updated for each </a:t>
            </a:r>
            <a:r>
              <a:rPr lang="en-US" sz="1400" b="1" dirty="0" err="1" smtClean="0">
                <a:latin typeface="Garamond" pitchFamily="18" charset="0"/>
              </a:rPr>
              <a:t>Reg</a:t>
            </a:r>
            <a:r>
              <a:rPr lang="en-US" sz="1400" b="1" dirty="0" smtClean="0">
                <a:latin typeface="Garamond" pitchFamily="18" charset="0"/>
              </a:rPr>
              <a:t> write</a:t>
            </a:r>
          </a:p>
          <a:p>
            <a:endParaRPr lang="en-US" sz="1400" b="1" dirty="0">
              <a:latin typeface="Garamond" pitchFamily="18" charset="0"/>
            </a:endParaRPr>
          </a:p>
          <a:p>
            <a:r>
              <a:rPr lang="en-US" sz="1400" b="1" dirty="0" smtClean="0">
                <a:latin typeface="Garamond" pitchFamily="18" charset="0"/>
              </a:rPr>
              <a:t>Live-out table for output values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20308" y="4984375"/>
            <a:ext cx="2430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Live in table </a:t>
            </a:r>
            <a:r>
              <a:rPr lang="en-US" sz="1400" b="1" dirty="0" smtClean="0">
                <a:latin typeface="Garamond" pitchFamily="18" charset="0"/>
                <a:sym typeface="Wingdings" pitchFamily="2" charset="2"/>
              </a:rPr>
              <a:t> Sent to BTAC</a:t>
            </a:r>
            <a:endParaRPr lang="en-US" sz="1400" b="1" dirty="0">
              <a:latin typeface="Garamond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54" y="949059"/>
            <a:ext cx="1455556" cy="578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55" y="921146"/>
            <a:ext cx="1202623" cy="577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841" y="2931210"/>
            <a:ext cx="22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5195" y="3309875"/>
            <a:ext cx="22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76824" y="3515989"/>
            <a:ext cx="22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6120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5-10-06 at 8.22.4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46" y="907189"/>
            <a:ext cx="1415612" cy="5750183"/>
          </a:xfrm>
          <a:prstGeom prst="rect">
            <a:avLst/>
          </a:prstGeom>
        </p:spPr>
      </p:pic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0" y="339143"/>
            <a:ext cx="8711920" cy="78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Garamond" pitchFamily="18" charset="0"/>
              </a:rPr>
              <a:t>1. Dataflow </a:t>
            </a:r>
            <a:r>
              <a:rPr lang="en-US" b="1" dirty="0" err="1" smtClean="0">
                <a:latin typeface="Garamond" pitchFamily="18" charset="0"/>
              </a:rPr>
              <a:t>subgraph</a:t>
            </a:r>
            <a:r>
              <a:rPr lang="en-US" b="1" dirty="0" smtClean="0">
                <a:latin typeface="Garamond" pitchFamily="18" charset="0"/>
              </a:rPr>
              <a:t> Control </a:t>
            </a:r>
          </a:p>
          <a:p>
            <a:r>
              <a:rPr lang="en-US" b="1" dirty="0" smtClean="0">
                <a:latin typeface="Garamond" pitchFamily="18" charset="0"/>
              </a:rPr>
              <a:t>generation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5" grpId="0"/>
      <p:bldP spid="114" grpId="0"/>
      <p:bldP spid="1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0-06 at 10.10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95" y="990931"/>
            <a:ext cx="1330452" cy="586707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" y="1247775"/>
            <a:ext cx="1946925" cy="35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" y="4843305"/>
            <a:ext cx="2237903" cy="169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841" y="2931210"/>
            <a:ext cx="22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5195" y="3309875"/>
            <a:ext cx="22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76824" y="3515989"/>
            <a:ext cx="22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6120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5-10-06 at 8.30.1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81" y="949060"/>
            <a:ext cx="1500650" cy="59089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9674" y="3891697"/>
            <a:ext cx="22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K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69" y="4085964"/>
            <a:ext cx="22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85101" y="5761890"/>
            <a:ext cx="1115477" cy="109611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5-10-06 at 8.33.4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32" y="1963342"/>
            <a:ext cx="693243" cy="268425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35625" y="3563128"/>
            <a:ext cx="1828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Decide </a:t>
            </a:r>
            <a:r>
              <a:rPr lang="en-US" sz="2000" b="1" dirty="0">
                <a:latin typeface="Garamond" pitchFamily="18" charset="0"/>
              </a:rPr>
              <a:t>p</a:t>
            </a:r>
            <a:r>
              <a:rPr lang="en-US" sz="2000" b="1" dirty="0" smtClean="0">
                <a:latin typeface="Garamond" pitchFamily="18" charset="0"/>
              </a:rPr>
              <a:t>otential     live-out values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7" name="Picture 6" descr="Screen Shot 2015-10-06 at 10.10.17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74" y="974797"/>
            <a:ext cx="1247976" cy="5883203"/>
          </a:xfrm>
          <a:prstGeom prst="rect">
            <a:avLst/>
          </a:prstGeom>
        </p:spPr>
      </p:pic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0" y="339143"/>
            <a:ext cx="8711920" cy="78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Garamond" pitchFamily="18" charset="0"/>
              </a:rPr>
              <a:t>2</a:t>
            </a:r>
            <a:r>
              <a:rPr lang="en-US" b="1" dirty="0" smtClean="0">
                <a:latin typeface="Garamond" pitchFamily="18" charset="0"/>
              </a:rPr>
              <a:t>. Dataflow </a:t>
            </a:r>
            <a:r>
              <a:rPr lang="en-US" b="1" dirty="0" err="1" smtClean="0">
                <a:latin typeface="Garamond" pitchFamily="18" charset="0"/>
              </a:rPr>
              <a:t>subgraph</a:t>
            </a:r>
            <a:r>
              <a:rPr lang="en-US" b="1" dirty="0" smtClean="0">
                <a:latin typeface="Garamond" pitchFamily="18" charset="0"/>
              </a:rPr>
              <a:t> Control </a:t>
            </a:r>
          </a:p>
          <a:p>
            <a:r>
              <a:rPr lang="en-US" b="1" dirty="0" smtClean="0">
                <a:latin typeface="Garamond" pitchFamily="18" charset="0"/>
              </a:rPr>
              <a:t>generation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110533" y="10053"/>
            <a:ext cx="8711920" cy="78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Garamond" pitchFamily="18" charset="0"/>
              </a:rPr>
              <a:t>Compiler Code generation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" y="768394"/>
            <a:ext cx="8906871" cy="174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4"/>
          <p:cNvSpPr txBox="1">
            <a:spLocks/>
          </p:cNvSpPr>
          <p:nvPr/>
        </p:nvSpPr>
        <p:spPr>
          <a:xfrm>
            <a:off x="8589118" y="649287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1607" y="2636241"/>
            <a:ext cx="4775915" cy="4104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b="0" i="1" dirty="0" err="1" smtClean="0">
                <a:latin typeface="Garamond"/>
                <a:cs typeface="Garamond"/>
              </a:rPr>
              <a:t>Subgraph</a:t>
            </a:r>
            <a:r>
              <a:rPr lang="en-US" b="0" i="1" dirty="0" smtClean="0">
                <a:latin typeface="Garamond"/>
                <a:cs typeface="Garamond"/>
              </a:rPr>
              <a:t> identification </a:t>
            </a:r>
            <a:r>
              <a:rPr lang="en-US" b="0" dirty="0" smtClean="0">
                <a:latin typeface="Garamond"/>
                <a:cs typeface="Garamond"/>
                <a:sym typeface="Wingdings"/>
              </a:rPr>
              <a:t> Partition heuristic (branch and bound technique)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 smtClean="0">
                <a:latin typeface="Garamond"/>
                <a:cs typeface="Garamond"/>
                <a:sym typeface="Wingdings"/>
              </a:rPr>
              <a:t>Code motion </a:t>
            </a:r>
            <a:r>
              <a:rPr lang="en-US" b="0" dirty="0" smtClean="0">
                <a:latin typeface="Garamond"/>
                <a:cs typeface="Garamond"/>
                <a:sym typeface="Wingdings"/>
              </a:rPr>
              <a:t> Downward code motion across the branch boundary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 err="1" smtClean="0">
                <a:latin typeface="Garamond"/>
                <a:cs typeface="Garamond"/>
                <a:sym typeface="Wingdings"/>
              </a:rPr>
              <a:t>Prepass</a:t>
            </a:r>
            <a:r>
              <a:rPr lang="en-US" b="0" i="1" dirty="0" smtClean="0">
                <a:latin typeface="Garamond"/>
                <a:cs typeface="Garamond"/>
                <a:sym typeface="Wingdings"/>
              </a:rPr>
              <a:t>/</a:t>
            </a:r>
            <a:r>
              <a:rPr lang="en-US" b="0" i="1" dirty="0" err="1" smtClean="0">
                <a:latin typeface="Garamond"/>
                <a:cs typeface="Garamond"/>
                <a:sym typeface="Wingdings"/>
              </a:rPr>
              <a:t>Postpass</a:t>
            </a:r>
            <a:r>
              <a:rPr lang="en-US" b="0" i="1" dirty="0" smtClean="0">
                <a:latin typeface="Garamond"/>
                <a:cs typeface="Garamond"/>
                <a:sym typeface="Wingdings"/>
              </a:rPr>
              <a:t> scheduling</a:t>
            </a:r>
            <a:r>
              <a:rPr lang="en-US" b="0" dirty="0" smtClean="0">
                <a:latin typeface="Garamond"/>
                <a:cs typeface="Garamond"/>
                <a:sym typeface="Wingdings"/>
              </a:rPr>
              <a:t>: </a:t>
            </a:r>
            <a:r>
              <a:rPr lang="en-US" b="0" dirty="0" err="1" smtClean="0">
                <a:latin typeface="Garamond"/>
                <a:cs typeface="Garamond"/>
                <a:sym typeface="Wingdings"/>
              </a:rPr>
              <a:t>Subgraphs</a:t>
            </a:r>
            <a:r>
              <a:rPr lang="en-US" b="0" dirty="0" smtClean="0">
                <a:latin typeface="Garamond"/>
                <a:cs typeface="Garamond"/>
                <a:sym typeface="Wingdings"/>
              </a:rPr>
              <a:t> turned into BRL’ instructions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 smtClean="0">
                <a:latin typeface="Garamond"/>
                <a:cs typeface="Garamond"/>
                <a:sym typeface="Wingdings"/>
              </a:rPr>
              <a:t>Expansion</a:t>
            </a:r>
            <a:r>
              <a:rPr lang="en-US" b="0" dirty="0" smtClean="0">
                <a:latin typeface="Garamond"/>
                <a:cs typeface="Garamond"/>
                <a:sym typeface="Wingdings"/>
              </a:rPr>
              <a:t>: Expand to facilitate register allocation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 smtClean="0">
                <a:latin typeface="Garamond"/>
                <a:cs typeface="Garamond"/>
                <a:sym typeface="Wingdings"/>
              </a:rPr>
              <a:t>Compaction and Outlining</a:t>
            </a:r>
            <a:r>
              <a:rPr lang="en-US" b="0" dirty="0" smtClean="0">
                <a:latin typeface="Garamond"/>
                <a:cs typeface="Garamond"/>
                <a:sym typeface="Wingdings"/>
              </a:rPr>
              <a:t>: Spill code generation and procedural </a:t>
            </a:r>
            <a:r>
              <a:rPr lang="en-US" b="0" dirty="0" err="1" smtClean="0">
                <a:latin typeface="Garamond"/>
                <a:cs typeface="Garamond"/>
                <a:sym typeface="Wingdings"/>
              </a:rPr>
              <a:t>absrtaction</a:t>
            </a:r>
            <a:endParaRPr lang="en-US" b="0" dirty="0" smtClean="0">
              <a:latin typeface="Garamond"/>
              <a:cs typeface="Garamond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="0" dirty="0" smtClean="0">
              <a:latin typeface="Garamond"/>
              <a:cs typeface="Garamond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="0" dirty="0" smtClean="0">
              <a:latin typeface="Garamond"/>
              <a:cs typeface="Garamond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="0" dirty="0" smtClean="0">
              <a:latin typeface="Garamond"/>
              <a:cs typeface="Garamond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="0" dirty="0" smtClean="0">
              <a:latin typeface="Garamond"/>
              <a:cs typeface="Garamond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="0" dirty="0" smtClean="0">
              <a:latin typeface="Garamond"/>
              <a:cs typeface="Garamond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="0" dirty="0" smtClean="0">
              <a:latin typeface="Garamond"/>
              <a:cs typeface="Garamond"/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b="0" dirty="0">
              <a:latin typeface="Garamond"/>
              <a:cs typeface="Garamond"/>
            </a:endParaRPr>
          </a:p>
        </p:txBody>
      </p:sp>
      <p:pic>
        <p:nvPicPr>
          <p:cNvPr id="2" name="Picture 1" descr="Screen Shot 2015-10-06 at 9.51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09" y="2674472"/>
            <a:ext cx="4100871" cy="28384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67060" y="3196096"/>
            <a:ext cx="391844" cy="4745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1" y="78709"/>
            <a:ext cx="5791200" cy="871175"/>
          </a:xfrm>
        </p:spPr>
        <p:txBody>
          <a:bodyPr/>
          <a:lstStyle/>
          <a:p>
            <a:r>
              <a:rPr lang="en-US" b="1" dirty="0">
                <a:latin typeface="Garamond" pitchFamily="18" charset="0"/>
              </a:rPr>
              <a:t>Evaluation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15" y="1045166"/>
            <a:ext cx="8242300" cy="551450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>
                <a:latin typeface="Garamond"/>
                <a:cs typeface="Garamond"/>
              </a:rPr>
              <a:t>Ported </a:t>
            </a:r>
            <a:r>
              <a:rPr lang="en-US" b="0" dirty="0" err="1">
                <a:latin typeface="Garamond"/>
                <a:cs typeface="Garamond"/>
              </a:rPr>
              <a:t>Trimaran</a:t>
            </a:r>
            <a:r>
              <a:rPr lang="en-US" b="0" dirty="0">
                <a:latin typeface="Garamond"/>
                <a:cs typeface="Garamond"/>
              </a:rPr>
              <a:t> compiler </a:t>
            </a:r>
            <a:r>
              <a:rPr lang="en-US" b="0" dirty="0" smtClean="0">
                <a:latin typeface="Garamond"/>
                <a:cs typeface="Garamond"/>
              </a:rPr>
              <a:t>infrastructure to </a:t>
            </a:r>
            <a:r>
              <a:rPr lang="en-US" b="0" dirty="0">
                <a:latin typeface="Garamond"/>
                <a:cs typeface="Garamond"/>
              </a:rPr>
              <a:t>ARM </a:t>
            </a:r>
            <a:r>
              <a:rPr lang="en-US" b="0" dirty="0" smtClean="0">
                <a:latin typeface="Garamond"/>
                <a:cs typeface="Garamond"/>
              </a:rPr>
              <a:t>ISA</a:t>
            </a:r>
          </a:p>
          <a:p>
            <a:pPr marL="800100" lvl="1" indent="-342900">
              <a:buClr>
                <a:schemeClr val="tx1"/>
              </a:buClr>
              <a:buSzPct val="50000"/>
              <a:buFont typeface="Wingdings" charset="2"/>
              <a:buChar char="q"/>
            </a:pPr>
            <a:r>
              <a:rPr lang="en-US" dirty="0" err="1" smtClean="0">
                <a:latin typeface="Garamond"/>
                <a:cs typeface="Garamond"/>
              </a:rPr>
              <a:t>Subgraph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>
                <a:latin typeface="Garamond"/>
                <a:cs typeface="Garamond"/>
              </a:rPr>
              <a:t>identification engine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err="1" smtClean="0">
                <a:latin typeface="Garamond"/>
                <a:cs typeface="Garamond"/>
              </a:rPr>
              <a:t>Simplescalar</a:t>
            </a:r>
            <a:r>
              <a:rPr lang="en-US" b="0" dirty="0" smtClean="0">
                <a:latin typeface="Garamond"/>
                <a:cs typeface="Garamond"/>
              </a:rPr>
              <a:t> ARM branch [ARM 9 series processor]</a:t>
            </a:r>
          </a:p>
          <a:p>
            <a:r>
              <a:rPr lang="en-US" b="0" dirty="0">
                <a:latin typeface="Garamond"/>
                <a:cs typeface="Garamond"/>
              </a:rPr>
              <a:t>	C</a:t>
            </a:r>
            <a:r>
              <a:rPr lang="en-US" b="0" dirty="0" smtClean="0">
                <a:latin typeface="Garamond"/>
                <a:cs typeface="Garamond"/>
              </a:rPr>
              <a:t>onfigured </a:t>
            </a:r>
            <a:r>
              <a:rPr lang="en-US" b="0" dirty="0">
                <a:latin typeface="Garamond"/>
                <a:cs typeface="Garamond"/>
              </a:rPr>
              <a:t>as ARM926EJ-</a:t>
            </a:r>
            <a:r>
              <a:rPr lang="en-US" b="0" dirty="0" smtClean="0">
                <a:latin typeface="Garamond"/>
                <a:cs typeface="Garamond"/>
              </a:rPr>
              <a:t>S</a:t>
            </a:r>
          </a:p>
          <a:p>
            <a:r>
              <a:rPr lang="en-US" b="0" dirty="0">
                <a:latin typeface="Garamond"/>
                <a:cs typeface="Garamond"/>
              </a:rPr>
              <a:t>	</a:t>
            </a:r>
            <a:r>
              <a:rPr lang="en-US" b="0" dirty="0" smtClean="0">
                <a:latin typeface="Garamond"/>
                <a:cs typeface="Garamond"/>
              </a:rPr>
              <a:t>- </a:t>
            </a:r>
            <a:r>
              <a:rPr lang="en-US" b="0" dirty="0" smtClean="0">
                <a:latin typeface="Garamond"/>
                <a:cs typeface="Garamond"/>
              </a:rPr>
              <a:t>5 </a:t>
            </a:r>
            <a:r>
              <a:rPr lang="en-US" b="0" dirty="0">
                <a:latin typeface="Garamond"/>
                <a:cs typeface="Garamond"/>
              </a:rPr>
              <a:t>stage pipe, 250 </a:t>
            </a:r>
            <a:r>
              <a:rPr lang="en-US" b="0" dirty="0" smtClean="0">
                <a:latin typeface="Garamond"/>
                <a:cs typeface="Garamond"/>
              </a:rPr>
              <a:t>MHz, 1 cycle 16k I/D caches, Single issue</a:t>
            </a:r>
          </a:p>
          <a:p>
            <a:r>
              <a:rPr lang="en-US" b="0" dirty="0">
                <a:latin typeface="Garamond"/>
                <a:cs typeface="Garamond"/>
              </a:rPr>
              <a:t>	</a:t>
            </a:r>
            <a:r>
              <a:rPr lang="en-US" b="0" dirty="0" smtClean="0">
                <a:latin typeface="Garamond"/>
                <a:cs typeface="Garamond"/>
              </a:rPr>
              <a:t>- </a:t>
            </a:r>
            <a:r>
              <a:rPr lang="en-US" b="0" dirty="0" smtClean="0">
                <a:latin typeface="Garamond"/>
                <a:cs typeface="Garamond"/>
              </a:rPr>
              <a:t>1 </a:t>
            </a:r>
            <a:r>
              <a:rPr lang="en-US" b="0" dirty="0">
                <a:latin typeface="Garamond"/>
                <a:cs typeface="Garamond"/>
              </a:rPr>
              <a:t>cycle </a:t>
            </a:r>
            <a:r>
              <a:rPr lang="en-US" b="0" dirty="0" err="1">
                <a:latin typeface="Garamond"/>
                <a:cs typeface="Garamond"/>
              </a:rPr>
              <a:t>subgraph</a:t>
            </a:r>
            <a:r>
              <a:rPr lang="en-US" b="0" dirty="0">
                <a:latin typeface="Garamond"/>
                <a:cs typeface="Garamond"/>
              </a:rPr>
              <a:t> execution </a:t>
            </a:r>
            <a:r>
              <a:rPr lang="en-US" b="0" dirty="0" smtClean="0">
                <a:latin typeface="Garamond"/>
                <a:cs typeface="Garamond"/>
              </a:rPr>
              <a:t>latency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err="1" smtClean="0">
                <a:latin typeface="Garamond"/>
                <a:cs typeface="Garamond"/>
              </a:rPr>
              <a:t>Mediabench</a:t>
            </a:r>
            <a:r>
              <a:rPr lang="en-US" b="0" dirty="0" smtClean="0">
                <a:latin typeface="Garamond"/>
                <a:cs typeface="Garamond"/>
              </a:rPr>
              <a:t>, SpecInt2K and Encryption suite benchmarks</a:t>
            </a:r>
          </a:p>
          <a:p>
            <a:pPr marL="342900" indent="-342900">
              <a:buFont typeface="Arial"/>
              <a:buChar char="•"/>
            </a:pPr>
            <a:endParaRPr lang="en-US" b="0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BTAC Study: </a:t>
            </a:r>
            <a:r>
              <a:rPr lang="en-US" b="0" dirty="0" smtClean="0">
                <a:latin typeface="Garamond"/>
                <a:cs typeface="Garamond"/>
              </a:rPr>
              <a:t>Chose a 512 entry BTAC with Average 98.5% hit rate</a:t>
            </a:r>
          </a:p>
          <a:p>
            <a:r>
              <a:rPr lang="en-US" dirty="0" smtClean="0">
                <a:latin typeface="Garamond"/>
                <a:cs typeface="Garamond"/>
              </a:rPr>
              <a:t>CCA Synthesized results: </a:t>
            </a:r>
            <a:r>
              <a:rPr lang="en-US" b="0" dirty="0" smtClean="0">
                <a:latin typeface="Garamond"/>
                <a:cs typeface="Garamond"/>
              </a:rPr>
              <a:t>130nm cell library</a:t>
            </a:r>
          </a:p>
          <a:p>
            <a:r>
              <a:rPr lang="en-US" b="0" dirty="0">
                <a:latin typeface="Garamond"/>
                <a:cs typeface="Garamond"/>
              </a:rPr>
              <a:t>	</a:t>
            </a:r>
            <a:r>
              <a:rPr lang="en-US" b="0" dirty="0" smtClean="0">
                <a:latin typeface="Garamond"/>
                <a:cs typeface="Garamond"/>
              </a:rPr>
              <a:t>Control generator: </a:t>
            </a:r>
            <a:r>
              <a:rPr lang="en-US" b="0" dirty="0" smtClean="0">
                <a:solidFill>
                  <a:srgbClr val="FF0000"/>
                </a:solidFill>
                <a:latin typeface="Garamond"/>
                <a:cs typeface="Garamond"/>
              </a:rPr>
              <a:t>0.169mm</a:t>
            </a:r>
            <a:r>
              <a:rPr lang="en-US" b="0" baseline="30000" dirty="0" smtClean="0">
                <a:solidFill>
                  <a:srgbClr val="FF0000"/>
                </a:solidFill>
                <a:latin typeface="Garamond"/>
                <a:cs typeface="Garamond"/>
              </a:rPr>
              <a:t>2  </a:t>
            </a:r>
          </a:p>
          <a:p>
            <a:r>
              <a:rPr lang="en-US" b="0" baseline="30000" dirty="0">
                <a:latin typeface="Garamond"/>
                <a:cs typeface="Garamond"/>
              </a:rPr>
              <a:t>	</a:t>
            </a:r>
            <a:r>
              <a:rPr lang="en-US" b="0" dirty="0" smtClean="0">
                <a:latin typeface="Garamond"/>
                <a:cs typeface="Garamond"/>
              </a:rPr>
              <a:t>CCA: </a:t>
            </a:r>
            <a:r>
              <a:rPr lang="en-US" b="0" dirty="0" smtClean="0">
                <a:solidFill>
                  <a:srgbClr val="FF0000"/>
                </a:solidFill>
                <a:latin typeface="Garamond"/>
                <a:cs typeface="Garamond"/>
              </a:rPr>
              <a:t>0.61mm</a:t>
            </a:r>
            <a:r>
              <a:rPr lang="en-US" b="0" baseline="30000" dirty="0" smtClean="0">
                <a:solidFill>
                  <a:srgbClr val="FF0000"/>
                </a:solidFill>
                <a:latin typeface="Garamond"/>
                <a:cs typeface="Garamond"/>
              </a:rPr>
              <a:t>2</a:t>
            </a:r>
            <a:endParaRPr lang="en-US" baseline="30000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endParaRPr lang="en-US" b="0" dirty="0">
              <a:latin typeface="Garamond"/>
              <a:cs typeface="Garamond"/>
            </a:endParaRPr>
          </a:p>
        </p:txBody>
      </p:sp>
      <p:sp>
        <p:nvSpPr>
          <p:cNvPr id="5" name="Slide Number Placeholder 14"/>
          <p:cNvSpPr txBox="1">
            <a:spLocks/>
          </p:cNvSpPr>
          <p:nvPr/>
        </p:nvSpPr>
        <p:spPr>
          <a:xfrm>
            <a:off x="8589118" y="649287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618" y="439090"/>
            <a:ext cx="5791200" cy="5543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aramond" pitchFamily="18" charset="0"/>
              </a:rPr>
              <a:t>Performance – General Purpose CCA 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12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5-10-06 at 8.46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0" y="1054100"/>
            <a:ext cx="8736461" cy="4527587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174418" y="5531031"/>
            <a:ext cx="667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1.6x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73635" y="5529908"/>
            <a:ext cx="78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1.91x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29775" y="5529906"/>
            <a:ext cx="83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2.79x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470954" y="4603479"/>
            <a:ext cx="445637" cy="57447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837437" y="4644225"/>
            <a:ext cx="445637" cy="8826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281460" y="2073642"/>
            <a:ext cx="8560073" cy="237500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</a:rPr>
              <a:t>Takeaway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CCA achieves good speedup for regular compute intensive workloads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Speedup with simple inexpensive tightly coupled accelerator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Superblocks have register pressure</a:t>
            </a:r>
            <a:endParaRPr lang="en-US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  <p:bldP spid="117" grpId="0" animBg="1"/>
      <p:bldP spid="118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6" y="100482"/>
            <a:ext cx="8254721" cy="740547"/>
          </a:xfrm>
        </p:spPr>
        <p:txBody>
          <a:bodyPr/>
          <a:lstStyle/>
          <a:p>
            <a:r>
              <a:rPr lang="en-US" b="1" dirty="0">
                <a:latin typeface="Garamond" pitchFamily="18" charset="0"/>
              </a:rPr>
              <a:t>Plug-and-Play Benefits</a:t>
            </a:r>
          </a:p>
        </p:txBody>
      </p:sp>
      <p:pic>
        <p:nvPicPr>
          <p:cNvPr id="3194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8" y="1488663"/>
            <a:ext cx="87868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1844997" y="5513388"/>
            <a:ext cx="63047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Garamond"/>
                <a:cs typeface="Garamond"/>
              </a:rPr>
              <a:t>Baseline </a:t>
            </a:r>
            <a:r>
              <a:rPr lang="en-US" sz="2000" b="1" dirty="0" smtClean="0">
                <a:latin typeface="Garamond"/>
                <a:cs typeface="Garamond"/>
                <a:sym typeface="Wingdings"/>
              </a:rPr>
              <a:t> General purpose CCA</a:t>
            </a:r>
          </a:p>
          <a:p>
            <a:pPr algn="ctr"/>
            <a:r>
              <a:rPr lang="en-US" sz="2000" b="1" dirty="0" smtClean="0">
                <a:latin typeface="Garamond"/>
                <a:cs typeface="Garamond"/>
              </a:rPr>
              <a:t>Area</a:t>
            </a:r>
            <a:r>
              <a:rPr lang="en-US" sz="2000" b="1" dirty="0">
                <a:latin typeface="Garamond"/>
                <a:cs typeface="Garamond"/>
              </a:rPr>
              <a:t>: 0.61mm</a:t>
            </a:r>
            <a:r>
              <a:rPr lang="en-US" sz="2000" b="1" baseline="30000" dirty="0">
                <a:latin typeface="Garamond"/>
                <a:cs typeface="Garamond"/>
              </a:rPr>
              <a:t>2</a:t>
            </a:r>
            <a:r>
              <a:rPr lang="en-US" sz="2000" b="1" dirty="0">
                <a:latin typeface="Garamond"/>
                <a:cs typeface="Garamond"/>
              </a:rPr>
              <a:t> 	</a:t>
            </a:r>
            <a:r>
              <a:rPr lang="en-US" sz="2000" b="1" dirty="0" smtClean="0">
                <a:latin typeface="Garamond"/>
                <a:cs typeface="Garamond"/>
              </a:rPr>
              <a:t>Speedup</a:t>
            </a:r>
            <a:r>
              <a:rPr lang="en-US" sz="2000" b="1" dirty="0">
                <a:latin typeface="Garamond"/>
                <a:cs typeface="Garamond"/>
              </a:rPr>
              <a:t>: </a:t>
            </a:r>
            <a:r>
              <a:rPr lang="en-US" sz="2000" b="1" dirty="0" smtClean="0">
                <a:latin typeface="Garamond"/>
                <a:cs typeface="Garamond"/>
              </a:rPr>
              <a:t>1.6x	Control: 172b</a:t>
            </a:r>
            <a:endParaRPr lang="en-US" sz="2000" b="1" dirty="0">
              <a:latin typeface="Garamond"/>
              <a:cs typeface="Garamond"/>
            </a:endParaRP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61" y="2446588"/>
            <a:ext cx="124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Control: 73b</a:t>
            </a:r>
            <a:endParaRPr lang="en-US" sz="1600" b="1" dirty="0" smtClean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857" y="2431507"/>
            <a:ext cx="124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Control: 84b</a:t>
            </a:r>
            <a:endParaRPr lang="en-US" sz="1600" b="1" dirty="0" smtClean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5358" y="2417550"/>
            <a:ext cx="124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Control: 55b</a:t>
            </a:r>
            <a:endParaRPr lang="en-US" sz="1600" b="1" dirty="0" smtClean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594803"/>
            <a:ext cx="132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Control: 181b</a:t>
            </a:r>
            <a:endParaRPr lang="en-US" sz="1600" b="1" dirty="0" smtClean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0856" y="4552934"/>
            <a:ext cx="1340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Control: 140b</a:t>
            </a:r>
            <a:endParaRPr lang="en-US" sz="1600" b="1" dirty="0" smtClean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5357" y="4552934"/>
            <a:ext cx="1368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Control: 171b</a:t>
            </a:r>
            <a:endParaRPr lang="en-US" sz="1600" b="1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354" y="178564"/>
            <a:ext cx="8559333" cy="732800"/>
          </a:xfrm>
        </p:spPr>
        <p:txBody>
          <a:bodyPr>
            <a:normAutofit/>
          </a:bodyPr>
          <a:lstStyle/>
          <a:p>
            <a:r>
              <a:rPr lang="en-US" sz="3600" b="1" spc="-60" dirty="0" smtClean="0">
                <a:solidFill>
                  <a:schemeClr val="tx2"/>
                </a:solidFill>
                <a:latin typeface="Garamond" pitchFamily="18" charset="0"/>
              </a:rPr>
              <a:t>Background</a:t>
            </a:r>
            <a:endParaRPr lang="en-US" sz="3300" b="1" spc="-6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17747" y="6492450"/>
            <a:ext cx="1315721" cy="365125"/>
          </a:xfrm>
        </p:spPr>
        <p:txBody>
          <a:bodyPr/>
          <a:lstStyle/>
          <a:p>
            <a:pPr algn="r"/>
            <a:fld id="{9DE8EC90-9026-46D1-ACB6-62CC0B2DA8FA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015" y="891268"/>
            <a:ext cx="8601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Embedded workloads – Computationally demanding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Mobile processors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 High performance in tight area and power constraints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SOCs employing Customization/Specialization  to meet the demands</a:t>
            </a:r>
            <a:endParaRPr lang="en-US" sz="2000" dirty="0">
              <a:latin typeface="Garamond" pitchFamily="18" charset="0"/>
              <a:sym typeface="Wingdings" pitchFamily="2" charset="2"/>
            </a:endParaRPr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17" y="1511861"/>
            <a:ext cx="1313728" cy="701056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65" y="1581710"/>
            <a:ext cx="1329475" cy="797685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07" y="1508019"/>
            <a:ext cx="1254550" cy="704898"/>
          </a:xfrm>
          <a:prstGeom prst="rect">
            <a:avLst/>
          </a:prstGeom>
        </p:spPr>
      </p:pic>
      <p:sp>
        <p:nvSpPr>
          <p:cNvPr id="2053" name="TextBox 2052"/>
          <p:cNvSpPr txBox="1"/>
          <p:nvPr/>
        </p:nvSpPr>
        <p:spPr>
          <a:xfrm>
            <a:off x="1194354" y="217463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Speech recognition</a:t>
            </a:r>
            <a:endParaRPr lang="en-US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732468" y="2174638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Face/Image recognition</a:t>
            </a:r>
            <a:endParaRPr lang="en-US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590989" y="2174638"/>
            <a:ext cx="13163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Signal Processing</a:t>
            </a:r>
            <a:endParaRPr lang="en-US" sz="11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122182" y="2241356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General Purpose</a:t>
            </a:r>
            <a:endParaRPr lang="en-US" sz="1100" dirty="0"/>
          </a:p>
        </p:txBody>
      </p:sp>
      <p:pic>
        <p:nvPicPr>
          <p:cNvPr id="2054" name="Picture 20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82" y="1454363"/>
            <a:ext cx="1036864" cy="81221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99" y="4864449"/>
            <a:ext cx="2823808" cy="1782930"/>
          </a:xfrm>
          <a:prstGeom prst="rect">
            <a:avLst/>
          </a:prstGeom>
        </p:spPr>
      </p:pic>
      <p:sp>
        <p:nvSpPr>
          <p:cNvPr id="2057" name="TextBox 2056"/>
          <p:cNvSpPr txBox="1"/>
          <p:nvPr/>
        </p:nvSpPr>
        <p:spPr>
          <a:xfrm>
            <a:off x="126927" y="4059492"/>
            <a:ext cx="3643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ASIC Solutions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Hardwired and Fixed Functions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Not </a:t>
            </a:r>
            <a:r>
              <a:rPr lang="en-US" sz="2000" dirty="0">
                <a:latin typeface="Garamond" pitchFamily="18" charset="0"/>
                <a:sym typeface="Wingdings" pitchFamily="2" charset="2"/>
              </a:rPr>
              <a:t>programmable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21682" y="4059492"/>
            <a:ext cx="3768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ASIP Solutions</a:t>
            </a:r>
          </a:p>
          <a:p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- Application specific customization</a:t>
            </a:r>
          </a:p>
          <a:p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- Programmable to some extent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2058" name="Oval 2057"/>
          <p:cNvSpPr/>
          <p:nvPr/>
        </p:nvSpPr>
        <p:spPr>
          <a:xfrm>
            <a:off x="3897134" y="6164494"/>
            <a:ext cx="986319" cy="21575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296915" y="5013645"/>
            <a:ext cx="952268" cy="53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106" grpId="0"/>
      <p:bldP spid="107" grpId="0"/>
      <p:bldP spid="109" grpId="0"/>
      <p:bldP spid="2057" grpId="0"/>
      <p:bldP spid="115" grpId="0"/>
      <p:bldP spid="2058" grpId="0" animBg="1"/>
      <p:bldP spid="1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617" y="480961"/>
            <a:ext cx="6506907" cy="554355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Garamond" pitchFamily="18" charset="0"/>
              </a:rPr>
              <a:t>Flexibility of framework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12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5-10-06 at 9.2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" y="990600"/>
            <a:ext cx="8522698" cy="4536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595" y="2073642"/>
            <a:ext cx="8560073" cy="145167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</a:rPr>
              <a:t>Takeaway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Domain specific CCAs have avg. speedup close to GP CCA with less area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Application specific CCAs slightly underperform</a:t>
            </a:r>
            <a:endParaRPr lang="en-US" sz="2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6" y="100482"/>
            <a:ext cx="8254721" cy="740547"/>
          </a:xfrm>
        </p:spPr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Related work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15" y="911364"/>
            <a:ext cx="8601389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Garamond" pitchFamily="18" charset="0"/>
              </a:rPr>
              <a:t>Utilization of Trace cache for </a:t>
            </a:r>
            <a:r>
              <a:rPr lang="en-US" sz="2000" b="1" dirty="0" err="1" smtClean="0">
                <a:latin typeface="Garamond" pitchFamily="18" charset="0"/>
              </a:rPr>
              <a:t>Subgraph</a:t>
            </a:r>
            <a:r>
              <a:rPr lang="en-US" sz="2000" b="1" dirty="0" smtClean="0">
                <a:latin typeface="Garamond" pitchFamily="18" charset="0"/>
              </a:rPr>
              <a:t> mapping: </a:t>
            </a:r>
            <a:r>
              <a:rPr lang="en-US" sz="2000" dirty="0" smtClean="0">
                <a:latin typeface="Garamond" pitchFamily="18" charset="0"/>
              </a:rPr>
              <a:t>D.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Friendly et. al, "Putting </a:t>
            </a:r>
            <a:r>
              <a:rPr lang="en-US" sz="2000" dirty="0">
                <a:latin typeface="Garamond" pitchFamily="18" charset="0"/>
              </a:rPr>
              <a:t>the fill unit to work: Dynamic optimizations for trace cache </a:t>
            </a:r>
            <a:r>
              <a:rPr lang="en-US" sz="2000" dirty="0" err="1">
                <a:latin typeface="Garamond" pitchFamily="18" charset="0"/>
              </a:rPr>
              <a:t>microprocessors."</a:t>
            </a:r>
            <a:r>
              <a:rPr lang="en-US" sz="2000" i="1" dirty="0" err="1">
                <a:latin typeface="Garamond" pitchFamily="18" charset="0"/>
              </a:rPr>
              <a:t>Proceedings</a:t>
            </a:r>
            <a:r>
              <a:rPr lang="en-US" sz="2000" i="1" dirty="0">
                <a:latin typeface="Garamond" pitchFamily="18" charset="0"/>
              </a:rPr>
              <a:t> of the 31st annual ACM/IEEE international symposium on Microarchitecture</a:t>
            </a:r>
            <a:r>
              <a:rPr lang="en-US" sz="2000" dirty="0">
                <a:latin typeface="Garamond" pitchFamily="18" charset="0"/>
              </a:rPr>
              <a:t>. IEEE Computer Society Press, </a:t>
            </a:r>
            <a:r>
              <a:rPr lang="en-US" sz="2000" dirty="0" smtClean="0">
                <a:latin typeface="Garamond" pitchFamily="18" charset="0"/>
              </a:rPr>
              <a:t>1998</a:t>
            </a:r>
            <a:r>
              <a:rPr lang="en-US" sz="2000" dirty="0" smtClean="0">
                <a:latin typeface="Garamond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Garamond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Garamond" pitchFamily="18" charset="0"/>
              </a:rPr>
              <a:t>DISE: </a:t>
            </a:r>
            <a:r>
              <a:rPr lang="en-US" sz="2000" dirty="0" smtClean="0">
                <a:latin typeface="Garamond" pitchFamily="18" charset="0"/>
              </a:rPr>
              <a:t>M. Corliss et. al. </a:t>
            </a:r>
            <a:r>
              <a:rPr lang="en-US" sz="2000" dirty="0">
                <a:latin typeface="Garamond" pitchFamily="18" charset="0"/>
              </a:rPr>
              <a:t>"DISE: A programmable macro engine for customizing applications." </a:t>
            </a:r>
            <a:r>
              <a:rPr lang="en-US" sz="2000" i="1" dirty="0">
                <a:latin typeface="Garamond" pitchFamily="18" charset="0"/>
              </a:rPr>
              <a:t>Computer Architecture, 2003. Proceedings. 30th Annual International Symposium on</a:t>
            </a:r>
            <a:r>
              <a:rPr lang="en-US" sz="2000" dirty="0">
                <a:latin typeface="Garamond" pitchFamily="18" charset="0"/>
              </a:rPr>
              <a:t>. IEEE, 2003.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6" y="100482"/>
            <a:ext cx="8254721" cy="740547"/>
          </a:xfrm>
        </p:spPr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Questions to think of ??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195" y="911364"/>
            <a:ext cx="8601389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aramond" pitchFamily="18" charset="0"/>
              </a:rPr>
              <a:t>Power/Energy estimates for General purpose CCA 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>
              <a:latin typeface="Garamond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aramond" pitchFamily="18" charset="0"/>
              </a:rPr>
              <a:t>CAMs are used for </a:t>
            </a:r>
            <a:r>
              <a:rPr lang="en-US" sz="2000" dirty="0" err="1" smtClean="0">
                <a:latin typeface="Garamond" pitchFamily="18" charset="0"/>
              </a:rPr>
              <a:t>Config</a:t>
            </a:r>
            <a:r>
              <a:rPr lang="en-US" sz="2000" dirty="0" smtClean="0">
                <a:latin typeface="Garamond" pitchFamily="18" charset="0"/>
              </a:rPr>
              <a:t>. </a:t>
            </a:r>
            <a:r>
              <a:rPr lang="en-US" sz="2000" dirty="0">
                <a:latin typeface="Garamond" pitchFamily="18" charset="0"/>
              </a:rPr>
              <a:t>c</a:t>
            </a:r>
            <a:r>
              <a:rPr lang="en-US" sz="2000" dirty="0" smtClean="0">
                <a:latin typeface="Garamond" pitchFamily="18" charset="0"/>
              </a:rPr>
              <a:t>aches. How much better or extra overhead is added compared to trace cache based design ? (Dataflow processors demised due to heavily used tag matching CAMs)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>
              <a:latin typeface="Garamond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aramond" pitchFamily="18" charset="0"/>
              </a:rPr>
              <a:t>Why not use </a:t>
            </a:r>
            <a:r>
              <a:rPr lang="en-US" sz="2000" dirty="0">
                <a:latin typeface="Garamond" pitchFamily="18" charset="0"/>
              </a:rPr>
              <a:t>a traditional wide issue VLIW and SIMD style </a:t>
            </a:r>
            <a:r>
              <a:rPr lang="en-US" sz="2000" dirty="0" smtClean="0">
                <a:latin typeface="Garamond" pitchFamily="18" charset="0"/>
              </a:rPr>
              <a:t>machine instead of general </a:t>
            </a:r>
            <a:r>
              <a:rPr lang="en-US" sz="2000" dirty="0" smtClean="0">
                <a:latin typeface="Garamond" pitchFamily="18" charset="0"/>
              </a:rPr>
              <a:t>purpose CCA ?? </a:t>
            </a:r>
            <a:r>
              <a:rPr lang="en-US" sz="2000" dirty="0" smtClean="0">
                <a:latin typeface="Garamond" pitchFamily="18" charset="0"/>
              </a:rPr>
              <a:t>Plug-and-play are the only extra benefits out of this framework 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>
              <a:latin typeface="Garamond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aramond" pitchFamily="18" charset="0"/>
              </a:rPr>
              <a:t>Compiler still needs to be aware of target CCA to generate </a:t>
            </a:r>
            <a:r>
              <a:rPr lang="en-US" sz="2000" dirty="0" err="1" smtClean="0">
                <a:latin typeface="Garamond" pitchFamily="18" charset="0"/>
              </a:rPr>
              <a:t>subgraphs</a:t>
            </a:r>
            <a:r>
              <a:rPr lang="en-US" sz="2000" dirty="0" smtClean="0">
                <a:latin typeface="Garamond" pitchFamily="18" charset="0"/>
              </a:rPr>
              <a:t> to be consumed by it ?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6" y="100482"/>
            <a:ext cx="8254721" cy="740547"/>
          </a:xfrm>
        </p:spPr>
        <p:txBody>
          <a:bodyPr/>
          <a:lstStyle/>
          <a:p>
            <a:r>
              <a:rPr lang="en-US" b="1" dirty="0" err="1" smtClean="0">
                <a:latin typeface="Garamond" pitchFamily="18" charset="0"/>
              </a:rPr>
              <a:t>COnclusion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15" y="911364"/>
            <a:ext cx="8601389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aramond" pitchFamily="18" charset="0"/>
              </a:rPr>
              <a:t>Flexible framework for transparent ISA customization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>
              <a:latin typeface="Garamond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aramond" pitchFamily="18" charset="0"/>
              </a:rPr>
              <a:t>Hybrid approach for efficiency improvement without overheads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 smtClean="0">
              <a:latin typeface="Garamond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aramond" pitchFamily="18" charset="0"/>
              </a:rPr>
              <a:t>Plu</a:t>
            </a:r>
            <a:r>
              <a:rPr lang="en-US" sz="2000" dirty="0" smtClean="0">
                <a:latin typeface="Garamond" pitchFamily="18" charset="0"/>
              </a:rPr>
              <a:t>g-and-play benefits to fit multiple CCAs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 smtClean="0">
              <a:latin typeface="Garamond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aramond" pitchFamily="18" charset="0"/>
              </a:rPr>
              <a:t>Reduces design and verification cost of ASIP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>
              <a:latin typeface="Garamond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Garamond" pitchFamily="18" charset="0"/>
              </a:rPr>
              <a:t>Domain specific and Application specific CCAs can be easily integrated into baseline processor with speedup </a:t>
            </a:r>
            <a:r>
              <a:rPr lang="en-US" sz="2000" dirty="0" err="1" smtClean="0">
                <a:latin typeface="Garamond" pitchFamily="18" charset="0"/>
              </a:rPr>
              <a:t>upto</a:t>
            </a:r>
            <a:r>
              <a:rPr lang="en-US" sz="2000" dirty="0" smtClean="0">
                <a:latin typeface="Garamond" pitchFamily="18" charset="0"/>
              </a:rPr>
              <a:t> 2.21x in average.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>
              <a:latin typeface="Garamond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5475" y="2488903"/>
            <a:ext cx="2957519" cy="8191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BACK-UP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4" name="Slide Number Placeholder 14"/>
          <p:cNvSpPr txBox="1">
            <a:spLocks/>
          </p:cNvSpPr>
          <p:nvPr/>
        </p:nvSpPr>
        <p:spPr>
          <a:xfrm>
            <a:off x="8589118" y="649287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8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80" name="Text Box 72"/>
          <p:cNvSpPr txBox="1">
            <a:spLocks noChangeArrowheads="1"/>
          </p:cNvSpPr>
          <p:nvPr/>
        </p:nvSpPr>
        <p:spPr bwMode="auto">
          <a:xfrm>
            <a:off x="5173663" y="19685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I1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80" y="0"/>
            <a:ext cx="8394700" cy="819150"/>
          </a:xfrm>
        </p:spPr>
        <p:txBody>
          <a:bodyPr/>
          <a:lstStyle/>
          <a:p>
            <a:r>
              <a:rPr lang="en-US" b="1" dirty="0">
                <a:latin typeface="Garamond" pitchFamily="18" charset="0"/>
              </a:rPr>
              <a:t>Control Generation</a:t>
            </a:r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4546600" y="2511425"/>
            <a:ext cx="466725" cy="334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5148263" y="2511425"/>
            <a:ext cx="466725" cy="334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5748338" y="2511425"/>
            <a:ext cx="466725" cy="334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>
            <a:off x="6350000" y="2511425"/>
            <a:ext cx="466725" cy="334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6950075" y="2511425"/>
            <a:ext cx="466725" cy="334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2" name="Rectangle 14"/>
          <p:cNvSpPr>
            <a:spLocks noChangeArrowheads="1"/>
          </p:cNvSpPr>
          <p:nvPr/>
        </p:nvSpPr>
        <p:spPr bwMode="auto">
          <a:xfrm>
            <a:off x="7551738" y="2511425"/>
            <a:ext cx="466725" cy="334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3" name="AutoShape 15"/>
          <p:cNvSpPr>
            <a:spLocks noChangeArrowheads="1"/>
          </p:cNvSpPr>
          <p:nvPr/>
        </p:nvSpPr>
        <p:spPr bwMode="auto">
          <a:xfrm>
            <a:off x="5148263" y="3046413"/>
            <a:ext cx="466725" cy="333375"/>
          </a:xfrm>
          <a:prstGeom prst="flowChartAlternateProcess">
            <a:avLst/>
          </a:prstGeom>
          <a:solidFill>
            <a:schemeClr val="bg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4" name="AutoShape 16"/>
          <p:cNvSpPr>
            <a:spLocks noChangeArrowheads="1"/>
          </p:cNvSpPr>
          <p:nvPr/>
        </p:nvSpPr>
        <p:spPr bwMode="auto">
          <a:xfrm>
            <a:off x="5748338" y="3046413"/>
            <a:ext cx="466725" cy="333375"/>
          </a:xfrm>
          <a:prstGeom prst="flowChartAlternateProcess">
            <a:avLst/>
          </a:prstGeom>
          <a:solidFill>
            <a:schemeClr val="bg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5" name="AutoShape 17"/>
          <p:cNvSpPr>
            <a:spLocks noChangeArrowheads="1"/>
          </p:cNvSpPr>
          <p:nvPr/>
        </p:nvSpPr>
        <p:spPr bwMode="auto">
          <a:xfrm>
            <a:off x="6350000" y="3046413"/>
            <a:ext cx="466725" cy="333375"/>
          </a:xfrm>
          <a:prstGeom prst="flowChartAlternateProcess">
            <a:avLst/>
          </a:prstGeom>
          <a:solidFill>
            <a:schemeClr val="bg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6" name="AutoShape 18"/>
          <p:cNvSpPr>
            <a:spLocks noChangeArrowheads="1"/>
          </p:cNvSpPr>
          <p:nvPr/>
        </p:nvSpPr>
        <p:spPr bwMode="auto">
          <a:xfrm>
            <a:off x="6950075" y="3046413"/>
            <a:ext cx="466725" cy="333375"/>
          </a:xfrm>
          <a:prstGeom prst="flowChartAlternateProcess">
            <a:avLst/>
          </a:prstGeom>
          <a:solidFill>
            <a:schemeClr val="bg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7" name="Rectangle 19"/>
          <p:cNvSpPr>
            <a:spLocks noChangeArrowheads="1"/>
          </p:cNvSpPr>
          <p:nvPr/>
        </p:nvSpPr>
        <p:spPr bwMode="auto">
          <a:xfrm>
            <a:off x="5440363" y="3579813"/>
            <a:ext cx="466725" cy="334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8" name="Rectangle 20"/>
          <p:cNvSpPr>
            <a:spLocks noChangeArrowheads="1"/>
          </p:cNvSpPr>
          <p:nvPr/>
        </p:nvSpPr>
        <p:spPr bwMode="auto">
          <a:xfrm>
            <a:off x="6040438" y="3579813"/>
            <a:ext cx="466725" cy="334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29" name="Rectangle 21"/>
          <p:cNvSpPr>
            <a:spLocks noChangeArrowheads="1"/>
          </p:cNvSpPr>
          <p:nvPr/>
        </p:nvSpPr>
        <p:spPr bwMode="auto">
          <a:xfrm>
            <a:off x="6642100" y="3579813"/>
            <a:ext cx="466725" cy="334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30" name="AutoShape 22"/>
          <p:cNvSpPr>
            <a:spLocks noChangeArrowheads="1"/>
          </p:cNvSpPr>
          <p:nvPr/>
        </p:nvSpPr>
        <p:spPr bwMode="auto">
          <a:xfrm>
            <a:off x="5734050" y="4114800"/>
            <a:ext cx="466725" cy="333375"/>
          </a:xfrm>
          <a:prstGeom prst="flowChartAlternateProcess">
            <a:avLst/>
          </a:prstGeom>
          <a:solidFill>
            <a:schemeClr val="bg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31" name="AutoShape 23"/>
          <p:cNvSpPr>
            <a:spLocks noChangeArrowheads="1"/>
          </p:cNvSpPr>
          <p:nvPr/>
        </p:nvSpPr>
        <p:spPr bwMode="auto">
          <a:xfrm>
            <a:off x="6334125" y="4114800"/>
            <a:ext cx="468313" cy="333375"/>
          </a:xfrm>
          <a:prstGeom prst="flowChartAlternateProcess">
            <a:avLst/>
          </a:prstGeom>
          <a:solidFill>
            <a:schemeClr val="bg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32" name="AutoShape 24"/>
          <p:cNvSpPr>
            <a:spLocks noChangeArrowheads="1"/>
          </p:cNvSpPr>
          <p:nvPr/>
        </p:nvSpPr>
        <p:spPr bwMode="auto">
          <a:xfrm>
            <a:off x="5848350" y="2044700"/>
            <a:ext cx="266700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299033" name="AutoShape 25"/>
          <p:cNvSpPr>
            <a:spLocks noChangeArrowheads="1"/>
          </p:cNvSpPr>
          <p:nvPr/>
        </p:nvSpPr>
        <p:spPr bwMode="auto">
          <a:xfrm>
            <a:off x="6450013" y="2044700"/>
            <a:ext cx="266700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299034" name="AutoShape 26"/>
          <p:cNvSpPr>
            <a:spLocks noChangeArrowheads="1"/>
          </p:cNvSpPr>
          <p:nvPr/>
        </p:nvSpPr>
        <p:spPr bwMode="auto">
          <a:xfrm>
            <a:off x="7050088" y="2044700"/>
            <a:ext cx="266700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299035" name="AutoShape 27"/>
          <p:cNvSpPr>
            <a:spLocks noChangeArrowheads="1"/>
          </p:cNvSpPr>
          <p:nvPr/>
        </p:nvSpPr>
        <p:spPr bwMode="auto">
          <a:xfrm>
            <a:off x="5824538" y="4699000"/>
            <a:ext cx="268287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299036" name="AutoShape 28"/>
          <p:cNvSpPr>
            <a:spLocks noChangeArrowheads="1"/>
          </p:cNvSpPr>
          <p:nvPr/>
        </p:nvSpPr>
        <p:spPr bwMode="auto">
          <a:xfrm>
            <a:off x="6753225" y="4699000"/>
            <a:ext cx="268288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baseline="-25000">
              <a:latin typeface="Times New Roman" pitchFamily="18" charset="0"/>
            </a:endParaRPr>
          </a:p>
        </p:txBody>
      </p:sp>
      <p:sp>
        <p:nvSpPr>
          <p:cNvPr id="299037" name="Line 29"/>
          <p:cNvSpPr>
            <a:spLocks noChangeShapeType="1"/>
          </p:cNvSpPr>
          <p:nvPr/>
        </p:nvSpPr>
        <p:spPr bwMode="auto">
          <a:xfrm>
            <a:off x="4746625" y="2378075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38" name="Line 30"/>
          <p:cNvSpPr>
            <a:spLocks noChangeShapeType="1"/>
          </p:cNvSpPr>
          <p:nvPr/>
        </p:nvSpPr>
        <p:spPr bwMode="auto">
          <a:xfrm>
            <a:off x="5348288" y="23114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39" name="Line 31"/>
          <p:cNvSpPr>
            <a:spLocks noChangeShapeType="1"/>
          </p:cNvSpPr>
          <p:nvPr/>
        </p:nvSpPr>
        <p:spPr bwMode="auto">
          <a:xfrm>
            <a:off x="5981700" y="23114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0" name="Line 32"/>
          <p:cNvSpPr>
            <a:spLocks noChangeShapeType="1"/>
          </p:cNvSpPr>
          <p:nvPr/>
        </p:nvSpPr>
        <p:spPr bwMode="auto">
          <a:xfrm>
            <a:off x="6583363" y="23114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1" name="Line 33"/>
          <p:cNvSpPr>
            <a:spLocks noChangeShapeType="1"/>
          </p:cNvSpPr>
          <p:nvPr/>
        </p:nvSpPr>
        <p:spPr bwMode="auto">
          <a:xfrm>
            <a:off x="7183438" y="23114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2" name="Line 34"/>
          <p:cNvSpPr>
            <a:spLocks noChangeShapeType="1"/>
          </p:cNvSpPr>
          <p:nvPr/>
        </p:nvSpPr>
        <p:spPr bwMode="auto">
          <a:xfrm>
            <a:off x="4746625" y="23780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3" name="Line 35"/>
          <p:cNvSpPr>
            <a:spLocks noChangeShapeType="1"/>
          </p:cNvSpPr>
          <p:nvPr/>
        </p:nvSpPr>
        <p:spPr bwMode="auto">
          <a:xfrm>
            <a:off x="5414963" y="23780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4" name="Line 36"/>
          <p:cNvSpPr>
            <a:spLocks noChangeShapeType="1"/>
          </p:cNvSpPr>
          <p:nvPr/>
        </p:nvSpPr>
        <p:spPr bwMode="auto">
          <a:xfrm>
            <a:off x="5981700" y="23780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5" name="Line 37"/>
          <p:cNvSpPr>
            <a:spLocks noChangeShapeType="1"/>
          </p:cNvSpPr>
          <p:nvPr/>
        </p:nvSpPr>
        <p:spPr bwMode="auto">
          <a:xfrm>
            <a:off x="6550025" y="23780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6" name="Line 38"/>
          <p:cNvSpPr>
            <a:spLocks noChangeShapeType="1"/>
          </p:cNvSpPr>
          <p:nvPr/>
        </p:nvSpPr>
        <p:spPr bwMode="auto">
          <a:xfrm>
            <a:off x="7183438" y="23780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7" name="Line 39"/>
          <p:cNvSpPr>
            <a:spLocks noChangeShapeType="1"/>
          </p:cNvSpPr>
          <p:nvPr/>
        </p:nvSpPr>
        <p:spPr bwMode="auto">
          <a:xfrm>
            <a:off x="7718425" y="23780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8" name="Line 40"/>
          <p:cNvSpPr>
            <a:spLocks noChangeShapeType="1"/>
          </p:cNvSpPr>
          <p:nvPr/>
        </p:nvSpPr>
        <p:spPr bwMode="auto">
          <a:xfrm>
            <a:off x="4786313" y="2979738"/>
            <a:ext cx="2970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9" name="Line 41"/>
          <p:cNvSpPr>
            <a:spLocks noChangeShapeType="1"/>
          </p:cNvSpPr>
          <p:nvPr/>
        </p:nvSpPr>
        <p:spPr bwMode="auto">
          <a:xfrm>
            <a:off x="4786313" y="28463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0" name="Line 42"/>
          <p:cNvSpPr>
            <a:spLocks noChangeShapeType="1"/>
          </p:cNvSpPr>
          <p:nvPr/>
        </p:nvSpPr>
        <p:spPr bwMode="auto">
          <a:xfrm>
            <a:off x="5359400" y="28463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1" name="Line 43"/>
          <p:cNvSpPr>
            <a:spLocks noChangeShapeType="1"/>
          </p:cNvSpPr>
          <p:nvPr/>
        </p:nvSpPr>
        <p:spPr bwMode="auto">
          <a:xfrm>
            <a:off x="5948363" y="28463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2" name="Line 44"/>
          <p:cNvSpPr>
            <a:spLocks noChangeShapeType="1"/>
          </p:cNvSpPr>
          <p:nvPr/>
        </p:nvSpPr>
        <p:spPr bwMode="auto">
          <a:xfrm>
            <a:off x="6550025" y="28463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3" name="Line 45"/>
          <p:cNvSpPr>
            <a:spLocks noChangeShapeType="1"/>
          </p:cNvSpPr>
          <p:nvPr/>
        </p:nvSpPr>
        <p:spPr bwMode="auto">
          <a:xfrm>
            <a:off x="7150100" y="28463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4" name="Line 46"/>
          <p:cNvSpPr>
            <a:spLocks noChangeShapeType="1"/>
          </p:cNvSpPr>
          <p:nvPr/>
        </p:nvSpPr>
        <p:spPr bwMode="auto">
          <a:xfrm>
            <a:off x="7756525" y="28463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5" name="Line 47"/>
          <p:cNvSpPr>
            <a:spLocks noChangeShapeType="1"/>
          </p:cNvSpPr>
          <p:nvPr/>
        </p:nvSpPr>
        <p:spPr bwMode="auto">
          <a:xfrm>
            <a:off x="5359400" y="2979738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6" name="Line 48"/>
          <p:cNvSpPr>
            <a:spLocks noChangeShapeType="1"/>
          </p:cNvSpPr>
          <p:nvPr/>
        </p:nvSpPr>
        <p:spPr bwMode="auto">
          <a:xfrm>
            <a:off x="5948363" y="2979738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7" name="Line 49"/>
          <p:cNvSpPr>
            <a:spLocks noChangeShapeType="1"/>
          </p:cNvSpPr>
          <p:nvPr/>
        </p:nvSpPr>
        <p:spPr bwMode="auto">
          <a:xfrm>
            <a:off x="6550025" y="2979738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8" name="Line 50"/>
          <p:cNvSpPr>
            <a:spLocks noChangeShapeType="1"/>
          </p:cNvSpPr>
          <p:nvPr/>
        </p:nvSpPr>
        <p:spPr bwMode="auto">
          <a:xfrm>
            <a:off x="7150100" y="2979738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9" name="Line 51"/>
          <p:cNvSpPr>
            <a:spLocks noChangeShapeType="1"/>
          </p:cNvSpPr>
          <p:nvPr/>
        </p:nvSpPr>
        <p:spPr bwMode="auto">
          <a:xfrm>
            <a:off x="5353050" y="3513138"/>
            <a:ext cx="1935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0" name="Line 52"/>
          <p:cNvSpPr>
            <a:spLocks noChangeShapeType="1"/>
          </p:cNvSpPr>
          <p:nvPr/>
        </p:nvSpPr>
        <p:spPr bwMode="auto">
          <a:xfrm>
            <a:off x="5359400" y="3379788"/>
            <a:ext cx="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1" name="Line 53"/>
          <p:cNvSpPr>
            <a:spLocks noChangeShapeType="1"/>
          </p:cNvSpPr>
          <p:nvPr/>
        </p:nvSpPr>
        <p:spPr bwMode="auto">
          <a:xfrm>
            <a:off x="5981700" y="3379788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2" name="Line 54"/>
          <p:cNvSpPr>
            <a:spLocks noChangeShapeType="1"/>
          </p:cNvSpPr>
          <p:nvPr/>
        </p:nvSpPr>
        <p:spPr bwMode="auto">
          <a:xfrm>
            <a:off x="6616700" y="3379788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3" name="Line 55"/>
          <p:cNvSpPr>
            <a:spLocks noChangeShapeType="1"/>
          </p:cNvSpPr>
          <p:nvPr/>
        </p:nvSpPr>
        <p:spPr bwMode="auto">
          <a:xfrm>
            <a:off x="7216775" y="3379788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4" name="Line 56"/>
          <p:cNvSpPr>
            <a:spLocks noChangeShapeType="1"/>
          </p:cNvSpPr>
          <p:nvPr/>
        </p:nvSpPr>
        <p:spPr bwMode="auto">
          <a:xfrm>
            <a:off x="5678488" y="4048125"/>
            <a:ext cx="1322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5" name="Line 57"/>
          <p:cNvSpPr>
            <a:spLocks noChangeShapeType="1"/>
          </p:cNvSpPr>
          <p:nvPr/>
        </p:nvSpPr>
        <p:spPr bwMode="auto">
          <a:xfrm>
            <a:off x="5678488" y="39147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6" name="Line 58"/>
          <p:cNvSpPr>
            <a:spLocks noChangeShapeType="1"/>
          </p:cNvSpPr>
          <p:nvPr/>
        </p:nvSpPr>
        <p:spPr bwMode="auto">
          <a:xfrm>
            <a:off x="6273800" y="39147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7" name="Line 59"/>
          <p:cNvSpPr>
            <a:spLocks noChangeShapeType="1"/>
          </p:cNvSpPr>
          <p:nvPr/>
        </p:nvSpPr>
        <p:spPr bwMode="auto">
          <a:xfrm>
            <a:off x="6869113" y="39147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8" name="Line 60"/>
          <p:cNvSpPr>
            <a:spLocks noChangeShapeType="1"/>
          </p:cNvSpPr>
          <p:nvPr/>
        </p:nvSpPr>
        <p:spPr bwMode="auto">
          <a:xfrm>
            <a:off x="5967413" y="4048125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69" name="Line 61"/>
          <p:cNvSpPr>
            <a:spLocks noChangeShapeType="1"/>
          </p:cNvSpPr>
          <p:nvPr/>
        </p:nvSpPr>
        <p:spPr bwMode="auto">
          <a:xfrm>
            <a:off x="6573838" y="4048125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70" name="Line 62"/>
          <p:cNvSpPr>
            <a:spLocks noChangeShapeType="1"/>
          </p:cNvSpPr>
          <p:nvPr/>
        </p:nvSpPr>
        <p:spPr bwMode="auto">
          <a:xfrm>
            <a:off x="6580188" y="4578350"/>
            <a:ext cx="1033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71" name="Line 63"/>
          <p:cNvSpPr>
            <a:spLocks noChangeShapeType="1"/>
          </p:cNvSpPr>
          <p:nvPr/>
        </p:nvSpPr>
        <p:spPr bwMode="auto">
          <a:xfrm>
            <a:off x="5967413" y="44481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72" name="Line 64"/>
          <p:cNvSpPr>
            <a:spLocks noChangeShapeType="1"/>
          </p:cNvSpPr>
          <p:nvPr/>
        </p:nvSpPr>
        <p:spPr bwMode="auto">
          <a:xfrm>
            <a:off x="6584950" y="44481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73" name="Line 65"/>
          <p:cNvSpPr>
            <a:spLocks noChangeShapeType="1"/>
          </p:cNvSpPr>
          <p:nvPr/>
        </p:nvSpPr>
        <p:spPr bwMode="auto">
          <a:xfrm>
            <a:off x="5965825" y="456882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74" name="Line 66"/>
          <p:cNvSpPr>
            <a:spLocks noChangeShapeType="1"/>
          </p:cNvSpPr>
          <p:nvPr/>
        </p:nvSpPr>
        <p:spPr bwMode="auto">
          <a:xfrm>
            <a:off x="7610475" y="2984500"/>
            <a:ext cx="0" cy="160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75" name="Line 67"/>
          <p:cNvSpPr>
            <a:spLocks noChangeShapeType="1"/>
          </p:cNvSpPr>
          <p:nvPr/>
        </p:nvSpPr>
        <p:spPr bwMode="auto">
          <a:xfrm>
            <a:off x="6894513" y="4570413"/>
            <a:ext cx="3175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9076" name="Group 68"/>
          <p:cNvGrpSpPr>
            <a:grpSpLocks/>
          </p:cNvGrpSpPr>
          <p:nvPr/>
        </p:nvGrpSpPr>
        <p:grpSpPr bwMode="auto">
          <a:xfrm>
            <a:off x="5173663" y="1968500"/>
            <a:ext cx="374650" cy="366713"/>
            <a:chOff x="3395" y="880"/>
            <a:chExt cx="236" cy="231"/>
          </a:xfrm>
        </p:grpSpPr>
        <p:sp>
          <p:nvSpPr>
            <p:cNvPr id="299077" name="AutoShape 69"/>
            <p:cNvSpPr>
              <a:spLocks noChangeArrowheads="1"/>
            </p:cNvSpPr>
            <p:nvPr/>
          </p:nvSpPr>
          <p:spPr bwMode="auto">
            <a:xfrm>
              <a:off x="3421" y="928"/>
              <a:ext cx="168" cy="168"/>
            </a:xfrm>
            <a:prstGeom prst="flowChartOffpageConnector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 baseline="-25000">
                <a:latin typeface="Times New Roman" pitchFamily="18" charset="0"/>
              </a:endParaRPr>
            </a:p>
          </p:txBody>
        </p:sp>
        <p:sp>
          <p:nvSpPr>
            <p:cNvPr id="299078" name="Text Box 70"/>
            <p:cNvSpPr txBox="1">
              <a:spLocks noChangeArrowheads="1"/>
            </p:cNvSpPr>
            <p:nvPr/>
          </p:nvSpPr>
          <p:spPr bwMode="auto">
            <a:xfrm>
              <a:off x="3395" y="88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I1</a:t>
              </a:r>
            </a:p>
          </p:txBody>
        </p:sp>
      </p:grpSp>
      <p:sp>
        <p:nvSpPr>
          <p:cNvPr id="299079" name="Text Box 71"/>
          <p:cNvSpPr txBox="1">
            <a:spLocks noChangeArrowheads="1"/>
          </p:cNvSpPr>
          <p:nvPr/>
        </p:nvSpPr>
        <p:spPr bwMode="auto">
          <a:xfrm>
            <a:off x="5797550" y="19685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I2</a:t>
            </a:r>
          </a:p>
        </p:txBody>
      </p:sp>
      <p:sp>
        <p:nvSpPr>
          <p:cNvPr id="299081" name="Text Box 73"/>
          <p:cNvSpPr txBox="1">
            <a:spLocks noChangeArrowheads="1"/>
          </p:cNvSpPr>
          <p:nvPr/>
        </p:nvSpPr>
        <p:spPr bwMode="auto">
          <a:xfrm>
            <a:off x="6392863" y="19685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I3</a:t>
            </a:r>
          </a:p>
        </p:txBody>
      </p:sp>
      <p:sp>
        <p:nvSpPr>
          <p:cNvPr id="299082" name="Text Box 74"/>
          <p:cNvSpPr txBox="1">
            <a:spLocks noChangeArrowheads="1"/>
          </p:cNvSpPr>
          <p:nvPr/>
        </p:nvSpPr>
        <p:spPr bwMode="auto">
          <a:xfrm>
            <a:off x="6989763" y="19685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I4</a:t>
            </a:r>
          </a:p>
        </p:txBody>
      </p:sp>
      <p:sp>
        <p:nvSpPr>
          <p:cNvPr id="299083" name="Text Box 75"/>
          <p:cNvSpPr txBox="1">
            <a:spLocks noChangeArrowheads="1"/>
          </p:cNvSpPr>
          <p:nvPr/>
        </p:nvSpPr>
        <p:spPr bwMode="auto">
          <a:xfrm>
            <a:off x="5729288" y="46228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O1</a:t>
            </a:r>
          </a:p>
        </p:txBody>
      </p:sp>
      <p:sp>
        <p:nvSpPr>
          <p:cNvPr id="299084" name="Text Box 76"/>
          <p:cNvSpPr txBox="1">
            <a:spLocks noChangeArrowheads="1"/>
          </p:cNvSpPr>
          <p:nvPr/>
        </p:nvSpPr>
        <p:spPr bwMode="auto">
          <a:xfrm>
            <a:off x="6653213" y="46228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O2</a:t>
            </a:r>
          </a:p>
        </p:txBody>
      </p:sp>
      <p:sp>
        <p:nvSpPr>
          <p:cNvPr id="299085" name="Line 77"/>
          <p:cNvSpPr>
            <a:spLocks noChangeShapeType="1"/>
          </p:cNvSpPr>
          <p:nvPr/>
        </p:nvSpPr>
        <p:spPr bwMode="auto">
          <a:xfrm>
            <a:off x="5672138" y="35179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86" name="Line 78"/>
          <p:cNvSpPr>
            <a:spLocks noChangeShapeType="1"/>
          </p:cNvSpPr>
          <p:nvPr/>
        </p:nvSpPr>
        <p:spPr bwMode="auto">
          <a:xfrm>
            <a:off x="6275388" y="3508375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87" name="Line 79"/>
          <p:cNvSpPr>
            <a:spLocks noChangeShapeType="1"/>
          </p:cNvSpPr>
          <p:nvPr/>
        </p:nvSpPr>
        <p:spPr bwMode="auto">
          <a:xfrm>
            <a:off x="6884988" y="35179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88" name="Line 80"/>
          <p:cNvSpPr>
            <a:spLocks noChangeShapeType="1"/>
          </p:cNvSpPr>
          <p:nvPr/>
        </p:nvSpPr>
        <p:spPr bwMode="auto">
          <a:xfrm>
            <a:off x="6996113" y="4044950"/>
            <a:ext cx="0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89" name="Line 81"/>
          <p:cNvSpPr>
            <a:spLocks noChangeShapeType="1"/>
          </p:cNvSpPr>
          <p:nvPr/>
        </p:nvSpPr>
        <p:spPr bwMode="auto">
          <a:xfrm>
            <a:off x="7281863" y="3511550"/>
            <a:ext cx="0" cy="1060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91" name="Rectangle 83"/>
          <p:cNvSpPr>
            <a:spLocks noChangeArrowheads="1"/>
          </p:cNvSpPr>
          <p:nvPr/>
        </p:nvSpPr>
        <p:spPr bwMode="auto">
          <a:xfrm>
            <a:off x="4546600" y="2511425"/>
            <a:ext cx="466725" cy="3349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93" name="Rectangle 85"/>
          <p:cNvSpPr>
            <a:spLocks noChangeArrowheads="1"/>
          </p:cNvSpPr>
          <p:nvPr/>
        </p:nvSpPr>
        <p:spPr bwMode="auto">
          <a:xfrm>
            <a:off x="5148263" y="2511425"/>
            <a:ext cx="466725" cy="3349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95" name="AutoShape 87"/>
          <p:cNvSpPr>
            <a:spLocks noChangeArrowheads="1"/>
          </p:cNvSpPr>
          <p:nvPr/>
        </p:nvSpPr>
        <p:spPr bwMode="auto">
          <a:xfrm>
            <a:off x="5148263" y="3046413"/>
            <a:ext cx="466725" cy="333375"/>
          </a:xfrm>
          <a:prstGeom prst="flowChartAlternateProcess">
            <a:avLst/>
          </a:prstGeom>
          <a:solidFill>
            <a:srgbClr val="F67B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96" name="Text Box 88"/>
          <p:cNvSpPr txBox="1">
            <a:spLocks noChangeArrowheads="1"/>
          </p:cNvSpPr>
          <p:nvPr/>
        </p:nvSpPr>
        <p:spPr bwMode="auto">
          <a:xfrm>
            <a:off x="885825" y="2109788"/>
            <a:ext cx="32448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 err="1" smtClean="0"/>
              <a:t>Subgraph</a:t>
            </a:r>
            <a:r>
              <a:rPr lang="en-US" sz="2800" dirty="0" smtClean="0"/>
              <a:t>:</a:t>
            </a:r>
            <a:endParaRPr lang="en-US" sz="2800" dirty="0"/>
          </a:p>
          <a:p>
            <a:pPr algn="l"/>
            <a:r>
              <a:rPr lang="en-US" sz="2800" dirty="0"/>
              <a:t>AND	 r3,   r1, #-4</a:t>
            </a:r>
          </a:p>
          <a:p>
            <a:pPr algn="l"/>
            <a:r>
              <a:rPr lang="en-US" sz="2800" dirty="0"/>
              <a:t>SEXT r2,   r4</a:t>
            </a:r>
          </a:p>
          <a:p>
            <a:pPr algn="l"/>
            <a:r>
              <a:rPr lang="en-US" sz="2800" dirty="0"/>
              <a:t>AND	 r2,   r2, #3</a:t>
            </a:r>
          </a:p>
          <a:p>
            <a:pPr algn="l"/>
            <a:r>
              <a:rPr lang="en-US" sz="2800" dirty="0"/>
              <a:t>OR	 r3,   r3, r2</a:t>
            </a:r>
          </a:p>
          <a:p>
            <a:pPr algn="l"/>
            <a:r>
              <a:rPr lang="en-US" sz="2800" dirty="0"/>
              <a:t>RET</a:t>
            </a:r>
          </a:p>
        </p:txBody>
      </p:sp>
      <p:sp>
        <p:nvSpPr>
          <p:cNvPr id="299097" name="Rectangle 89"/>
          <p:cNvSpPr>
            <a:spLocks noChangeArrowheads="1"/>
          </p:cNvSpPr>
          <p:nvPr/>
        </p:nvSpPr>
        <p:spPr bwMode="auto">
          <a:xfrm>
            <a:off x="5440363" y="3579813"/>
            <a:ext cx="466725" cy="334962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98" name="AutoShape 90"/>
          <p:cNvSpPr>
            <a:spLocks noChangeArrowheads="1"/>
          </p:cNvSpPr>
          <p:nvPr/>
        </p:nvSpPr>
        <p:spPr bwMode="auto">
          <a:xfrm>
            <a:off x="5748338" y="3046413"/>
            <a:ext cx="466725" cy="333375"/>
          </a:xfrm>
          <a:prstGeom prst="flowChartAlternateProces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sp>
        <p:nvSpPr>
          <p:cNvPr id="299099" name="AutoShape 91"/>
          <p:cNvSpPr>
            <a:spLocks noChangeArrowheads="1"/>
          </p:cNvSpPr>
          <p:nvPr/>
        </p:nvSpPr>
        <p:spPr bwMode="auto">
          <a:xfrm>
            <a:off x="266700" y="2667000"/>
            <a:ext cx="622300" cy="279400"/>
          </a:xfrm>
          <a:prstGeom prst="rightArrow">
            <a:avLst>
              <a:gd name="adj1" fmla="val 50000"/>
              <a:gd name="adj2" fmla="val 55682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100" name="AutoShape 92"/>
          <p:cNvSpPr>
            <a:spLocks noChangeArrowheads="1"/>
          </p:cNvSpPr>
          <p:nvPr/>
        </p:nvSpPr>
        <p:spPr bwMode="auto">
          <a:xfrm>
            <a:off x="266700" y="3098800"/>
            <a:ext cx="622300" cy="279400"/>
          </a:xfrm>
          <a:prstGeom prst="rightArrow">
            <a:avLst>
              <a:gd name="adj1" fmla="val 50000"/>
              <a:gd name="adj2" fmla="val 55682"/>
            </a:avLst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101" name="AutoShape 93"/>
          <p:cNvSpPr>
            <a:spLocks noChangeArrowheads="1"/>
          </p:cNvSpPr>
          <p:nvPr/>
        </p:nvSpPr>
        <p:spPr bwMode="auto">
          <a:xfrm>
            <a:off x="266700" y="3505200"/>
            <a:ext cx="622300" cy="279400"/>
          </a:xfrm>
          <a:prstGeom prst="rightArrow">
            <a:avLst>
              <a:gd name="adj1" fmla="val 50000"/>
              <a:gd name="adj2" fmla="val 55682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102" name="AutoShape 94"/>
          <p:cNvSpPr>
            <a:spLocks noChangeArrowheads="1"/>
          </p:cNvSpPr>
          <p:nvPr/>
        </p:nvSpPr>
        <p:spPr bwMode="auto">
          <a:xfrm>
            <a:off x="266700" y="3937000"/>
            <a:ext cx="622300" cy="279400"/>
          </a:xfrm>
          <a:prstGeom prst="rightArrow">
            <a:avLst>
              <a:gd name="adj1" fmla="val 50000"/>
              <a:gd name="adj2" fmla="val 55682"/>
            </a:avLst>
          </a:prstGeom>
          <a:solidFill>
            <a:srgbClr val="CC00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103" name="AutoShape 95"/>
          <p:cNvSpPr>
            <a:spLocks noChangeArrowheads="1"/>
          </p:cNvSpPr>
          <p:nvPr/>
        </p:nvSpPr>
        <p:spPr bwMode="auto">
          <a:xfrm>
            <a:off x="5734050" y="4114800"/>
            <a:ext cx="466725" cy="333375"/>
          </a:xfrm>
          <a:prstGeom prst="flowChartAlternateProcess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baseline="-25000">
              <a:latin typeface="Times New Roman" pitchFamily="18" charset="0"/>
            </a:endParaRPr>
          </a:p>
        </p:txBody>
      </p:sp>
      <p:grpSp>
        <p:nvGrpSpPr>
          <p:cNvPr id="299107" name="Group 99"/>
          <p:cNvGrpSpPr>
            <a:grpSpLocks/>
          </p:cNvGrpSpPr>
          <p:nvPr/>
        </p:nvGrpSpPr>
        <p:grpSpPr bwMode="auto">
          <a:xfrm>
            <a:off x="5160963" y="1968500"/>
            <a:ext cx="374650" cy="366713"/>
            <a:chOff x="2635" y="920"/>
            <a:chExt cx="236" cy="231"/>
          </a:xfrm>
        </p:grpSpPr>
        <p:sp>
          <p:nvSpPr>
            <p:cNvPr id="299105" name="AutoShape 97"/>
            <p:cNvSpPr>
              <a:spLocks noChangeArrowheads="1"/>
            </p:cNvSpPr>
            <p:nvPr/>
          </p:nvSpPr>
          <p:spPr bwMode="auto">
            <a:xfrm>
              <a:off x="2669" y="968"/>
              <a:ext cx="168" cy="168"/>
            </a:xfrm>
            <a:prstGeom prst="flowChartOffpageConnector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 baseline="-25000">
                <a:latin typeface="Times New Roman" pitchFamily="18" charset="0"/>
              </a:endParaRPr>
            </a:p>
          </p:txBody>
        </p:sp>
        <p:sp>
          <p:nvSpPr>
            <p:cNvPr id="299106" name="Text Box 98"/>
            <p:cNvSpPr txBox="1">
              <a:spLocks noChangeArrowheads="1"/>
            </p:cNvSpPr>
            <p:nvPr/>
          </p:nvSpPr>
          <p:spPr bwMode="auto">
            <a:xfrm>
              <a:off x="2635" y="92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I1</a:t>
              </a:r>
            </a:p>
          </p:txBody>
        </p:sp>
      </p:grpSp>
      <p:grpSp>
        <p:nvGrpSpPr>
          <p:cNvPr id="299110" name="Group 102"/>
          <p:cNvGrpSpPr>
            <a:grpSpLocks/>
          </p:cNvGrpSpPr>
          <p:nvPr/>
        </p:nvGrpSpPr>
        <p:grpSpPr bwMode="auto">
          <a:xfrm>
            <a:off x="5797550" y="1968500"/>
            <a:ext cx="374650" cy="366713"/>
            <a:chOff x="4948" y="736"/>
            <a:chExt cx="236" cy="231"/>
          </a:xfrm>
        </p:grpSpPr>
        <p:sp>
          <p:nvSpPr>
            <p:cNvPr id="299109" name="AutoShape 101"/>
            <p:cNvSpPr>
              <a:spLocks noChangeArrowheads="1"/>
            </p:cNvSpPr>
            <p:nvPr/>
          </p:nvSpPr>
          <p:spPr bwMode="auto">
            <a:xfrm>
              <a:off x="4980" y="784"/>
              <a:ext cx="168" cy="168"/>
            </a:xfrm>
            <a:prstGeom prst="flowChartOffpage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 baseline="-25000">
                <a:latin typeface="Times New Roman" pitchFamily="18" charset="0"/>
              </a:endParaRPr>
            </a:p>
          </p:txBody>
        </p:sp>
        <p:sp>
          <p:nvSpPr>
            <p:cNvPr id="299108" name="Text Box 100"/>
            <p:cNvSpPr txBox="1">
              <a:spLocks noChangeArrowheads="1"/>
            </p:cNvSpPr>
            <p:nvPr/>
          </p:nvSpPr>
          <p:spPr bwMode="auto">
            <a:xfrm>
              <a:off x="4948" y="736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I2</a:t>
              </a:r>
            </a:p>
          </p:txBody>
        </p:sp>
      </p:grpSp>
      <p:sp>
        <p:nvSpPr>
          <p:cNvPr id="94" name="Slide Number Placeholder 14"/>
          <p:cNvSpPr txBox="1">
            <a:spLocks/>
          </p:cNvSpPr>
          <p:nvPr/>
        </p:nvSpPr>
        <p:spPr>
          <a:xfrm>
            <a:off x="8589118" y="649287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7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9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9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9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91" grpId="0" animBg="1"/>
      <p:bldP spid="299093" grpId="0" animBg="1"/>
      <p:bldP spid="299095" grpId="0" animBg="1"/>
      <p:bldP spid="299097" grpId="0" animBg="1"/>
      <p:bldP spid="299098" grpId="0" animBg="1"/>
      <p:bldP spid="299099" grpId="0" animBg="1"/>
      <p:bldP spid="299099" grpId="1" animBg="1"/>
      <p:bldP spid="299100" grpId="0" animBg="1"/>
      <p:bldP spid="299100" grpId="1" animBg="1"/>
      <p:bldP spid="299101" grpId="0" animBg="1"/>
      <p:bldP spid="299101" grpId="1" animBg="1"/>
      <p:bldP spid="299102" grpId="0" animBg="1"/>
      <p:bldP spid="299102" grpId="1" animBg="1"/>
      <p:bldP spid="2991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54" name="Group 50"/>
          <p:cNvGrpSpPr>
            <a:grpSpLocks/>
          </p:cNvGrpSpPr>
          <p:nvPr/>
        </p:nvGrpSpPr>
        <p:grpSpPr bwMode="auto">
          <a:xfrm>
            <a:off x="1879600" y="2209800"/>
            <a:ext cx="6591300" cy="3644900"/>
            <a:chOff x="1184" y="1392"/>
            <a:chExt cx="4152" cy="2296"/>
          </a:xfrm>
        </p:grpSpPr>
        <p:sp>
          <p:nvSpPr>
            <p:cNvPr id="251953" name="Rectangle 49"/>
            <p:cNvSpPr>
              <a:spLocks noChangeArrowheads="1"/>
            </p:cNvSpPr>
            <p:nvPr/>
          </p:nvSpPr>
          <p:spPr bwMode="auto">
            <a:xfrm>
              <a:off x="1184" y="1392"/>
              <a:ext cx="4152" cy="2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8" name="Rectangle 4"/>
            <p:cNvSpPr>
              <a:spLocks noChangeArrowheads="1"/>
            </p:cNvSpPr>
            <p:nvPr/>
          </p:nvSpPr>
          <p:spPr bwMode="auto">
            <a:xfrm>
              <a:off x="2930" y="2495"/>
              <a:ext cx="2238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+ No ISA change</a:t>
              </a:r>
            </a:p>
            <a:p>
              <a:pPr algn="l"/>
              <a:r>
                <a:rPr lang="en-US" sz="2400">
                  <a:latin typeface="Times New Roman" pitchFamily="18" charset="0"/>
                </a:rPr>
                <a:t>+ No recompile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Simple selection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Hardware complexity</a:t>
              </a:r>
            </a:p>
          </p:txBody>
        </p:sp>
        <p:sp>
          <p:nvSpPr>
            <p:cNvPr id="251909" name="Rectangle 5"/>
            <p:cNvSpPr>
              <a:spLocks noChangeArrowheads="1"/>
            </p:cNvSpPr>
            <p:nvPr/>
          </p:nvSpPr>
          <p:spPr bwMode="auto">
            <a:xfrm>
              <a:off x="1208" y="2495"/>
              <a:ext cx="1722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1910" name="Rectangle 6"/>
            <p:cNvSpPr>
              <a:spLocks noChangeArrowheads="1"/>
            </p:cNvSpPr>
            <p:nvPr/>
          </p:nvSpPr>
          <p:spPr bwMode="auto">
            <a:xfrm>
              <a:off x="2930" y="1440"/>
              <a:ext cx="2238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+ Powerful selection</a:t>
              </a:r>
            </a:p>
            <a:p>
              <a:pPr algn="l"/>
              <a:r>
                <a:rPr lang="en-US" sz="2400">
                  <a:latin typeface="Times New Roman" pitchFamily="18" charset="0"/>
                </a:rPr>
                <a:t>+ Simple hardware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Some ISA change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Recompile necessary</a:t>
              </a:r>
            </a:p>
          </p:txBody>
        </p:sp>
        <p:sp>
          <p:nvSpPr>
            <p:cNvPr id="251911" name="Rectangle 7"/>
            <p:cNvSpPr>
              <a:spLocks noChangeArrowheads="1"/>
            </p:cNvSpPr>
            <p:nvPr/>
          </p:nvSpPr>
          <p:spPr bwMode="auto">
            <a:xfrm>
              <a:off x="1208" y="1440"/>
              <a:ext cx="1722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ASIPs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ISA change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High NRE</a:t>
              </a:r>
            </a:p>
          </p:txBody>
        </p:sp>
        <p:sp>
          <p:nvSpPr>
            <p:cNvPr id="251912" name="Line 8"/>
            <p:cNvSpPr>
              <a:spLocks noChangeShapeType="1"/>
            </p:cNvSpPr>
            <p:nvPr/>
          </p:nvSpPr>
          <p:spPr bwMode="auto">
            <a:xfrm>
              <a:off x="1208" y="1440"/>
              <a:ext cx="3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3" name="Line 9"/>
            <p:cNvSpPr>
              <a:spLocks noChangeShapeType="1"/>
            </p:cNvSpPr>
            <p:nvPr/>
          </p:nvSpPr>
          <p:spPr bwMode="auto">
            <a:xfrm>
              <a:off x="1208" y="2495"/>
              <a:ext cx="3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>
              <a:off x="1208" y="3550"/>
              <a:ext cx="3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5" name="Line 11"/>
            <p:cNvSpPr>
              <a:spLocks noChangeShapeType="1"/>
            </p:cNvSpPr>
            <p:nvPr/>
          </p:nvSpPr>
          <p:spPr bwMode="auto">
            <a:xfrm>
              <a:off x="1208" y="1440"/>
              <a:ext cx="0" cy="21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6" name="Line 12"/>
            <p:cNvSpPr>
              <a:spLocks noChangeShapeType="1"/>
            </p:cNvSpPr>
            <p:nvPr/>
          </p:nvSpPr>
          <p:spPr bwMode="auto">
            <a:xfrm>
              <a:off x="2930" y="1440"/>
              <a:ext cx="0" cy="2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7" name="Line 13"/>
            <p:cNvSpPr>
              <a:spLocks noChangeShapeType="1"/>
            </p:cNvSpPr>
            <p:nvPr/>
          </p:nvSpPr>
          <p:spPr bwMode="auto">
            <a:xfrm>
              <a:off x="5168" y="1440"/>
              <a:ext cx="0" cy="21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2" name="AutoShape 28"/>
            <p:cNvSpPr>
              <a:spLocks noChangeArrowheads="1"/>
            </p:cNvSpPr>
            <p:nvPr/>
          </p:nvSpPr>
          <p:spPr bwMode="auto">
            <a:xfrm>
              <a:off x="1848" y="2728"/>
              <a:ext cx="472" cy="46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55" name="Group 51"/>
          <p:cNvGrpSpPr>
            <a:grpSpLocks/>
          </p:cNvGrpSpPr>
          <p:nvPr/>
        </p:nvGrpSpPr>
        <p:grpSpPr bwMode="auto">
          <a:xfrm>
            <a:off x="1879600" y="2209800"/>
            <a:ext cx="6591300" cy="3644900"/>
            <a:chOff x="1184" y="1392"/>
            <a:chExt cx="4152" cy="2296"/>
          </a:xfrm>
        </p:grpSpPr>
        <p:sp>
          <p:nvSpPr>
            <p:cNvPr id="251956" name="Rectangle 52"/>
            <p:cNvSpPr>
              <a:spLocks noChangeArrowheads="1"/>
            </p:cNvSpPr>
            <p:nvPr/>
          </p:nvSpPr>
          <p:spPr bwMode="auto">
            <a:xfrm>
              <a:off x="1184" y="1392"/>
              <a:ext cx="4152" cy="2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57" name="Rectangle 53"/>
            <p:cNvSpPr>
              <a:spLocks noChangeArrowheads="1"/>
            </p:cNvSpPr>
            <p:nvPr/>
          </p:nvSpPr>
          <p:spPr bwMode="auto">
            <a:xfrm>
              <a:off x="2930" y="2495"/>
              <a:ext cx="2238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+ No ISA change</a:t>
              </a:r>
            </a:p>
            <a:p>
              <a:pPr algn="l"/>
              <a:r>
                <a:rPr lang="en-US" sz="2400">
                  <a:latin typeface="Times New Roman" pitchFamily="18" charset="0"/>
                </a:rPr>
                <a:t>+ No recompile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Simple selection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Hardware complexity</a:t>
              </a:r>
            </a:p>
          </p:txBody>
        </p:sp>
        <p:sp>
          <p:nvSpPr>
            <p:cNvPr id="251958" name="Rectangle 54"/>
            <p:cNvSpPr>
              <a:spLocks noChangeArrowheads="1"/>
            </p:cNvSpPr>
            <p:nvPr/>
          </p:nvSpPr>
          <p:spPr bwMode="auto">
            <a:xfrm>
              <a:off x="1208" y="2495"/>
              <a:ext cx="1722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1959" name="Rectangle 55"/>
            <p:cNvSpPr>
              <a:spLocks noChangeArrowheads="1"/>
            </p:cNvSpPr>
            <p:nvPr/>
          </p:nvSpPr>
          <p:spPr bwMode="auto">
            <a:xfrm>
              <a:off x="2930" y="1440"/>
              <a:ext cx="2238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+ Powerful selection</a:t>
              </a:r>
            </a:p>
            <a:p>
              <a:pPr algn="l"/>
              <a:r>
                <a:rPr lang="en-US" sz="2400">
                  <a:latin typeface="Times New Roman" pitchFamily="18" charset="0"/>
                </a:rPr>
                <a:t>+ Simple hardware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Some ISA change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Recompile necessary</a:t>
              </a:r>
            </a:p>
          </p:txBody>
        </p:sp>
        <p:sp>
          <p:nvSpPr>
            <p:cNvPr id="251960" name="Rectangle 56"/>
            <p:cNvSpPr>
              <a:spLocks noChangeArrowheads="1"/>
            </p:cNvSpPr>
            <p:nvPr/>
          </p:nvSpPr>
          <p:spPr bwMode="auto">
            <a:xfrm>
              <a:off x="1208" y="1440"/>
              <a:ext cx="1722" cy="1055"/>
            </a:xfrm>
            <a:prstGeom prst="rect">
              <a:avLst/>
            </a:prstGeom>
            <a:solidFill>
              <a:srgbClr val="B7E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ASIPs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ISA change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High NRE</a:t>
              </a:r>
            </a:p>
          </p:txBody>
        </p:sp>
        <p:sp>
          <p:nvSpPr>
            <p:cNvPr id="251961" name="Line 57"/>
            <p:cNvSpPr>
              <a:spLocks noChangeShapeType="1"/>
            </p:cNvSpPr>
            <p:nvPr/>
          </p:nvSpPr>
          <p:spPr bwMode="auto">
            <a:xfrm>
              <a:off x="1208" y="1440"/>
              <a:ext cx="3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2" name="Line 58"/>
            <p:cNvSpPr>
              <a:spLocks noChangeShapeType="1"/>
            </p:cNvSpPr>
            <p:nvPr/>
          </p:nvSpPr>
          <p:spPr bwMode="auto">
            <a:xfrm>
              <a:off x="1208" y="2495"/>
              <a:ext cx="3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3" name="Line 59"/>
            <p:cNvSpPr>
              <a:spLocks noChangeShapeType="1"/>
            </p:cNvSpPr>
            <p:nvPr/>
          </p:nvSpPr>
          <p:spPr bwMode="auto">
            <a:xfrm>
              <a:off x="1208" y="3550"/>
              <a:ext cx="3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4" name="Line 60"/>
            <p:cNvSpPr>
              <a:spLocks noChangeShapeType="1"/>
            </p:cNvSpPr>
            <p:nvPr/>
          </p:nvSpPr>
          <p:spPr bwMode="auto">
            <a:xfrm>
              <a:off x="1208" y="1440"/>
              <a:ext cx="0" cy="21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5" name="Line 61"/>
            <p:cNvSpPr>
              <a:spLocks noChangeShapeType="1"/>
            </p:cNvSpPr>
            <p:nvPr/>
          </p:nvSpPr>
          <p:spPr bwMode="auto">
            <a:xfrm>
              <a:off x="2930" y="1440"/>
              <a:ext cx="0" cy="2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6" name="Line 62"/>
            <p:cNvSpPr>
              <a:spLocks noChangeShapeType="1"/>
            </p:cNvSpPr>
            <p:nvPr/>
          </p:nvSpPr>
          <p:spPr bwMode="auto">
            <a:xfrm>
              <a:off x="5168" y="1440"/>
              <a:ext cx="0" cy="21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7" name="AutoShape 63"/>
            <p:cNvSpPr>
              <a:spLocks noChangeArrowheads="1"/>
            </p:cNvSpPr>
            <p:nvPr/>
          </p:nvSpPr>
          <p:spPr bwMode="auto">
            <a:xfrm>
              <a:off x="1848" y="2728"/>
              <a:ext cx="472" cy="46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68" name="Group 64"/>
          <p:cNvGrpSpPr>
            <a:grpSpLocks/>
          </p:cNvGrpSpPr>
          <p:nvPr/>
        </p:nvGrpSpPr>
        <p:grpSpPr bwMode="auto">
          <a:xfrm>
            <a:off x="1879600" y="2209800"/>
            <a:ext cx="6591300" cy="3644900"/>
            <a:chOff x="1184" y="1392"/>
            <a:chExt cx="4152" cy="2296"/>
          </a:xfrm>
        </p:grpSpPr>
        <p:sp>
          <p:nvSpPr>
            <p:cNvPr id="251969" name="Rectangle 65"/>
            <p:cNvSpPr>
              <a:spLocks noChangeArrowheads="1"/>
            </p:cNvSpPr>
            <p:nvPr/>
          </p:nvSpPr>
          <p:spPr bwMode="auto">
            <a:xfrm>
              <a:off x="1184" y="1392"/>
              <a:ext cx="4152" cy="2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70" name="Rectangle 66"/>
            <p:cNvSpPr>
              <a:spLocks noChangeArrowheads="1"/>
            </p:cNvSpPr>
            <p:nvPr/>
          </p:nvSpPr>
          <p:spPr bwMode="auto">
            <a:xfrm>
              <a:off x="2930" y="2495"/>
              <a:ext cx="2238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+ No ISA change</a:t>
              </a:r>
            </a:p>
            <a:p>
              <a:pPr algn="l"/>
              <a:r>
                <a:rPr lang="en-US" sz="2400">
                  <a:latin typeface="Times New Roman" pitchFamily="18" charset="0"/>
                </a:rPr>
                <a:t>+ No recompile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Simple selection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Hardware complexity</a:t>
              </a:r>
            </a:p>
          </p:txBody>
        </p:sp>
        <p:sp>
          <p:nvSpPr>
            <p:cNvPr id="251971" name="Rectangle 67"/>
            <p:cNvSpPr>
              <a:spLocks noChangeArrowheads="1"/>
            </p:cNvSpPr>
            <p:nvPr/>
          </p:nvSpPr>
          <p:spPr bwMode="auto">
            <a:xfrm>
              <a:off x="1208" y="2495"/>
              <a:ext cx="1722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1972" name="Rectangle 68"/>
            <p:cNvSpPr>
              <a:spLocks noChangeArrowheads="1"/>
            </p:cNvSpPr>
            <p:nvPr/>
          </p:nvSpPr>
          <p:spPr bwMode="auto">
            <a:xfrm>
              <a:off x="2930" y="1440"/>
              <a:ext cx="2238" cy="1055"/>
            </a:xfrm>
            <a:prstGeom prst="rect">
              <a:avLst/>
            </a:prstGeom>
            <a:solidFill>
              <a:srgbClr val="B7E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+ Powerful selection</a:t>
              </a:r>
            </a:p>
            <a:p>
              <a:pPr algn="l"/>
              <a:r>
                <a:rPr lang="en-US" sz="2400">
                  <a:latin typeface="Times New Roman" pitchFamily="18" charset="0"/>
                </a:rPr>
                <a:t>+ Simple hardware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Some ISA change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Recompile necessary</a:t>
              </a:r>
            </a:p>
          </p:txBody>
        </p:sp>
        <p:sp>
          <p:nvSpPr>
            <p:cNvPr id="251973" name="Rectangle 69"/>
            <p:cNvSpPr>
              <a:spLocks noChangeArrowheads="1"/>
            </p:cNvSpPr>
            <p:nvPr/>
          </p:nvSpPr>
          <p:spPr bwMode="auto">
            <a:xfrm>
              <a:off x="1208" y="1440"/>
              <a:ext cx="1722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7E7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ASIPs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ISA change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High NRE</a:t>
              </a:r>
            </a:p>
          </p:txBody>
        </p:sp>
        <p:sp>
          <p:nvSpPr>
            <p:cNvPr id="251974" name="Line 70"/>
            <p:cNvSpPr>
              <a:spLocks noChangeShapeType="1"/>
            </p:cNvSpPr>
            <p:nvPr/>
          </p:nvSpPr>
          <p:spPr bwMode="auto">
            <a:xfrm>
              <a:off x="1208" y="1440"/>
              <a:ext cx="3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75" name="Line 71"/>
            <p:cNvSpPr>
              <a:spLocks noChangeShapeType="1"/>
            </p:cNvSpPr>
            <p:nvPr/>
          </p:nvSpPr>
          <p:spPr bwMode="auto">
            <a:xfrm>
              <a:off x="1208" y="2495"/>
              <a:ext cx="3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76" name="Line 72"/>
            <p:cNvSpPr>
              <a:spLocks noChangeShapeType="1"/>
            </p:cNvSpPr>
            <p:nvPr/>
          </p:nvSpPr>
          <p:spPr bwMode="auto">
            <a:xfrm>
              <a:off x="1208" y="3550"/>
              <a:ext cx="3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77" name="Line 73"/>
            <p:cNvSpPr>
              <a:spLocks noChangeShapeType="1"/>
            </p:cNvSpPr>
            <p:nvPr/>
          </p:nvSpPr>
          <p:spPr bwMode="auto">
            <a:xfrm>
              <a:off x="1208" y="1440"/>
              <a:ext cx="0" cy="21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78" name="Line 74"/>
            <p:cNvSpPr>
              <a:spLocks noChangeShapeType="1"/>
            </p:cNvSpPr>
            <p:nvPr/>
          </p:nvSpPr>
          <p:spPr bwMode="auto">
            <a:xfrm>
              <a:off x="2930" y="1440"/>
              <a:ext cx="0" cy="2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79" name="Line 75"/>
            <p:cNvSpPr>
              <a:spLocks noChangeShapeType="1"/>
            </p:cNvSpPr>
            <p:nvPr/>
          </p:nvSpPr>
          <p:spPr bwMode="auto">
            <a:xfrm>
              <a:off x="5168" y="1440"/>
              <a:ext cx="0" cy="21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80" name="AutoShape 76"/>
            <p:cNvSpPr>
              <a:spLocks noChangeArrowheads="1"/>
            </p:cNvSpPr>
            <p:nvPr/>
          </p:nvSpPr>
          <p:spPr bwMode="auto">
            <a:xfrm>
              <a:off x="1848" y="2728"/>
              <a:ext cx="472" cy="46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81" name="Group 77"/>
          <p:cNvGrpSpPr>
            <a:grpSpLocks/>
          </p:cNvGrpSpPr>
          <p:nvPr/>
        </p:nvGrpSpPr>
        <p:grpSpPr bwMode="auto">
          <a:xfrm>
            <a:off x="1879600" y="2209800"/>
            <a:ext cx="6591300" cy="3644900"/>
            <a:chOff x="1184" y="1392"/>
            <a:chExt cx="4152" cy="2296"/>
          </a:xfrm>
        </p:grpSpPr>
        <p:sp>
          <p:nvSpPr>
            <p:cNvPr id="251982" name="Rectangle 78"/>
            <p:cNvSpPr>
              <a:spLocks noChangeArrowheads="1"/>
            </p:cNvSpPr>
            <p:nvPr/>
          </p:nvSpPr>
          <p:spPr bwMode="auto">
            <a:xfrm>
              <a:off x="1184" y="1392"/>
              <a:ext cx="4152" cy="2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83" name="Rectangle 79"/>
            <p:cNvSpPr>
              <a:spLocks noChangeArrowheads="1"/>
            </p:cNvSpPr>
            <p:nvPr/>
          </p:nvSpPr>
          <p:spPr bwMode="auto">
            <a:xfrm>
              <a:off x="2930" y="2495"/>
              <a:ext cx="2238" cy="1055"/>
            </a:xfrm>
            <a:prstGeom prst="rect">
              <a:avLst/>
            </a:prstGeom>
            <a:solidFill>
              <a:srgbClr val="B7E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+ No ISA change</a:t>
              </a:r>
            </a:p>
            <a:p>
              <a:pPr algn="l"/>
              <a:r>
                <a:rPr lang="en-US" sz="2400">
                  <a:latin typeface="Times New Roman" pitchFamily="18" charset="0"/>
                </a:rPr>
                <a:t>+ No recompile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Simple selection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Hardware complexity</a:t>
              </a:r>
            </a:p>
          </p:txBody>
        </p:sp>
        <p:sp>
          <p:nvSpPr>
            <p:cNvPr id="251984" name="Rectangle 80"/>
            <p:cNvSpPr>
              <a:spLocks noChangeArrowheads="1"/>
            </p:cNvSpPr>
            <p:nvPr/>
          </p:nvSpPr>
          <p:spPr bwMode="auto">
            <a:xfrm>
              <a:off x="1208" y="2495"/>
              <a:ext cx="1722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1985" name="Rectangle 81"/>
            <p:cNvSpPr>
              <a:spLocks noChangeArrowheads="1"/>
            </p:cNvSpPr>
            <p:nvPr/>
          </p:nvSpPr>
          <p:spPr bwMode="auto">
            <a:xfrm>
              <a:off x="2930" y="1440"/>
              <a:ext cx="2238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7E7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+ Powerful selection</a:t>
              </a:r>
            </a:p>
            <a:p>
              <a:pPr algn="l"/>
              <a:r>
                <a:rPr lang="en-US" sz="2400">
                  <a:latin typeface="Times New Roman" pitchFamily="18" charset="0"/>
                </a:rPr>
                <a:t>+ Simple hardware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Some ISA change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Recompile necessary</a:t>
              </a:r>
            </a:p>
          </p:txBody>
        </p:sp>
        <p:sp>
          <p:nvSpPr>
            <p:cNvPr id="251986" name="Rectangle 82"/>
            <p:cNvSpPr>
              <a:spLocks noChangeArrowheads="1"/>
            </p:cNvSpPr>
            <p:nvPr/>
          </p:nvSpPr>
          <p:spPr bwMode="auto">
            <a:xfrm>
              <a:off x="1208" y="1440"/>
              <a:ext cx="1722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7E7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sz="2400">
                  <a:latin typeface="Times New Roman" pitchFamily="18" charset="0"/>
                </a:rPr>
                <a:t>ASIPs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ISA change</a:t>
              </a:r>
            </a:p>
            <a:p>
              <a:pPr algn="l"/>
              <a:r>
                <a:rPr lang="en-US" sz="2800">
                  <a:latin typeface="Times New Roman" pitchFamily="18" charset="0"/>
                </a:rPr>
                <a:t>– </a:t>
              </a:r>
              <a:r>
                <a:rPr lang="en-US" sz="2400">
                  <a:latin typeface="Times New Roman" pitchFamily="18" charset="0"/>
                </a:rPr>
                <a:t>High NRE</a:t>
              </a:r>
            </a:p>
          </p:txBody>
        </p:sp>
        <p:sp>
          <p:nvSpPr>
            <p:cNvPr id="251987" name="Line 83"/>
            <p:cNvSpPr>
              <a:spLocks noChangeShapeType="1"/>
            </p:cNvSpPr>
            <p:nvPr/>
          </p:nvSpPr>
          <p:spPr bwMode="auto">
            <a:xfrm>
              <a:off x="1208" y="1440"/>
              <a:ext cx="3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Line 84"/>
            <p:cNvSpPr>
              <a:spLocks noChangeShapeType="1"/>
            </p:cNvSpPr>
            <p:nvPr/>
          </p:nvSpPr>
          <p:spPr bwMode="auto">
            <a:xfrm>
              <a:off x="1208" y="2495"/>
              <a:ext cx="3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Line 85"/>
            <p:cNvSpPr>
              <a:spLocks noChangeShapeType="1"/>
            </p:cNvSpPr>
            <p:nvPr/>
          </p:nvSpPr>
          <p:spPr bwMode="auto">
            <a:xfrm>
              <a:off x="1208" y="3550"/>
              <a:ext cx="3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90" name="Line 86"/>
            <p:cNvSpPr>
              <a:spLocks noChangeShapeType="1"/>
            </p:cNvSpPr>
            <p:nvPr/>
          </p:nvSpPr>
          <p:spPr bwMode="auto">
            <a:xfrm>
              <a:off x="1208" y="1440"/>
              <a:ext cx="0" cy="21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91" name="Line 87"/>
            <p:cNvSpPr>
              <a:spLocks noChangeShapeType="1"/>
            </p:cNvSpPr>
            <p:nvPr/>
          </p:nvSpPr>
          <p:spPr bwMode="auto">
            <a:xfrm>
              <a:off x="2930" y="1440"/>
              <a:ext cx="0" cy="2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Line 88"/>
            <p:cNvSpPr>
              <a:spLocks noChangeShapeType="1"/>
            </p:cNvSpPr>
            <p:nvPr/>
          </p:nvSpPr>
          <p:spPr bwMode="auto">
            <a:xfrm>
              <a:off x="5168" y="1440"/>
              <a:ext cx="0" cy="21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AutoShape 89"/>
            <p:cNvSpPr>
              <a:spLocks noChangeArrowheads="1"/>
            </p:cNvSpPr>
            <p:nvPr/>
          </p:nvSpPr>
          <p:spPr bwMode="auto">
            <a:xfrm>
              <a:off x="1848" y="2728"/>
              <a:ext cx="472" cy="46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2984500" y="1868488"/>
            <a:ext cx="406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imes New Roman" pitchFamily="18" charset="0"/>
              </a:rPr>
              <a:t>Static	                                Dynamic</a:t>
            </a: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1367"/>
            <a:ext cx="7772400" cy="819150"/>
          </a:xfrm>
        </p:spPr>
        <p:txBody>
          <a:bodyPr/>
          <a:lstStyle/>
          <a:p>
            <a:r>
              <a:rPr lang="en-US" b="1" dirty="0">
                <a:latin typeface="Garamond"/>
                <a:cs typeface="Garamond"/>
              </a:rPr>
              <a:t>CCA Utilization</a:t>
            </a: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3835400" y="1365250"/>
            <a:ext cx="2147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>
                <a:latin typeface="Times New Roman" pitchFamily="18" charset="0"/>
              </a:rPr>
              <a:t>Realization</a:t>
            </a: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76200" y="3549650"/>
            <a:ext cx="1741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>
                <a:latin typeface="Times New Roman" pitchFamily="18" charset="0"/>
              </a:rPr>
              <a:t>Selection</a:t>
            </a: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1206500" y="2859088"/>
            <a:ext cx="76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imes New Roman" pitchFamily="18" charset="0"/>
              </a:rPr>
              <a:t>Static</a:t>
            </a:r>
          </a:p>
        </p:txBody>
      </p:sp>
      <p:sp>
        <p:nvSpPr>
          <p:cNvPr id="251922" name="Text Box 18"/>
          <p:cNvSpPr txBox="1">
            <a:spLocks noChangeArrowheads="1"/>
          </p:cNvSpPr>
          <p:nvPr/>
        </p:nvSpPr>
        <p:spPr bwMode="auto">
          <a:xfrm>
            <a:off x="863600" y="4484688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imes New Roman" pitchFamily="18" charset="0"/>
              </a:rPr>
              <a:t>Dynamic</a:t>
            </a:r>
          </a:p>
        </p:txBody>
      </p:sp>
      <p:sp>
        <p:nvSpPr>
          <p:cNvPr id="6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6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82"/>
            <a:ext cx="9144000" cy="685800"/>
          </a:xfrm>
        </p:spPr>
        <p:txBody>
          <a:bodyPr/>
          <a:lstStyle/>
          <a:p>
            <a:r>
              <a:rPr lang="en-US" b="1" dirty="0">
                <a:latin typeface="Garamond" pitchFamily="18" charset="0"/>
              </a:rPr>
              <a:t>Creating Custom Instructions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648" y="1524000"/>
            <a:ext cx="4267200" cy="4648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latin typeface="Garamond" pitchFamily="18" charset="0"/>
              </a:rPr>
              <a:t>Candidate </a:t>
            </a:r>
            <a:r>
              <a:rPr lang="en-US" b="0" dirty="0" smtClean="0">
                <a:latin typeface="Garamond" pitchFamily="18" charset="0"/>
              </a:rPr>
              <a:t>discovery</a:t>
            </a:r>
          </a:p>
          <a:p>
            <a:pPr marL="800100" lvl="1" indent="-342900">
              <a:buClrTx/>
              <a:buSzPct val="50000"/>
              <a:buFont typeface="Wingdings" pitchFamily="2" charset="2"/>
              <a:buChar char="q"/>
            </a:pPr>
            <a:r>
              <a:rPr lang="en-US" dirty="0" smtClean="0">
                <a:latin typeface="Garamond" pitchFamily="18" charset="0"/>
              </a:rPr>
              <a:t>Identify customization opportunities</a:t>
            </a:r>
          </a:p>
          <a:p>
            <a:pPr marL="274320" lvl="1" indent="0">
              <a:buNone/>
            </a:pPr>
            <a:endParaRPr lang="en-US" dirty="0">
              <a:latin typeface="Garamond" pitchFamily="18" charset="0"/>
            </a:endParaRPr>
          </a:p>
          <a:p>
            <a:pPr marL="342900" indent="-342900">
              <a:buFontTx/>
              <a:buChar char="•"/>
            </a:pPr>
            <a:r>
              <a:rPr lang="en-US" b="0" dirty="0">
                <a:latin typeface="Garamond" pitchFamily="18" charset="0"/>
              </a:rPr>
              <a:t>Examine program DFG</a:t>
            </a:r>
          </a:p>
          <a:p>
            <a:pPr marL="342900" indent="-342900">
              <a:buFontTx/>
              <a:buChar char="•"/>
            </a:pPr>
            <a:r>
              <a:rPr lang="en-US" b="0" dirty="0">
                <a:latin typeface="Garamond" pitchFamily="18" charset="0"/>
              </a:rPr>
              <a:t>Partition DFG at:</a:t>
            </a:r>
          </a:p>
          <a:p>
            <a:pPr marL="800100" lvl="1" indent="-342900">
              <a:buClr>
                <a:schemeClr val="tx1"/>
              </a:buClr>
              <a:buSzPct val="50000"/>
              <a:buFont typeface="Wingdings" pitchFamily="2" charset="2"/>
              <a:buChar char="q"/>
            </a:pPr>
            <a:r>
              <a:rPr lang="en-US" dirty="0">
                <a:latin typeface="Garamond" pitchFamily="18" charset="0"/>
              </a:rPr>
              <a:t>Memory </a:t>
            </a:r>
            <a:r>
              <a:rPr lang="en-US" dirty="0" smtClean="0">
                <a:latin typeface="Garamond" pitchFamily="18" charset="0"/>
              </a:rPr>
              <a:t>operations</a:t>
            </a:r>
          </a:p>
          <a:p>
            <a:pPr marL="800100" lvl="1" indent="-342900">
              <a:buClr>
                <a:schemeClr val="tx1"/>
              </a:buClr>
              <a:buSzPct val="50000"/>
              <a:buFont typeface="Wingdings" pitchFamily="2" charset="2"/>
              <a:buChar char="q"/>
            </a:pPr>
            <a:r>
              <a:rPr lang="en-US" dirty="0" smtClean="0">
                <a:latin typeface="Garamond" pitchFamily="18" charset="0"/>
              </a:rPr>
              <a:t>Unprofitable edges</a:t>
            </a:r>
          </a:p>
          <a:p>
            <a:endParaRPr lang="en-US" b="0" dirty="0" smtClean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>
                <a:latin typeface="Garamond" pitchFamily="18" charset="0"/>
              </a:rPr>
              <a:t>Enumerate </a:t>
            </a:r>
            <a:r>
              <a:rPr lang="en-US" b="0" dirty="0">
                <a:latin typeface="Garamond" pitchFamily="18" charset="0"/>
              </a:rPr>
              <a:t>candidate </a:t>
            </a:r>
            <a:r>
              <a:rPr lang="en-US" b="0" dirty="0" err="1">
                <a:latin typeface="Garamond" pitchFamily="18" charset="0"/>
              </a:rPr>
              <a:t>subgraphs</a:t>
            </a:r>
            <a:r>
              <a:rPr lang="en-US" b="0" dirty="0">
                <a:latin typeface="Garamond" pitchFamily="18" charset="0"/>
              </a:rPr>
              <a:t> within each partition</a:t>
            </a:r>
          </a:p>
          <a:p>
            <a:pPr marL="742950" lvl="1" indent="-285750">
              <a:buFontTx/>
              <a:buChar char="–"/>
            </a:pPr>
            <a:endParaRPr lang="en-US" dirty="0">
              <a:latin typeface="Garamond" pitchFamily="18" charset="0"/>
            </a:endParaRPr>
          </a:p>
          <a:p>
            <a:pPr marL="342900" indent="-342900"/>
            <a:endParaRPr lang="en-US" b="0" dirty="0">
              <a:latin typeface="Garamond" pitchFamily="18" charset="0"/>
            </a:endParaRPr>
          </a:p>
          <a:p>
            <a:pPr marL="274320" lvl="1" indent="0">
              <a:buNone/>
            </a:pPr>
            <a:endParaRPr lang="en-US" dirty="0" smtClean="0">
              <a:latin typeface="Garamond" pitchFamily="18" charset="0"/>
            </a:endParaRPr>
          </a:p>
          <a:p>
            <a:pPr>
              <a:buFontTx/>
              <a:buNone/>
            </a:pPr>
            <a:endParaRPr lang="en-US" b="0" dirty="0">
              <a:latin typeface="Garamond" pitchFamily="18" charset="0"/>
            </a:endParaRPr>
          </a:p>
        </p:txBody>
      </p:sp>
      <p:grpSp>
        <p:nvGrpSpPr>
          <p:cNvPr id="205828" name="Group 4"/>
          <p:cNvGrpSpPr>
            <a:grpSpLocks/>
          </p:cNvGrpSpPr>
          <p:nvPr/>
        </p:nvGrpSpPr>
        <p:grpSpPr bwMode="auto">
          <a:xfrm>
            <a:off x="4949696" y="1447800"/>
            <a:ext cx="3795712" cy="4572000"/>
            <a:chOff x="3216" y="1008"/>
            <a:chExt cx="2173" cy="2617"/>
          </a:xfrm>
        </p:grpSpPr>
        <p:graphicFrame>
          <p:nvGraphicFramePr>
            <p:cNvPr id="205829" name="Object 5"/>
            <p:cNvGraphicFramePr>
              <a:graphicFrameLocks noChangeAspect="1"/>
            </p:cNvGraphicFramePr>
            <p:nvPr/>
          </p:nvGraphicFramePr>
          <p:xfrm>
            <a:off x="3216" y="1008"/>
            <a:ext cx="2101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5" name="Image" r:id="rId3" imgW="8482540" imgH="10336508" progId="Photoshop.Image.7">
                    <p:embed/>
                  </p:oleObj>
                </mc:Choice>
                <mc:Fallback>
                  <p:oleObj name="Image" r:id="rId3" imgW="8482540" imgH="10336508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008"/>
                          <a:ext cx="2101" cy="2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30" name="Rectangle 6"/>
            <p:cNvSpPr>
              <a:spLocks noChangeArrowheads="1"/>
            </p:cNvSpPr>
            <p:nvPr/>
          </p:nvSpPr>
          <p:spPr bwMode="auto">
            <a:xfrm>
              <a:off x="5136" y="2496"/>
              <a:ext cx="253" cy="11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831" name="Group 7"/>
          <p:cNvGrpSpPr>
            <a:grpSpLocks/>
          </p:cNvGrpSpPr>
          <p:nvPr/>
        </p:nvGrpSpPr>
        <p:grpSpPr bwMode="auto">
          <a:xfrm>
            <a:off x="439608" y="1257300"/>
            <a:ext cx="8216900" cy="5143500"/>
            <a:chOff x="144" y="792"/>
            <a:chExt cx="5176" cy="3240"/>
          </a:xfrm>
        </p:grpSpPr>
        <p:sp>
          <p:nvSpPr>
            <p:cNvPr id="205832" name="Rectangle 8"/>
            <p:cNvSpPr>
              <a:spLocks noChangeArrowheads="1"/>
            </p:cNvSpPr>
            <p:nvPr/>
          </p:nvSpPr>
          <p:spPr bwMode="auto">
            <a:xfrm>
              <a:off x="144" y="1728"/>
              <a:ext cx="2880" cy="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endParaRPr lang="en-US" sz="2000" dirty="0">
                <a:latin typeface="Garamond" pitchFamily="18" charset="0"/>
              </a:endParaRPr>
            </a:p>
          </p:txBody>
        </p:sp>
        <p:grpSp>
          <p:nvGrpSpPr>
            <p:cNvPr id="205833" name="Group 9"/>
            <p:cNvGrpSpPr>
              <a:grpSpLocks/>
            </p:cNvGrpSpPr>
            <p:nvPr/>
          </p:nvGrpSpPr>
          <p:grpSpPr bwMode="auto">
            <a:xfrm>
              <a:off x="2736" y="792"/>
              <a:ext cx="2584" cy="2472"/>
              <a:chOff x="2736" y="744"/>
              <a:chExt cx="2584" cy="2472"/>
            </a:xfrm>
          </p:grpSpPr>
          <p:sp>
            <p:nvSpPr>
              <p:cNvPr id="205834" name="Freeform 10"/>
              <p:cNvSpPr>
                <a:spLocks/>
              </p:cNvSpPr>
              <p:nvPr/>
            </p:nvSpPr>
            <p:spPr bwMode="auto">
              <a:xfrm>
                <a:off x="2784" y="744"/>
                <a:ext cx="2040" cy="864"/>
              </a:xfrm>
              <a:custGeom>
                <a:avLst/>
                <a:gdLst>
                  <a:gd name="T0" fmla="*/ 0 w 2040"/>
                  <a:gd name="T1" fmla="*/ 696 h 864"/>
                  <a:gd name="T2" fmla="*/ 432 w 2040"/>
                  <a:gd name="T3" fmla="*/ 840 h 864"/>
                  <a:gd name="T4" fmla="*/ 1008 w 2040"/>
                  <a:gd name="T5" fmla="*/ 840 h 864"/>
                  <a:gd name="T6" fmla="*/ 1488 w 2040"/>
                  <a:gd name="T7" fmla="*/ 744 h 864"/>
                  <a:gd name="T8" fmla="*/ 1872 w 2040"/>
                  <a:gd name="T9" fmla="*/ 456 h 864"/>
                  <a:gd name="T10" fmla="*/ 2016 w 2040"/>
                  <a:gd name="T11" fmla="*/ 72 h 864"/>
                  <a:gd name="T12" fmla="*/ 2016 w 2040"/>
                  <a:gd name="T13" fmla="*/ 2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0" h="864">
                    <a:moveTo>
                      <a:pt x="0" y="696"/>
                    </a:moveTo>
                    <a:cubicBezTo>
                      <a:pt x="132" y="756"/>
                      <a:pt x="264" y="816"/>
                      <a:pt x="432" y="840"/>
                    </a:cubicBezTo>
                    <a:cubicBezTo>
                      <a:pt x="600" y="864"/>
                      <a:pt x="832" y="856"/>
                      <a:pt x="1008" y="840"/>
                    </a:cubicBezTo>
                    <a:cubicBezTo>
                      <a:pt x="1184" y="824"/>
                      <a:pt x="1344" y="808"/>
                      <a:pt x="1488" y="744"/>
                    </a:cubicBezTo>
                    <a:cubicBezTo>
                      <a:pt x="1632" y="680"/>
                      <a:pt x="1784" y="568"/>
                      <a:pt x="1872" y="456"/>
                    </a:cubicBezTo>
                    <a:cubicBezTo>
                      <a:pt x="1960" y="344"/>
                      <a:pt x="1992" y="144"/>
                      <a:pt x="2016" y="72"/>
                    </a:cubicBezTo>
                    <a:cubicBezTo>
                      <a:pt x="2040" y="0"/>
                      <a:pt x="2028" y="12"/>
                      <a:pt x="2016" y="2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5" name="Freeform 11"/>
              <p:cNvSpPr>
                <a:spLocks/>
              </p:cNvSpPr>
              <p:nvPr/>
            </p:nvSpPr>
            <p:spPr bwMode="auto">
              <a:xfrm>
                <a:off x="2736" y="1872"/>
                <a:ext cx="2448" cy="384"/>
              </a:xfrm>
              <a:custGeom>
                <a:avLst/>
                <a:gdLst>
                  <a:gd name="T0" fmla="*/ 0 w 2448"/>
                  <a:gd name="T1" fmla="*/ 336 h 384"/>
                  <a:gd name="T2" fmla="*/ 672 w 2448"/>
                  <a:gd name="T3" fmla="*/ 384 h 384"/>
                  <a:gd name="T4" fmla="*/ 1056 w 2448"/>
                  <a:gd name="T5" fmla="*/ 336 h 384"/>
                  <a:gd name="T6" fmla="*/ 1632 w 2448"/>
                  <a:gd name="T7" fmla="*/ 192 h 384"/>
                  <a:gd name="T8" fmla="*/ 2448 w 2448"/>
                  <a:gd name="T9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8" h="384">
                    <a:moveTo>
                      <a:pt x="0" y="336"/>
                    </a:moveTo>
                    <a:cubicBezTo>
                      <a:pt x="248" y="360"/>
                      <a:pt x="496" y="384"/>
                      <a:pt x="672" y="384"/>
                    </a:cubicBezTo>
                    <a:cubicBezTo>
                      <a:pt x="848" y="384"/>
                      <a:pt x="896" y="368"/>
                      <a:pt x="1056" y="336"/>
                    </a:cubicBezTo>
                    <a:cubicBezTo>
                      <a:pt x="1216" y="304"/>
                      <a:pt x="1400" y="248"/>
                      <a:pt x="1632" y="192"/>
                    </a:cubicBezTo>
                    <a:cubicBezTo>
                      <a:pt x="1864" y="136"/>
                      <a:pt x="2156" y="68"/>
                      <a:pt x="2448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6" name="Freeform 12"/>
              <p:cNvSpPr>
                <a:spLocks/>
              </p:cNvSpPr>
              <p:nvPr/>
            </p:nvSpPr>
            <p:spPr bwMode="auto">
              <a:xfrm>
                <a:off x="2784" y="2680"/>
                <a:ext cx="2536" cy="536"/>
              </a:xfrm>
              <a:custGeom>
                <a:avLst/>
                <a:gdLst>
                  <a:gd name="T0" fmla="*/ 0 w 2536"/>
                  <a:gd name="T1" fmla="*/ 536 h 536"/>
                  <a:gd name="T2" fmla="*/ 48 w 2536"/>
                  <a:gd name="T3" fmla="*/ 488 h 536"/>
                  <a:gd name="T4" fmla="*/ 240 w 2536"/>
                  <a:gd name="T5" fmla="*/ 296 h 536"/>
                  <a:gd name="T6" fmla="*/ 720 w 2536"/>
                  <a:gd name="T7" fmla="*/ 248 h 536"/>
                  <a:gd name="T8" fmla="*/ 1104 w 2536"/>
                  <a:gd name="T9" fmla="*/ 56 h 536"/>
                  <a:gd name="T10" fmla="*/ 1680 w 2536"/>
                  <a:gd name="T11" fmla="*/ 56 h 536"/>
                  <a:gd name="T12" fmla="*/ 2400 w 2536"/>
                  <a:gd name="T13" fmla="*/ 392 h 536"/>
                  <a:gd name="T14" fmla="*/ 2496 w 2536"/>
                  <a:gd name="T15" fmla="*/ 44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6" h="536">
                    <a:moveTo>
                      <a:pt x="0" y="536"/>
                    </a:moveTo>
                    <a:cubicBezTo>
                      <a:pt x="4" y="532"/>
                      <a:pt x="8" y="528"/>
                      <a:pt x="48" y="488"/>
                    </a:cubicBezTo>
                    <a:cubicBezTo>
                      <a:pt x="88" y="448"/>
                      <a:pt x="128" y="336"/>
                      <a:pt x="240" y="296"/>
                    </a:cubicBezTo>
                    <a:cubicBezTo>
                      <a:pt x="352" y="256"/>
                      <a:pt x="576" y="288"/>
                      <a:pt x="720" y="248"/>
                    </a:cubicBezTo>
                    <a:cubicBezTo>
                      <a:pt x="864" y="208"/>
                      <a:pt x="944" y="88"/>
                      <a:pt x="1104" y="56"/>
                    </a:cubicBezTo>
                    <a:cubicBezTo>
                      <a:pt x="1264" y="24"/>
                      <a:pt x="1464" y="0"/>
                      <a:pt x="1680" y="56"/>
                    </a:cubicBezTo>
                    <a:cubicBezTo>
                      <a:pt x="1896" y="112"/>
                      <a:pt x="2264" y="328"/>
                      <a:pt x="2400" y="392"/>
                    </a:cubicBezTo>
                    <a:cubicBezTo>
                      <a:pt x="2536" y="456"/>
                      <a:pt x="2516" y="448"/>
                      <a:pt x="2496" y="4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5839" name="Group 15"/>
          <p:cNvGrpSpPr>
            <a:grpSpLocks/>
          </p:cNvGrpSpPr>
          <p:nvPr/>
        </p:nvGrpSpPr>
        <p:grpSpPr bwMode="auto">
          <a:xfrm>
            <a:off x="4973508" y="2730500"/>
            <a:ext cx="1866900" cy="3403600"/>
            <a:chOff x="3000" y="1672"/>
            <a:chExt cx="1176" cy="2144"/>
          </a:xfrm>
        </p:grpSpPr>
        <p:sp>
          <p:nvSpPr>
            <p:cNvPr id="205840" name="Freeform 16"/>
            <p:cNvSpPr>
              <a:spLocks/>
            </p:cNvSpPr>
            <p:nvPr/>
          </p:nvSpPr>
          <p:spPr bwMode="auto">
            <a:xfrm>
              <a:off x="3104" y="2352"/>
              <a:ext cx="288" cy="608"/>
            </a:xfrm>
            <a:custGeom>
              <a:avLst/>
              <a:gdLst>
                <a:gd name="T0" fmla="*/ 160 w 288"/>
                <a:gd name="T1" fmla="*/ 48 h 608"/>
                <a:gd name="T2" fmla="*/ 112 w 288"/>
                <a:gd name="T3" fmla="*/ 48 h 608"/>
                <a:gd name="T4" fmla="*/ 16 w 288"/>
                <a:gd name="T5" fmla="*/ 240 h 608"/>
                <a:gd name="T6" fmla="*/ 16 w 288"/>
                <a:gd name="T7" fmla="*/ 384 h 608"/>
                <a:gd name="T8" fmla="*/ 16 w 288"/>
                <a:gd name="T9" fmla="*/ 480 h 608"/>
                <a:gd name="T10" fmla="*/ 64 w 288"/>
                <a:gd name="T11" fmla="*/ 576 h 608"/>
                <a:gd name="T12" fmla="*/ 256 w 288"/>
                <a:gd name="T13" fmla="*/ 576 h 608"/>
                <a:gd name="T14" fmla="*/ 256 w 288"/>
                <a:gd name="T15" fmla="*/ 384 h 608"/>
                <a:gd name="T16" fmla="*/ 208 w 288"/>
                <a:gd name="T17" fmla="*/ 288 h 608"/>
                <a:gd name="T18" fmla="*/ 256 w 288"/>
                <a:gd name="T19" fmla="*/ 192 h 608"/>
                <a:gd name="T20" fmla="*/ 256 w 288"/>
                <a:gd name="T21" fmla="*/ 96 h 608"/>
                <a:gd name="T22" fmla="*/ 256 w 288"/>
                <a:gd name="T23" fmla="*/ 48 h 608"/>
                <a:gd name="T24" fmla="*/ 208 w 288"/>
                <a:gd name="T25" fmla="*/ 0 h 608"/>
                <a:gd name="T26" fmla="*/ 160 w 288"/>
                <a:gd name="T27" fmla="*/ 4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608">
                  <a:moveTo>
                    <a:pt x="160" y="48"/>
                  </a:moveTo>
                  <a:cubicBezTo>
                    <a:pt x="144" y="56"/>
                    <a:pt x="136" y="16"/>
                    <a:pt x="112" y="48"/>
                  </a:cubicBezTo>
                  <a:cubicBezTo>
                    <a:pt x="88" y="80"/>
                    <a:pt x="32" y="184"/>
                    <a:pt x="16" y="240"/>
                  </a:cubicBezTo>
                  <a:cubicBezTo>
                    <a:pt x="0" y="296"/>
                    <a:pt x="16" y="344"/>
                    <a:pt x="16" y="384"/>
                  </a:cubicBezTo>
                  <a:cubicBezTo>
                    <a:pt x="16" y="424"/>
                    <a:pt x="8" y="448"/>
                    <a:pt x="16" y="480"/>
                  </a:cubicBezTo>
                  <a:cubicBezTo>
                    <a:pt x="24" y="512"/>
                    <a:pt x="24" y="560"/>
                    <a:pt x="64" y="576"/>
                  </a:cubicBezTo>
                  <a:cubicBezTo>
                    <a:pt x="104" y="592"/>
                    <a:pt x="224" y="608"/>
                    <a:pt x="256" y="576"/>
                  </a:cubicBezTo>
                  <a:cubicBezTo>
                    <a:pt x="288" y="544"/>
                    <a:pt x="264" y="432"/>
                    <a:pt x="256" y="384"/>
                  </a:cubicBezTo>
                  <a:cubicBezTo>
                    <a:pt x="248" y="336"/>
                    <a:pt x="208" y="320"/>
                    <a:pt x="208" y="288"/>
                  </a:cubicBezTo>
                  <a:cubicBezTo>
                    <a:pt x="208" y="256"/>
                    <a:pt x="248" y="224"/>
                    <a:pt x="256" y="192"/>
                  </a:cubicBezTo>
                  <a:cubicBezTo>
                    <a:pt x="264" y="160"/>
                    <a:pt x="256" y="120"/>
                    <a:pt x="256" y="96"/>
                  </a:cubicBezTo>
                  <a:cubicBezTo>
                    <a:pt x="256" y="72"/>
                    <a:pt x="264" y="64"/>
                    <a:pt x="256" y="48"/>
                  </a:cubicBezTo>
                  <a:cubicBezTo>
                    <a:pt x="248" y="32"/>
                    <a:pt x="224" y="0"/>
                    <a:pt x="208" y="0"/>
                  </a:cubicBezTo>
                  <a:cubicBezTo>
                    <a:pt x="192" y="0"/>
                    <a:pt x="176" y="40"/>
                    <a:pt x="160" y="48"/>
                  </a:cubicBez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aramond" pitchFamily="18" charset="0"/>
              </a:endParaRPr>
            </a:p>
          </p:txBody>
        </p:sp>
        <p:sp>
          <p:nvSpPr>
            <p:cNvPr id="205841" name="Freeform 17"/>
            <p:cNvSpPr>
              <a:spLocks/>
            </p:cNvSpPr>
            <p:nvPr/>
          </p:nvSpPr>
          <p:spPr bwMode="auto">
            <a:xfrm>
              <a:off x="3504" y="1672"/>
              <a:ext cx="400" cy="408"/>
            </a:xfrm>
            <a:custGeom>
              <a:avLst/>
              <a:gdLst>
                <a:gd name="T0" fmla="*/ 240 w 400"/>
                <a:gd name="T1" fmla="*/ 8 h 408"/>
                <a:gd name="T2" fmla="*/ 336 w 400"/>
                <a:gd name="T3" fmla="*/ 56 h 408"/>
                <a:gd name="T4" fmla="*/ 384 w 400"/>
                <a:gd name="T5" fmla="*/ 152 h 408"/>
                <a:gd name="T6" fmla="*/ 384 w 400"/>
                <a:gd name="T7" fmla="*/ 296 h 408"/>
                <a:gd name="T8" fmla="*/ 288 w 400"/>
                <a:gd name="T9" fmla="*/ 392 h 408"/>
                <a:gd name="T10" fmla="*/ 96 w 400"/>
                <a:gd name="T11" fmla="*/ 392 h 408"/>
                <a:gd name="T12" fmla="*/ 0 w 400"/>
                <a:gd name="T13" fmla="*/ 344 h 408"/>
                <a:gd name="T14" fmla="*/ 96 w 400"/>
                <a:gd name="T15" fmla="*/ 296 h 408"/>
                <a:gd name="T16" fmla="*/ 96 w 400"/>
                <a:gd name="T17" fmla="*/ 152 h 408"/>
                <a:gd name="T18" fmla="*/ 48 w 400"/>
                <a:gd name="T19" fmla="*/ 56 h 408"/>
                <a:gd name="T20" fmla="*/ 144 w 400"/>
                <a:gd name="T21" fmla="*/ 8 h 408"/>
                <a:gd name="T22" fmla="*/ 240 w 400"/>
                <a:gd name="T23" fmla="*/ 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408">
                  <a:moveTo>
                    <a:pt x="240" y="8"/>
                  </a:moveTo>
                  <a:cubicBezTo>
                    <a:pt x="272" y="16"/>
                    <a:pt x="312" y="32"/>
                    <a:pt x="336" y="56"/>
                  </a:cubicBezTo>
                  <a:cubicBezTo>
                    <a:pt x="360" y="80"/>
                    <a:pt x="376" y="112"/>
                    <a:pt x="384" y="152"/>
                  </a:cubicBezTo>
                  <a:cubicBezTo>
                    <a:pt x="392" y="192"/>
                    <a:pt x="400" y="256"/>
                    <a:pt x="384" y="296"/>
                  </a:cubicBezTo>
                  <a:cubicBezTo>
                    <a:pt x="368" y="336"/>
                    <a:pt x="336" y="376"/>
                    <a:pt x="288" y="392"/>
                  </a:cubicBezTo>
                  <a:cubicBezTo>
                    <a:pt x="240" y="408"/>
                    <a:pt x="144" y="400"/>
                    <a:pt x="96" y="392"/>
                  </a:cubicBezTo>
                  <a:cubicBezTo>
                    <a:pt x="48" y="384"/>
                    <a:pt x="0" y="360"/>
                    <a:pt x="0" y="344"/>
                  </a:cubicBezTo>
                  <a:cubicBezTo>
                    <a:pt x="0" y="328"/>
                    <a:pt x="80" y="328"/>
                    <a:pt x="96" y="296"/>
                  </a:cubicBezTo>
                  <a:cubicBezTo>
                    <a:pt x="112" y="264"/>
                    <a:pt x="104" y="192"/>
                    <a:pt x="96" y="152"/>
                  </a:cubicBezTo>
                  <a:cubicBezTo>
                    <a:pt x="88" y="112"/>
                    <a:pt x="40" y="80"/>
                    <a:pt x="48" y="56"/>
                  </a:cubicBezTo>
                  <a:cubicBezTo>
                    <a:pt x="56" y="32"/>
                    <a:pt x="112" y="16"/>
                    <a:pt x="144" y="8"/>
                  </a:cubicBezTo>
                  <a:cubicBezTo>
                    <a:pt x="176" y="0"/>
                    <a:pt x="208" y="0"/>
                    <a:pt x="240" y="8"/>
                  </a:cubicBez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aramond" pitchFamily="18" charset="0"/>
              </a:endParaRPr>
            </a:p>
          </p:txBody>
        </p:sp>
        <p:sp>
          <p:nvSpPr>
            <p:cNvPr id="205842" name="Freeform 18"/>
            <p:cNvSpPr>
              <a:spLocks/>
            </p:cNvSpPr>
            <p:nvPr/>
          </p:nvSpPr>
          <p:spPr bwMode="auto">
            <a:xfrm>
              <a:off x="3608" y="2736"/>
              <a:ext cx="568" cy="488"/>
            </a:xfrm>
            <a:custGeom>
              <a:avLst/>
              <a:gdLst>
                <a:gd name="T0" fmla="*/ 568 w 568"/>
                <a:gd name="T1" fmla="*/ 96 h 488"/>
                <a:gd name="T2" fmla="*/ 424 w 568"/>
                <a:gd name="T3" fmla="*/ 192 h 488"/>
                <a:gd name="T4" fmla="*/ 328 w 568"/>
                <a:gd name="T5" fmla="*/ 336 h 488"/>
                <a:gd name="T6" fmla="*/ 184 w 568"/>
                <a:gd name="T7" fmla="*/ 480 h 488"/>
                <a:gd name="T8" fmla="*/ 40 w 568"/>
                <a:gd name="T9" fmla="*/ 384 h 488"/>
                <a:gd name="T10" fmla="*/ 40 w 568"/>
                <a:gd name="T11" fmla="*/ 192 h 488"/>
                <a:gd name="T12" fmla="*/ 280 w 568"/>
                <a:gd name="T13" fmla="*/ 96 h 488"/>
                <a:gd name="T14" fmla="*/ 424 w 568"/>
                <a:gd name="T15" fmla="*/ 0 h 488"/>
                <a:gd name="T16" fmla="*/ 568 w 568"/>
                <a:gd name="T17" fmla="*/ 9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8" h="488">
                  <a:moveTo>
                    <a:pt x="568" y="96"/>
                  </a:moveTo>
                  <a:cubicBezTo>
                    <a:pt x="568" y="128"/>
                    <a:pt x="464" y="152"/>
                    <a:pt x="424" y="192"/>
                  </a:cubicBezTo>
                  <a:cubicBezTo>
                    <a:pt x="384" y="232"/>
                    <a:pt x="368" y="288"/>
                    <a:pt x="328" y="336"/>
                  </a:cubicBezTo>
                  <a:cubicBezTo>
                    <a:pt x="288" y="384"/>
                    <a:pt x="232" y="472"/>
                    <a:pt x="184" y="480"/>
                  </a:cubicBezTo>
                  <a:cubicBezTo>
                    <a:pt x="136" y="488"/>
                    <a:pt x="64" y="432"/>
                    <a:pt x="40" y="384"/>
                  </a:cubicBezTo>
                  <a:cubicBezTo>
                    <a:pt x="16" y="336"/>
                    <a:pt x="0" y="240"/>
                    <a:pt x="40" y="192"/>
                  </a:cubicBezTo>
                  <a:cubicBezTo>
                    <a:pt x="80" y="144"/>
                    <a:pt x="216" y="128"/>
                    <a:pt x="280" y="96"/>
                  </a:cubicBezTo>
                  <a:cubicBezTo>
                    <a:pt x="344" y="64"/>
                    <a:pt x="376" y="0"/>
                    <a:pt x="424" y="0"/>
                  </a:cubicBezTo>
                  <a:cubicBezTo>
                    <a:pt x="472" y="0"/>
                    <a:pt x="568" y="64"/>
                    <a:pt x="568" y="96"/>
                  </a:cubicBez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aramond" pitchFamily="18" charset="0"/>
              </a:endParaRPr>
            </a:p>
          </p:txBody>
        </p:sp>
        <p:sp>
          <p:nvSpPr>
            <p:cNvPr id="205843" name="Freeform 19"/>
            <p:cNvSpPr>
              <a:spLocks/>
            </p:cNvSpPr>
            <p:nvPr/>
          </p:nvSpPr>
          <p:spPr bwMode="auto">
            <a:xfrm>
              <a:off x="3000" y="3424"/>
              <a:ext cx="232" cy="392"/>
            </a:xfrm>
            <a:custGeom>
              <a:avLst/>
              <a:gdLst>
                <a:gd name="T0" fmla="*/ 120 w 232"/>
                <a:gd name="T1" fmla="*/ 368 h 392"/>
                <a:gd name="T2" fmla="*/ 216 w 232"/>
                <a:gd name="T3" fmla="*/ 368 h 392"/>
                <a:gd name="T4" fmla="*/ 216 w 232"/>
                <a:gd name="T5" fmla="*/ 224 h 392"/>
                <a:gd name="T6" fmla="*/ 216 w 232"/>
                <a:gd name="T7" fmla="*/ 128 h 392"/>
                <a:gd name="T8" fmla="*/ 168 w 232"/>
                <a:gd name="T9" fmla="*/ 32 h 392"/>
                <a:gd name="T10" fmla="*/ 24 w 232"/>
                <a:gd name="T11" fmla="*/ 32 h 392"/>
                <a:gd name="T12" fmla="*/ 24 w 232"/>
                <a:gd name="T13" fmla="*/ 224 h 392"/>
                <a:gd name="T14" fmla="*/ 120 w 232"/>
                <a:gd name="T15" fmla="*/ 3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392">
                  <a:moveTo>
                    <a:pt x="120" y="368"/>
                  </a:moveTo>
                  <a:cubicBezTo>
                    <a:pt x="152" y="392"/>
                    <a:pt x="200" y="392"/>
                    <a:pt x="216" y="368"/>
                  </a:cubicBezTo>
                  <a:cubicBezTo>
                    <a:pt x="232" y="344"/>
                    <a:pt x="216" y="264"/>
                    <a:pt x="216" y="224"/>
                  </a:cubicBezTo>
                  <a:cubicBezTo>
                    <a:pt x="216" y="184"/>
                    <a:pt x="224" y="160"/>
                    <a:pt x="216" y="128"/>
                  </a:cubicBezTo>
                  <a:cubicBezTo>
                    <a:pt x="208" y="96"/>
                    <a:pt x="200" y="48"/>
                    <a:pt x="168" y="32"/>
                  </a:cubicBezTo>
                  <a:cubicBezTo>
                    <a:pt x="136" y="16"/>
                    <a:pt x="48" y="0"/>
                    <a:pt x="24" y="32"/>
                  </a:cubicBezTo>
                  <a:cubicBezTo>
                    <a:pt x="0" y="64"/>
                    <a:pt x="8" y="168"/>
                    <a:pt x="24" y="224"/>
                  </a:cubicBezTo>
                  <a:cubicBezTo>
                    <a:pt x="40" y="280"/>
                    <a:pt x="88" y="344"/>
                    <a:pt x="120" y="368"/>
                  </a:cubicBez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aramond" pitchFamily="18" charset="0"/>
              </a:endParaRPr>
            </a:p>
          </p:txBody>
        </p:sp>
      </p:grpSp>
      <p:grpSp>
        <p:nvGrpSpPr>
          <p:cNvPr id="205844" name="Group 20"/>
          <p:cNvGrpSpPr>
            <a:grpSpLocks/>
          </p:cNvGrpSpPr>
          <p:nvPr/>
        </p:nvGrpSpPr>
        <p:grpSpPr bwMode="auto">
          <a:xfrm>
            <a:off x="5291008" y="1346200"/>
            <a:ext cx="2743200" cy="4064000"/>
            <a:chOff x="3200" y="848"/>
            <a:chExt cx="1728" cy="2560"/>
          </a:xfrm>
        </p:grpSpPr>
        <p:sp>
          <p:nvSpPr>
            <p:cNvPr id="205845" name="Freeform 21"/>
            <p:cNvSpPr>
              <a:spLocks/>
            </p:cNvSpPr>
            <p:nvPr/>
          </p:nvSpPr>
          <p:spPr bwMode="auto">
            <a:xfrm>
              <a:off x="3424" y="2336"/>
              <a:ext cx="392" cy="336"/>
            </a:xfrm>
            <a:custGeom>
              <a:avLst/>
              <a:gdLst>
                <a:gd name="T0" fmla="*/ 128 w 392"/>
                <a:gd name="T1" fmla="*/ 16 h 336"/>
                <a:gd name="T2" fmla="*/ 272 w 392"/>
                <a:gd name="T3" fmla="*/ 16 h 336"/>
                <a:gd name="T4" fmla="*/ 368 w 392"/>
                <a:gd name="T5" fmla="*/ 112 h 336"/>
                <a:gd name="T6" fmla="*/ 368 w 392"/>
                <a:gd name="T7" fmla="*/ 304 h 336"/>
                <a:gd name="T8" fmla="*/ 224 w 392"/>
                <a:gd name="T9" fmla="*/ 304 h 336"/>
                <a:gd name="T10" fmla="*/ 32 w 392"/>
                <a:gd name="T11" fmla="*/ 304 h 336"/>
                <a:gd name="T12" fmla="*/ 32 w 392"/>
                <a:gd name="T13" fmla="*/ 256 h 336"/>
                <a:gd name="T14" fmla="*/ 80 w 392"/>
                <a:gd name="T15" fmla="*/ 160 h 336"/>
                <a:gd name="T16" fmla="*/ 80 w 392"/>
                <a:gd name="T17" fmla="*/ 64 h 336"/>
                <a:gd name="T18" fmla="*/ 128 w 392"/>
                <a:gd name="T19" fmla="*/ 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336">
                  <a:moveTo>
                    <a:pt x="128" y="16"/>
                  </a:moveTo>
                  <a:cubicBezTo>
                    <a:pt x="160" y="8"/>
                    <a:pt x="232" y="0"/>
                    <a:pt x="272" y="16"/>
                  </a:cubicBezTo>
                  <a:cubicBezTo>
                    <a:pt x="312" y="32"/>
                    <a:pt x="352" y="64"/>
                    <a:pt x="368" y="112"/>
                  </a:cubicBezTo>
                  <a:cubicBezTo>
                    <a:pt x="384" y="160"/>
                    <a:pt x="392" y="272"/>
                    <a:pt x="368" y="304"/>
                  </a:cubicBezTo>
                  <a:cubicBezTo>
                    <a:pt x="344" y="336"/>
                    <a:pt x="280" y="304"/>
                    <a:pt x="224" y="304"/>
                  </a:cubicBezTo>
                  <a:cubicBezTo>
                    <a:pt x="168" y="304"/>
                    <a:pt x="64" y="312"/>
                    <a:pt x="32" y="304"/>
                  </a:cubicBezTo>
                  <a:cubicBezTo>
                    <a:pt x="0" y="296"/>
                    <a:pt x="24" y="280"/>
                    <a:pt x="32" y="256"/>
                  </a:cubicBezTo>
                  <a:cubicBezTo>
                    <a:pt x="40" y="232"/>
                    <a:pt x="72" y="192"/>
                    <a:pt x="80" y="160"/>
                  </a:cubicBezTo>
                  <a:cubicBezTo>
                    <a:pt x="88" y="128"/>
                    <a:pt x="72" y="88"/>
                    <a:pt x="80" y="64"/>
                  </a:cubicBezTo>
                  <a:cubicBezTo>
                    <a:pt x="88" y="40"/>
                    <a:pt x="96" y="24"/>
                    <a:pt x="128" y="16"/>
                  </a:cubicBez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6" name="Freeform 22"/>
            <p:cNvSpPr>
              <a:spLocks/>
            </p:cNvSpPr>
            <p:nvPr/>
          </p:nvSpPr>
          <p:spPr bwMode="auto">
            <a:xfrm>
              <a:off x="3200" y="1952"/>
              <a:ext cx="520" cy="256"/>
            </a:xfrm>
            <a:custGeom>
              <a:avLst/>
              <a:gdLst>
                <a:gd name="T0" fmla="*/ 64 w 520"/>
                <a:gd name="T1" fmla="*/ 16 h 256"/>
                <a:gd name="T2" fmla="*/ 208 w 520"/>
                <a:gd name="T3" fmla="*/ 16 h 256"/>
                <a:gd name="T4" fmla="*/ 256 w 520"/>
                <a:gd name="T5" fmla="*/ 64 h 256"/>
                <a:gd name="T6" fmla="*/ 448 w 520"/>
                <a:gd name="T7" fmla="*/ 112 h 256"/>
                <a:gd name="T8" fmla="*/ 496 w 520"/>
                <a:gd name="T9" fmla="*/ 208 h 256"/>
                <a:gd name="T10" fmla="*/ 304 w 520"/>
                <a:gd name="T11" fmla="*/ 256 h 256"/>
                <a:gd name="T12" fmla="*/ 160 w 520"/>
                <a:gd name="T13" fmla="*/ 208 h 256"/>
                <a:gd name="T14" fmla="*/ 16 w 520"/>
                <a:gd name="T15" fmla="*/ 112 h 256"/>
                <a:gd name="T16" fmla="*/ 64 w 520"/>
                <a:gd name="T17" fmla="*/ 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" h="256">
                  <a:moveTo>
                    <a:pt x="64" y="16"/>
                  </a:moveTo>
                  <a:cubicBezTo>
                    <a:pt x="96" y="0"/>
                    <a:pt x="176" y="8"/>
                    <a:pt x="208" y="16"/>
                  </a:cubicBezTo>
                  <a:cubicBezTo>
                    <a:pt x="240" y="24"/>
                    <a:pt x="216" y="48"/>
                    <a:pt x="256" y="64"/>
                  </a:cubicBezTo>
                  <a:cubicBezTo>
                    <a:pt x="296" y="80"/>
                    <a:pt x="408" y="88"/>
                    <a:pt x="448" y="112"/>
                  </a:cubicBezTo>
                  <a:cubicBezTo>
                    <a:pt x="488" y="136"/>
                    <a:pt x="520" y="184"/>
                    <a:pt x="496" y="208"/>
                  </a:cubicBezTo>
                  <a:cubicBezTo>
                    <a:pt x="472" y="232"/>
                    <a:pt x="360" y="256"/>
                    <a:pt x="304" y="256"/>
                  </a:cubicBezTo>
                  <a:cubicBezTo>
                    <a:pt x="248" y="256"/>
                    <a:pt x="208" y="232"/>
                    <a:pt x="160" y="208"/>
                  </a:cubicBezTo>
                  <a:cubicBezTo>
                    <a:pt x="112" y="184"/>
                    <a:pt x="32" y="144"/>
                    <a:pt x="16" y="112"/>
                  </a:cubicBezTo>
                  <a:cubicBezTo>
                    <a:pt x="0" y="80"/>
                    <a:pt x="32" y="32"/>
                    <a:pt x="64" y="16"/>
                  </a:cubicBez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7" name="Freeform 23"/>
            <p:cNvSpPr>
              <a:spLocks/>
            </p:cNvSpPr>
            <p:nvPr/>
          </p:nvSpPr>
          <p:spPr bwMode="auto">
            <a:xfrm>
              <a:off x="4032" y="848"/>
              <a:ext cx="216" cy="360"/>
            </a:xfrm>
            <a:custGeom>
              <a:avLst/>
              <a:gdLst>
                <a:gd name="T0" fmla="*/ 48 w 216"/>
                <a:gd name="T1" fmla="*/ 64 h 360"/>
                <a:gd name="T2" fmla="*/ 48 w 216"/>
                <a:gd name="T3" fmla="*/ 112 h 360"/>
                <a:gd name="T4" fmla="*/ 0 w 216"/>
                <a:gd name="T5" fmla="*/ 256 h 360"/>
                <a:gd name="T6" fmla="*/ 48 w 216"/>
                <a:gd name="T7" fmla="*/ 352 h 360"/>
                <a:gd name="T8" fmla="*/ 192 w 216"/>
                <a:gd name="T9" fmla="*/ 304 h 360"/>
                <a:gd name="T10" fmla="*/ 192 w 216"/>
                <a:gd name="T11" fmla="*/ 160 h 360"/>
                <a:gd name="T12" fmla="*/ 144 w 216"/>
                <a:gd name="T13" fmla="*/ 16 h 360"/>
                <a:gd name="T14" fmla="*/ 48 w 216"/>
                <a:gd name="T15" fmla="*/ 6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360">
                  <a:moveTo>
                    <a:pt x="48" y="64"/>
                  </a:moveTo>
                  <a:cubicBezTo>
                    <a:pt x="32" y="80"/>
                    <a:pt x="56" y="80"/>
                    <a:pt x="48" y="112"/>
                  </a:cubicBezTo>
                  <a:cubicBezTo>
                    <a:pt x="40" y="144"/>
                    <a:pt x="0" y="216"/>
                    <a:pt x="0" y="256"/>
                  </a:cubicBezTo>
                  <a:cubicBezTo>
                    <a:pt x="0" y="296"/>
                    <a:pt x="16" y="344"/>
                    <a:pt x="48" y="352"/>
                  </a:cubicBezTo>
                  <a:cubicBezTo>
                    <a:pt x="80" y="360"/>
                    <a:pt x="168" y="336"/>
                    <a:pt x="192" y="304"/>
                  </a:cubicBezTo>
                  <a:cubicBezTo>
                    <a:pt x="216" y="272"/>
                    <a:pt x="200" y="208"/>
                    <a:pt x="192" y="160"/>
                  </a:cubicBezTo>
                  <a:cubicBezTo>
                    <a:pt x="184" y="112"/>
                    <a:pt x="168" y="32"/>
                    <a:pt x="144" y="16"/>
                  </a:cubicBezTo>
                  <a:cubicBezTo>
                    <a:pt x="120" y="0"/>
                    <a:pt x="64" y="48"/>
                    <a:pt x="48" y="64"/>
                  </a:cubicBez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8" name="Freeform 24"/>
            <p:cNvSpPr>
              <a:spLocks/>
            </p:cNvSpPr>
            <p:nvPr/>
          </p:nvSpPr>
          <p:spPr bwMode="auto">
            <a:xfrm>
              <a:off x="3344" y="3024"/>
              <a:ext cx="224" cy="384"/>
            </a:xfrm>
            <a:custGeom>
              <a:avLst/>
              <a:gdLst>
                <a:gd name="T0" fmla="*/ 16 w 224"/>
                <a:gd name="T1" fmla="*/ 48 h 384"/>
                <a:gd name="T2" fmla="*/ 16 w 224"/>
                <a:gd name="T3" fmla="*/ 192 h 384"/>
                <a:gd name="T4" fmla="*/ 16 w 224"/>
                <a:gd name="T5" fmla="*/ 336 h 384"/>
                <a:gd name="T6" fmla="*/ 64 w 224"/>
                <a:gd name="T7" fmla="*/ 384 h 384"/>
                <a:gd name="T8" fmla="*/ 208 w 224"/>
                <a:gd name="T9" fmla="*/ 336 h 384"/>
                <a:gd name="T10" fmla="*/ 160 w 224"/>
                <a:gd name="T11" fmla="*/ 192 h 384"/>
                <a:gd name="T12" fmla="*/ 160 w 224"/>
                <a:gd name="T13" fmla="*/ 48 h 384"/>
                <a:gd name="T14" fmla="*/ 112 w 224"/>
                <a:gd name="T15" fmla="*/ 0 h 384"/>
                <a:gd name="T16" fmla="*/ 16 w 224"/>
                <a:gd name="T17" fmla="*/ 4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384">
                  <a:moveTo>
                    <a:pt x="16" y="48"/>
                  </a:moveTo>
                  <a:cubicBezTo>
                    <a:pt x="0" y="80"/>
                    <a:pt x="16" y="144"/>
                    <a:pt x="16" y="192"/>
                  </a:cubicBezTo>
                  <a:cubicBezTo>
                    <a:pt x="16" y="240"/>
                    <a:pt x="8" y="304"/>
                    <a:pt x="16" y="336"/>
                  </a:cubicBezTo>
                  <a:cubicBezTo>
                    <a:pt x="24" y="368"/>
                    <a:pt x="32" y="384"/>
                    <a:pt x="64" y="384"/>
                  </a:cubicBezTo>
                  <a:cubicBezTo>
                    <a:pt x="96" y="384"/>
                    <a:pt x="192" y="368"/>
                    <a:pt x="208" y="336"/>
                  </a:cubicBezTo>
                  <a:cubicBezTo>
                    <a:pt x="224" y="304"/>
                    <a:pt x="168" y="240"/>
                    <a:pt x="160" y="192"/>
                  </a:cubicBezTo>
                  <a:cubicBezTo>
                    <a:pt x="152" y="144"/>
                    <a:pt x="168" y="80"/>
                    <a:pt x="160" y="48"/>
                  </a:cubicBezTo>
                  <a:cubicBezTo>
                    <a:pt x="152" y="16"/>
                    <a:pt x="136" y="0"/>
                    <a:pt x="112" y="0"/>
                  </a:cubicBezTo>
                  <a:cubicBezTo>
                    <a:pt x="88" y="0"/>
                    <a:pt x="32" y="16"/>
                    <a:pt x="16" y="48"/>
                  </a:cubicBez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9" name="Freeform 25"/>
            <p:cNvSpPr>
              <a:spLocks/>
            </p:cNvSpPr>
            <p:nvPr/>
          </p:nvSpPr>
          <p:spPr bwMode="auto">
            <a:xfrm>
              <a:off x="4320" y="2056"/>
              <a:ext cx="608" cy="424"/>
            </a:xfrm>
            <a:custGeom>
              <a:avLst/>
              <a:gdLst>
                <a:gd name="T0" fmla="*/ 576 w 608"/>
                <a:gd name="T1" fmla="*/ 152 h 424"/>
                <a:gd name="T2" fmla="*/ 384 w 608"/>
                <a:gd name="T3" fmla="*/ 248 h 424"/>
                <a:gd name="T4" fmla="*/ 240 w 608"/>
                <a:gd name="T5" fmla="*/ 392 h 424"/>
                <a:gd name="T6" fmla="*/ 48 w 608"/>
                <a:gd name="T7" fmla="*/ 392 h 424"/>
                <a:gd name="T8" fmla="*/ 48 w 608"/>
                <a:gd name="T9" fmla="*/ 200 h 424"/>
                <a:gd name="T10" fmla="*/ 336 w 608"/>
                <a:gd name="T11" fmla="*/ 56 h 424"/>
                <a:gd name="T12" fmla="*/ 528 w 608"/>
                <a:gd name="T13" fmla="*/ 8 h 424"/>
                <a:gd name="T14" fmla="*/ 576 w 608"/>
                <a:gd name="T15" fmla="*/ 104 h 424"/>
                <a:gd name="T16" fmla="*/ 576 w 608"/>
                <a:gd name="T17" fmla="*/ 15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24">
                  <a:moveTo>
                    <a:pt x="576" y="152"/>
                  </a:moveTo>
                  <a:cubicBezTo>
                    <a:pt x="544" y="176"/>
                    <a:pt x="440" y="208"/>
                    <a:pt x="384" y="248"/>
                  </a:cubicBezTo>
                  <a:cubicBezTo>
                    <a:pt x="328" y="288"/>
                    <a:pt x="296" y="368"/>
                    <a:pt x="240" y="392"/>
                  </a:cubicBezTo>
                  <a:cubicBezTo>
                    <a:pt x="184" y="416"/>
                    <a:pt x="80" y="424"/>
                    <a:pt x="48" y="392"/>
                  </a:cubicBezTo>
                  <a:cubicBezTo>
                    <a:pt x="16" y="360"/>
                    <a:pt x="0" y="256"/>
                    <a:pt x="48" y="200"/>
                  </a:cubicBezTo>
                  <a:cubicBezTo>
                    <a:pt x="96" y="144"/>
                    <a:pt x="256" y="88"/>
                    <a:pt x="336" y="56"/>
                  </a:cubicBezTo>
                  <a:cubicBezTo>
                    <a:pt x="416" y="24"/>
                    <a:pt x="488" y="0"/>
                    <a:pt x="528" y="8"/>
                  </a:cubicBezTo>
                  <a:cubicBezTo>
                    <a:pt x="568" y="16"/>
                    <a:pt x="568" y="80"/>
                    <a:pt x="576" y="104"/>
                  </a:cubicBezTo>
                  <a:cubicBezTo>
                    <a:pt x="584" y="128"/>
                    <a:pt x="608" y="128"/>
                    <a:pt x="576" y="152"/>
                  </a:cubicBez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850" name="Group 26"/>
          <p:cNvGrpSpPr>
            <a:grpSpLocks/>
          </p:cNvGrpSpPr>
          <p:nvPr/>
        </p:nvGrpSpPr>
        <p:grpSpPr bwMode="auto">
          <a:xfrm>
            <a:off x="4973508" y="1447800"/>
            <a:ext cx="1333500" cy="3975100"/>
            <a:chOff x="3000" y="912"/>
            <a:chExt cx="840" cy="2504"/>
          </a:xfrm>
        </p:grpSpPr>
        <p:sp>
          <p:nvSpPr>
            <p:cNvPr id="205851" name="Freeform 27"/>
            <p:cNvSpPr>
              <a:spLocks/>
            </p:cNvSpPr>
            <p:nvPr/>
          </p:nvSpPr>
          <p:spPr bwMode="auto">
            <a:xfrm>
              <a:off x="3304" y="2616"/>
              <a:ext cx="400" cy="192"/>
            </a:xfrm>
            <a:custGeom>
              <a:avLst/>
              <a:gdLst>
                <a:gd name="T0" fmla="*/ 56 w 400"/>
                <a:gd name="T1" fmla="*/ 24 h 192"/>
                <a:gd name="T2" fmla="*/ 104 w 400"/>
                <a:gd name="T3" fmla="*/ 24 h 192"/>
                <a:gd name="T4" fmla="*/ 200 w 400"/>
                <a:gd name="T5" fmla="*/ 72 h 192"/>
                <a:gd name="T6" fmla="*/ 248 w 400"/>
                <a:gd name="T7" fmla="*/ 24 h 192"/>
                <a:gd name="T8" fmla="*/ 392 w 400"/>
                <a:gd name="T9" fmla="*/ 24 h 192"/>
                <a:gd name="T10" fmla="*/ 296 w 400"/>
                <a:gd name="T11" fmla="*/ 168 h 192"/>
                <a:gd name="T12" fmla="*/ 104 w 400"/>
                <a:gd name="T13" fmla="*/ 168 h 192"/>
                <a:gd name="T14" fmla="*/ 8 w 400"/>
                <a:gd name="T15" fmla="*/ 120 h 192"/>
                <a:gd name="T16" fmla="*/ 56 w 400"/>
                <a:gd name="T17" fmla="*/ 2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92">
                  <a:moveTo>
                    <a:pt x="56" y="24"/>
                  </a:moveTo>
                  <a:cubicBezTo>
                    <a:pt x="72" y="8"/>
                    <a:pt x="80" y="16"/>
                    <a:pt x="104" y="24"/>
                  </a:cubicBezTo>
                  <a:cubicBezTo>
                    <a:pt x="128" y="32"/>
                    <a:pt x="176" y="72"/>
                    <a:pt x="200" y="72"/>
                  </a:cubicBezTo>
                  <a:cubicBezTo>
                    <a:pt x="224" y="72"/>
                    <a:pt x="216" y="32"/>
                    <a:pt x="248" y="24"/>
                  </a:cubicBezTo>
                  <a:cubicBezTo>
                    <a:pt x="280" y="16"/>
                    <a:pt x="384" y="0"/>
                    <a:pt x="392" y="24"/>
                  </a:cubicBezTo>
                  <a:cubicBezTo>
                    <a:pt x="400" y="48"/>
                    <a:pt x="344" y="144"/>
                    <a:pt x="296" y="168"/>
                  </a:cubicBezTo>
                  <a:cubicBezTo>
                    <a:pt x="248" y="192"/>
                    <a:pt x="152" y="176"/>
                    <a:pt x="104" y="168"/>
                  </a:cubicBezTo>
                  <a:cubicBezTo>
                    <a:pt x="56" y="160"/>
                    <a:pt x="16" y="144"/>
                    <a:pt x="8" y="120"/>
                  </a:cubicBezTo>
                  <a:cubicBezTo>
                    <a:pt x="0" y="96"/>
                    <a:pt x="40" y="40"/>
                    <a:pt x="56" y="24"/>
                  </a:cubicBezTo>
                  <a:close/>
                </a:path>
              </a:pathLst>
            </a:custGeom>
            <a:solidFill>
              <a:srgbClr val="CC99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aramond" pitchFamily="18" charset="0"/>
              </a:endParaRPr>
            </a:p>
          </p:txBody>
        </p:sp>
        <p:sp>
          <p:nvSpPr>
            <p:cNvPr id="205852" name="Freeform 28"/>
            <p:cNvSpPr>
              <a:spLocks/>
            </p:cNvSpPr>
            <p:nvPr/>
          </p:nvSpPr>
          <p:spPr bwMode="auto">
            <a:xfrm>
              <a:off x="3376" y="912"/>
              <a:ext cx="464" cy="672"/>
            </a:xfrm>
            <a:custGeom>
              <a:avLst/>
              <a:gdLst>
                <a:gd name="T0" fmla="*/ 416 w 464"/>
                <a:gd name="T1" fmla="*/ 0 h 672"/>
                <a:gd name="T2" fmla="*/ 464 w 464"/>
                <a:gd name="T3" fmla="*/ 48 h 672"/>
                <a:gd name="T4" fmla="*/ 416 w 464"/>
                <a:gd name="T5" fmla="*/ 144 h 672"/>
                <a:gd name="T6" fmla="*/ 368 w 464"/>
                <a:gd name="T7" fmla="*/ 192 h 672"/>
                <a:gd name="T8" fmla="*/ 368 w 464"/>
                <a:gd name="T9" fmla="*/ 336 h 672"/>
                <a:gd name="T10" fmla="*/ 320 w 464"/>
                <a:gd name="T11" fmla="*/ 384 h 672"/>
                <a:gd name="T12" fmla="*/ 224 w 464"/>
                <a:gd name="T13" fmla="*/ 432 h 672"/>
                <a:gd name="T14" fmla="*/ 224 w 464"/>
                <a:gd name="T15" fmla="*/ 528 h 672"/>
                <a:gd name="T16" fmla="*/ 272 w 464"/>
                <a:gd name="T17" fmla="*/ 624 h 672"/>
                <a:gd name="T18" fmla="*/ 224 w 464"/>
                <a:gd name="T19" fmla="*/ 672 h 672"/>
                <a:gd name="T20" fmla="*/ 32 w 464"/>
                <a:gd name="T21" fmla="*/ 624 h 672"/>
                <a:gd name="T22" fmla="*/ 32 w 464"/>
                <a:gd name="T23" fmla="*/ 528 h 672"/>
                <a:gd name="T24" fmla="*/ 32 w 464"/>
                <a:gd name="T25" fmla="*/ 336 h 672"/>
                <a:gd name="T26" fmla="*/ 80 w 464"/>
                <a:gd name="T27" fmla="*/ 144 h 672"/>
                <a:gd name="T28" fmla="*/ 272 w 464"/>
                <a:gd name="T29" fmla="*/ 48 h 672"/>
                <a:gd name="T30" fmla="*/ 416 w 464"/>
                <a:gd name="T3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4" h="672">
                  <a:moveTo>
                    <a:pt x="416" y="0"/>
                  </a:moveTo>
                  <a:cubicBezTo>
                    <a:pt x="448" y="0"/>
                    <a:pt x="464" y="24"/>
                    <a:pt x="464" y="48"/>
                  </a:cubicBezTo>
                  <a:cubicBezTo>
                    <a:pt x="464" y="72"/>
                    <a:pt x="432" y="120"/>
                    <a:pt x="416" y="144"/>
                  </a:cubicBezTo>
                  <a:cubicBezTo>
                    <a:pt x="400" y="168"/>
                    <a:pt x="376" y="160"/>
                    <a:pt x="368" y="192"/>
                  </a:cubicBezTo>
                  <a:cubicBezTo>
                    <a:pt x="360" y="224"/>
                    <a:pt x="376" y="304"/>
                    <a:pt x="368" y="336"/>
                  </a:cubicBezTo>
                  <a:cubicBezTo>
                    <a:pt x="360" y="368"/>
                    <a:pt x="344" y="368"/>
                    <a:pt x="320" y="384"/>
                  </a:cubicBezTo>
                  <a:cubicBezTo>
                    <a:pt x="296" y="400"/>
                    <a:pt x="240" y="408"/>
                    <a:pt x="224" y="432"/>
                  </a:cubicBezTo>
                  <a:cubicBezTo>
                    <a:pt x="208" y="456"/>
                    <a:pt x="216" y="496"/>
                    <a:pt x="224" y="528"/>
                  </a:cubicBezTo>
                  <a:cubicBezTo>
                    <a:pt x="232" y="560"/>
                    <a:pt x="272" y="600"/>
                    <a:pt x="272" y="624"/>
                  </a:cubicBezTo>
                  <a:cubicBezTo>
                    <a:pt x="272" y="648"/>
                    <a:pt x="264" y="672"/>
                    <a:pt x="224" y="672"/>
                  </a:cubicBezTo>
                  <a:cubicBezTo>
                    <a:pt x="184" y="672"/>
                    <a:pt x="64" y="648"/>
                    <a:pt x="32" y="624"/>
                  </a:cubicBezTo>
                  <a:cubicBezTo>
                    <a:pt x="0" y="600"/>
                    <a:pt x="32" y="576"/>
                    <a:pt x="32" y="528"/>
                  </a:cubicBezTo>
                  <a:cubicBezTo>
                    <a:pt x="32" y="480"/>
                    <a:pt x="24" y="400"/>
                    <a:pt x="32" y="336"/>
                  </a:cubicBezTo>
                  <a:cubicBezTo>
                    <a:pt x="40" y="272"/>
                    <a:pt x="40" y="192"/>
                    <a:pt x="80" y="144"/>
                  </a:cubicBezTo>
                  <a:cubicBezTo>
                    <a:pt x="120" y="96"/>
                    <a:pt x="216" y="72"/>
                    <a:pt x="272" y="48"/>
                  </a:cubicBezTo>
                  <a:cubicBezTo>
                    <a:pt x="328" y="24"/>
                    <a:pt x="384" y="0"/>
                    <a:pt x="416" y="0"/>
                  </a:cubicBezTo>
                  <a:close/>
                </a:path>
              </a:pathLst>
            </a:custGeom>
            <a:solidFill>
              <a:srgbClr val="CC99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aramond" pitchFamily="18" charset="0"/>
              </a:endParaRPr>
            </a:p>
          </p:txBody>
        </p:sp>
        <p:sp>
          <p:nvSpPr>
            <p:cNvPr id="205853" name="Freeform 29"/>
            <p:cNvSpPr>
              <a:spLocks/>
            </p:cNvSpPr>
            <p:nvPr/>
          </p:nvSpPr>
          <p:spPr bwMode="auto">
            <a:xfrm>
              <a:off x="3000" y="3008"/>
              <a:ext cx="336" cy="408"/>
            </a:xfrm>
            <a:custGeom>
              <a:avLst/>
              <a:gdLst>
                <a:gd name="T0" fmla="*/ 168 w 336"/>
                <a:gd name="T1" fmla="*/ 16 h 408"/>
                <a:gd name="T2" fmla="*/ 72 w 336"/>
                <a:gd name="T3" fmla="*/ 112 h 408"/>
                <a:gd name="T4" fmla="*/ 24 w 336"/>
                <a:gd name="T5" fmla="*/ 256 h 408"/>
                <a:gd name="T6" fmla="*/ 24 w 336"/>
                <a:gd name="T7" fmla="*/ 352 h 408"/>
                <a:gd name="T8" fmla="*/ 168 w 336"/>
                <a:gd name="T9" fmla="*/ 400 h 408"/>
                <a:gd name="T10" fmla="*/ 264 w 336"/>
                <a:gd name="T11" fmla="*/ 304 h 408"/>
                <a:gd name="T12" fmla="*/ 312 w 336"/>
                <a:gd name="T13" fmla="*/ 256 h 408"/>
                <a:gd name="T14" fmla="*/ 312 w 336"/>
                <a:gd name="T15" fmla="*/ 112 h 408"/>
                <a:gd name="T16" fmla="*/ 312 w 336"/>
                <a:gd name="T17" fmla="*/ 16 h 408"/>
                <a:gd name="T18" fmla="*/ 168 w 336"/>
                <a:gd name="T19" fmla="*/ 1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408">
                  <a:moveTo>
                    <a:pt x="168" y="16"/>
                  </a:moveTo>
                  <a:cubicBezTo>
                    <a:pt x="128" y="32"/>
                    <a:pt x="96" y="72"/>
                    <a:pt x="72" y="112"/>
                  </a:cubicBezTo>
                  <a:cubicBezTo>
                    <a:pt x="48" y="152"/>
                    <a:pt x="32" y="216"/>
                    <a:pt x="24" y="256"/>
                  </a:cubicBezTo>
                  <a:cubicBezTo>
                    <a:pt x="16" y="296"/>
                    <a:pt x="0" y="328"/>
                    <a:pt x="24" y="352"/>
                  </a:cubicBezTo>
                  <a:cubicBezTo>
                    <a:pt x="48" y="376"/>
                    <a:pt x="128" y="408"/>
                    <a:pt x="168" y="400"/>
                  </a:cubicBezTo>
                  <a:cubicBezTo>
                    <a:pt x="208" y="392"/>
                    <a:pt x="240" y="328"/>
                    <a:pt x="264" y="304"/>
                  </a:cubicBezTo>
                  <a:cubicBezTo>
                    <a:pt x="288" y="280"/>
                    <a:pt x="304" y="288"/>
                    <a:pt x="312" y="256"/>
                  </a:cubicBezTo>
                  <a:cubicBezTo>
                    <a:pt x="320" y="224"/>
                    <a:pt x="312" y="152"/>
                    <a:pt x="312" y="112"/>
                  </a:cubicBezTo>
                  <a:cubicBezTo>
                    <a:pt x="312" y="72"/>
                    <a:pt x="336" y="32"/>
                    <a:pt x="312" y="16"/>
                  </a:cubicBezTo>
                  <a:cubicBezTo>
                    <a:pt x="288" y="0"/>
                    <a:pt x="208" y="0"/>
                    <a:pt x="168" y="16"/>
                  </a:cubicBezTo>
                  <a:close/>
                </a:path>
              </a:pathLst>
            </a:custGeom>
            <a:solidFill>
              <a:srgbClr val="CC99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aramond" pitchFamily="18" charset="0"/>
              </a:endParaRPr>
            </a:p>
          </p:txBody>
        </p:sp>
        <p:sp>
          <p:nvSpPr>
            <p:cNvPr id="205854" name="Freeform 30"/>
            <p:cNvSpPr>
              <a:spLocks/>
            </p:cNvSpPr>
            <p:nvPr/>
          </p:nvSpPr>
          <p:spPr bwMode="auto">
            <a:xfrm>
              <a:off x="3288" y="1624"/>
              <a:ext cx="328" cy="224"/>
            </a:xfrm>
            <a:custGeom>
              <a:avLst/>
              <a:gdLst>
                <a:gd name="T0" fmla="*/ 120 w 328"/>
                <a:gd name="T1" fmla="*/ 8 h 224"/>
                <a:gd name="T2" fmla="*/ 24 w 328"/>
                <a:gd name="T3" fmla="*/ 104 h 224"/>
                <a:gd name="T4" fmla="*/ 24 w 328"/>
                <a:gd name="T5" fmla="*/ 200 h 224"/>
                <a:gd name="T6" fmla="*/ 168 w 328"/>
                <a:gd name="T7" fmla="*/ 200 h 224"/>
                <a:gd name="T8" fmla="*/ 312 w 328"/>
                <a:gd name="T9" fmla="*/ 200 h 224"/>
                <a:gd name="T10" fmla="*/ 264 w 328"/>
                <a:gd name="T11" fmla="*/ 56 h 224"/>
                <a:gd name="T12" fmla="*/ 120 w 328"/>
                <a:gd name="T13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24">
                  <a:moveTo>
                    <a:pt x="120" y="8"/>
                  </a:moveTo>
                  <a:cubicBezTo>
                    <a:pt x="80" y="16"/>
                    <a:pt x="40" y="72"/>
                    <a:pt x="24" y="104"/>
                  </a:cubicBezTo>
                  <a:cubicBezTo>
                    <a:pt x="8" y="136"/>
                    <a:pt x="0" y="184"/>
                    <a:pt x="24" y="200"/>
                  </a:cubicBezTo>
                  <a:cubicBezTo>
                    <a:pt x="48" y="216"/>
                    <a:pt x="120" y="200"/>
                    <a:pt x="168" y="200"/>
                  </a:cubicBezTo>
                  <a:cubicBezTo>
                    <a:pt x="216" y="200"/>
                    <a:pt x="296" y="224"/>
                    <a:pt x="312" y="200"/>
                  </a:cubicBezTo>
                  <a:cubicBezTo>
                    <a:pt x="328" y="176"/>
                    <a:pt x="296" y="88"/>
                    <a:pt x="264" y="56"/>
                  </a:cubicBezTo>
                  <a:cubicBezTo>
                    <a:pt x="232" y="24"/>
                    <a:pt x="160" y="0"/>
                    <a:pt x="120" y="8"/>
                  </a:cubicBezTo>
                  <a:close/>
                </a:path>
              </a:pathLst>
            </a:custGeom>
            <a:solidFill>
              <a:srgbClr val="CC99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aramond" pitchFamily="18" charset="0"/>
              </a:endParaRPr>
            </a:p>
          </p:txBody>
        </p:sp>
      </p:grpSp>
      <p:sp>
        <p:nvSpPr>
          <p:cNvPr id="29" name="Slide Number Placeholder 14"/>
          <p:cNvSpPr txBox="1">
            <a:spLocks/>
          </p:cNvSpPr>
          <p:nvPr/>
        </p:nvSpPr>
        <p:spPr>
          <a:xfrm>
            <a:off x="8589118" y="6492875"/>
            <a:ext cx="13157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E8EC90-9026-46D1-ACB6-62CC0B2DA8FA}" type="slidenum">
              <a:rPr lang="en-US" b="1" smtClean="0"/>
              <a:pPr/>
              <a:t>27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36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015" y="188613"/>
            <a:ext cx="8559333" cy="732800"/>
          </a:xfrm>
        </p:spPr>
        <p:txBody>
          <a:bodyPr>
            <a:noAutofit/>
          </a:bodyPr>
          <a:lstStyle/>
          <a:p>
            <a:r>
              <a:rPr lang="en-US" sz="3600" b="1" spc="-60" dirty="0" smtClean="0">
                <a:solidFill>
                  <a:schemeClr val="tx2"/>
                </a:solidFill>
                <a:latin typeface="Garamond" pitchFamily="18" charset="0"/>
              </a:rPr>
              <a:t>Background – ISA</a:t>
            </a:r>
            <a:r>
              <a:rPr lang="en-US" sz="3600" b="1" dirty="0" smtClean="0">
                <a:latin typeface="Garamond" pitchFamily="18" charset="0"/>
              </a:rPr>
              <a:t> </a:t>
            </a:r>
            <a:r>
              <a:rPr lang="en-US" sz="3600" b="1" spc="-60" dirty="0">
                <a:solidFill>
                  <a:schemeClr val="tx2"/>
                </a:solidFill>
                <a:latin typeface="Garamond" pitchFamily="18" charset="0"/>
              </a:rPr>
              <a:t>Customization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17747" y="6492450"/>
            <a:ext cx="1315721" cy="365125"/>
          </a:xfrm>
        </p:spPr>
        <p:txBody>
          <a:bodyPr/>
          <a:lstStyle/>
          <a:p>
            <a:pPr algn="r"/>
            <a:fld id="{9DE8EC90-9026-46D1-ACB6-62CC0B2DA8FA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015" y="1102276"/>
            <a:ext cx="8601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Garamond" pitchFamily="18" charset="0"/>
              </a:rPr>
              <a:t>ASIPs </a:t>
            </a:r>
            <a:r>
              <a:rPr lang="en-US" sz="2000" dirty="0">
                <a:latin typeface="Garamond" pitchFamily="18" charset="0"/>
                <a:sym typeface="Wingdings" pitchFamily="2" charset="2"/>
              </a:rPr>
              <a:t> Low cost, energy and some degree of programmability</a:t>
            </a:r>
            <a:endParaRPr lang="en-US" sz="2000" dirty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Instruction Customization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 Performance and Efficiency improvement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Garamond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    </a:t>
            </a:r>
            <a:r>
              <a:rPr lang="en-US" sz="2000" dirty="0" smtClean="0">
                <a:latin typeface="Garamond" pitchFamily="18" charset="0"/>
              </a:rPr>
              <a:t>Ex: </a:t>
            </a:r>
            <a:r>
              <a:rPr lang="en-US" sz="2000" dirty="0" err="1" smtClean="0">
                <a:latin typeface="Garamond" pitchFamily="18" charset="0"/>
              </a:rPr>
              <a:t>Xtensa</a:t>
            </a:r>
            <a:r>
              <a:rPr lang="en-US" sz="2000" dirty="0" smtClean="0">
                <a:latin typeface="Garamond" pitchFamily="18" charset="0"/>
              </a:rPr>
              <a:t> Customizable processors, Hexagon DSP etc.,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Garamond" pitchFamily="18" charset="0"/>
              </a:rPr>
              <a:t>Targeted for computationally demanding regions of an application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Custom instructions execute on a </a:t>
            </a:r>
            <a:r>
              <a:rPr lang="en-US" sz="2000" dirty="0">
                <a:latin typeface="Garamond" pitchFamily="18" charset="0"/>
              </a:rPr>
              <a:t>special custom </a:t>
            </a:r>
            <a:r>
              <a:rPr lang="en-US" sz="2000" dirty="0" smtClean="0">
                <a:latin typeface="Garamond" pitchFamily="18" charset="0"/>
              </a:rPr>
              <a:t>hardware or accelerator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51" name="Oval 66"/>
          <p:cNvSpPr>
            <a:spLocks noChangeArrowheads="1"/>
          </p:cNvSpPr>
          <p:nvPr/>
        </p:nvSpPr>
        <p:spPr bwMode="auto">
          <a:xfrm>
            <a:off x="5140497" y="5010295"/>
            <a:ext cx="1024128" cy="760123"/>
          </a:xfrm>
          <a:prstGeom prst="ellipse">
            <a:avLst/>
          </a:prstGeom>
          <a:solidFill>
            <a:srgbClr val="92D050">
              <a:alpha val="30000"/>
            </a:srgb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smtClean="0"/>
              <a:t>Custom</a:t>
            </a:r>
          </a:p>
          <a:p>
            <a:pPr algn="ctr"/>
            <a:r>
              <a:rPr lang="en-US" sz="1600" b="1" dirty="0" smtClean="0"/>
              <a:t>Inst. </a:t>
            </a:r>
            <a:endParaRPr lang="en-US" sz="1600" b="1" dirty="0"/>
          </a:p>
        </p:txBody>
      </p:sp>
      <p:sp>
        <p:nvSpPr>
          <p:cNvPr id="53" name="Freeform 18"/>
          <p:cNvSpPr>
            <a:spLocks/>
          </p:cNvSpPr>
          <p:nvPr/>
        </p:nvSpPr>
        <p:spPr bwMode="auto">
          <a:xfrm>
            <a:off x="1512806" y="4327592"/>
            <a:ext cx="2439661" cy="2031218"/>
          </a:xfrm>
          <a:custGeom>
            <a:avLst/>
            <a:gdLst>
              <a:gd name="T0" fmla="*/ 333 w 1658"/>
              <a:gd name="T1" fmla="*/ 134 h 1443"/>
              <a:gd name="T2" fmla="*/ 21 w 1658"/>
              <a:gd name="T3" fmla="*/ 742 h 1443"/>
              <a:gd name="T4" fmla="*/ 205 w 1658"/>
              <a:gd name="T5" fmla="*/ 926 h 1443"/>
              <a:gd name="T6" fmla="*/ 702 w 1658"/>
              <a:gd name="T7" fmla="*/ 886 h 1443"/>
              <a:gd name="T8" fmla="*/ 903 w 1658"/>
              <a:gd name="T9" fmla="*/ 1300 h 1443"/>
              <a:gd name="T10" fmla="*/ 1077 w 1658"/>
              <a:gd name="T11" fmla="*/ 1422 h 1443"/>
              <a:gd name="T12" fmla="*/ 1300 w 1658"/>
              <a:gd name="T13" fmla="*/ 1334 h 1443"/>
              <a:gd name="T14" fmla="*/ 1629 w 1658"/>
              <a:gd name="T15" fmla="*/ 766 h 1443"/>
              <a:gd name="T16" fmla="*/ 1477 w 1658"/>
              <a:gd name="T17" fmla="*/ 534 h 1443"/>
              <a:gd name="T18" fmla="*/ 1021 w 1658"/>
              <a:gd name="T19" fmla="*/ 542 h 1443"/>
              <a:gd name="T20" fmla="*/ 846 w 1658"/>
              <a:gd name="T21" fmla="*/ 380 h 1443"/>
              <a:gd name="T22" fmla="*/ 616 w 1658"/>
              <a:gd name="T23" fmla="*/ 41 h 1443"/>
              <a:gd name="T24" fmla="*/ 333 w 1658"/>
              <a:gd name="T25" fmla="*/ 134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8" h="1443">
                <a:moveTo>
                  <a:pt x="333" y="134"/>
                </a:moveTo>
                <a:cubicBezTo>
                  <a:pt x="234" y="251"/>
                  <a:pt x="42" y="610"/>
                  <a:pt x="21" y="742"/>
                </a:cubicBezTo>
                <a:cubicBezTo>
                  <a:pt x="0" y="874"/>
                  <a:pt x="92" y="902"/>
                  <a:pt x="205" y="926"/>
                </a:cubicBezTo>
                <a:cubicBezTo>
                  <a:pt x="318" y="950"/>
                  <a:pt x="586" y="824"/>
                  <a:pt x="702" y="886"/>
                </a:cubicBezTo>
                <a:cubicBezTo>
                  <a:pt x="818" y="948"/>
                  <a:pt x="841" y="1211"/>
                  <a:pt x="903" y="1300"/>
                </a:cubicBezTo>
                <a:cubicBezTo>
                  <a:pt x="965" y="1389"/>
                  <a:pt x="1011" y="1416"/>
                  <a:pt x="1077" y="1422"/>
                </a:cubicBezTo>
                <a:cubicBezTo>
                  <a:pt x="1143" y="1428"/>
                  <a:pt x="1208" y="1443"/>
                  <a:pt x="1300" y="1334"/>
                </a:cubicBezTo>
                <a:cubicBezTo>
                  <a:pt x="1392" y="1225"/>
                  <a:pt x="1600" y="899"/>
                  <a:pt x="1629" y="766"/>
                </a:cubicBezTo>
                <a:cubicBezTo>
                  <a:pt x="1658" y="633"/>
                  <a:pt x="1578" y="571"/>
                  <a:pt x="1477" y="534"/>
                </a:cubicBezTo>
                <a:cubicBezTo>
                  <a:pt x="1376" y="497"/>
                  <a:pt x="1126" y="568"/>
                  <a:pt x="1021" y="542"/>
                </a:cubicBezTo>
                <a:cubicBezTo>
                  <a:pt x="916" y="516"/>
                  <a:pt x="913" y="463"/>
                  <a:pt x="846" y="380"/>
                </a:cubicBezTo>
                <a:cubicBezTo>
                  <a:pt x="779" y="297"/>
                  <a:pt x="701" y="82"/>
                  <a:pt x="616" y="41"/>
                </a:cubicBezTo>
                <a:cubicBezTo>
                  <a:pt x="531" y="0"/>
                  <a:pt x="432" y="17"/>
                  <a:pt x="333" y="134"/>
                </a:cubicBezTo>
                <a:close/>
              </a:path>
            </a:pathLst>
          </a:custGeom>
          <a:solidFill>
            <a:srgbClr val="92D050">
              <a:alpha val="30000"/>
            </a:srgbClr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2076370" y="4443018"/>
            <a:ext cx="464978" cy="4377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2023398" y="4507769"/>
            <a:ext cx="583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</a:rPr>
              <a:t>XOR</a:t>
            </a:r>
          </a:p>
        </p:txBody>
      </p:sp>
      <p:sp>
        <p:nvSpPr>
          <p:cNvPr id="56" name="Oval 24"/>
          <p:cNvSpPr>
            <a:spLocks noChangeArrowheads="1"/>
          </p:cNvSpPr>
          <p:nvPr/>
        </p:nvSpPr>
        <p:spPr bwMode="auto">
          <a:xfrm>
            <a:off x="1559892" y="3772984"/>
            <a:ext cx="498821" cy="43636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1530463" y="3848996"/>
            <a:ext cx="5934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MPY</a:t>
            </a:r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>
            <a:off x="2379489" y="4879385"/>
            <a:ext cx="297233" cy="291381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H="1">
            <a:off x="3163035" y="6358810"/>
            <a:ext cx="0" cy="323756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2514862" y="3756092"/>
            <a:ext cx="500292" cy="43636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2573720" y="3832104"/>
            <a:ext cx="434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LD</a:t>
            </a:r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 flipH="1">
            <a:off x="2392732" y="4178383"/>
            <a:ext cx="295761" cy="291381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3" name="Oval 33"/>
          <p:cNvSpPr>
            <a:spLocks noChangeArrowheads="1"/>
          </p:cNvSpPr>
          <p:nvPr/>
        </p:nvSpPr>
        <p:spPr bwMode="auto">
          <a:xfrm>
            <a:off x="2516334" y="5148244"/>
            <a:ext cx="464978" cy="43636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2463362" y="5212995"/>
            <a:ext cx="583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XOR</a:t>
            </a:r>
          </a:p>
        </p:txBody>
      </p:sp>
      <p:sp>
        <p:nvSpPr>
          <p:cNvPr id="65" name="Line 35"/>
          <p:cNvSpPr>
            <a:spLocks noChangeShapeType="1"/>
          </p:cNvSpPr>
          <p:nvPr/>
        </p:nvSpPr>
        <p:spPr bwMode="auto">
          <a:xfrm>
            <a:off x="1902739" y="4193867"/>
            <a:ext cx="295762" cy="29138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6" name="Oval 37"/>
          <p:cNvSpPr>
            <a:spLocks noChangeArrowheads="1"/>
          </p:cNvSpPr>
          <p:nvPr/>
        </p:nvSpPr>
        <p:spPr bwMode="auto">
          <a:xfrm>
            <a:off x="2947468" y="4452872"/>
            <a:ext cx="498821" cy="43636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2926868" y="4528884"/>
            <a:ext cx="5533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SHR</a:t>
            </a:r>
          </a:p>
        </p:txBody>
      </p:sp>
      <p:sp>
        <p:nvSpPr>
          <p:cNvPr id="68" name="Line 39"/>
          <p:cNvSpPr>
            <a:spLocks noChangeShapeType="1"/>
          </p:cNvSpPr>
          <p:nvPr/>
        </p:nvSpPr>
        <p:spPr bwMode="auto">
          <a:xfrm flipH="1">
            <a:off x="2823866" y="4875163"/>
            <a:ext cx="297233" cy="29138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9" name="Line 40"/>
          <p:cNvSpPr>
            <a:spLocks noChangeShapeType="1"/>
          </p:cNvSpPr>
          <p:nvPr/>
        </p:nvSpPr>
        <p:spPr bwMode="auto">
          <a:xfrm>
            <a:off x="2782665" y="5586018"/>
            <a:ext cx="295762" cy="291381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0" name="Oval 42"/>
          <p:cNvSpPr>
            <a:spLocks noChangeArrowheads="1"/>
          </p:cNvSpPr>
          <p:nvPr/>
        </p:nvSpPr>
        <p:spPr bwMode="auto">
          <a:xfrm>
            <a:off x="2931282" y="5845023"/>
            <a:ext cx="463506" cy="4377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2882724" y="5919628"/>
            <a:ext cx="583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XOR</a:t>
            </a:r>
          </a:p>
        </p:txBody>
      </p:sp>
      <p:sp>
        <p:nvSpPr>
          <p:cNvPr id="72" name="Oval 45"/>
          <p:cNvSpPr>
            <a:spLocks noChangeArrowheads="1"/>
          </p:cNvSpPr>
          <p:nvPr/>
        </p:nvSpPr>
        <p:spPr bwMode="auto">
          <a:xfrm>
            <a:off x="3360945" y="5148244"/>
            <a:ext cx="498821" cy="43636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3" name="Text Box 46"/>
          <p:cNvSpPr txBox="1">
            <a:spLocks noChangeArrowheads="1"/>
          </p:cNvSpPr>
          <p:nvPr/>
        </p:nvSpPr>
        <p:spPr bwMode="auto">
          <a:xfrm>
            <a:off x="3303558" y="5222848"/>
            <a:ext cx="6238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MOV</a:t>
            </a:r>
          </a:p>
        </p:txBody>
      </p:sp>
      <p:sp>
        <p:nvSpPr>
          <p:cNvPr id="74" name="Line 47"/>
          <p:cNvSpPr>
            <a:spLocks noChangeShapeType="1"/>
          </p:cNvSpPr>
          <p:nvPr/>
        </p:nvSpPr>
        <p:spPr bwMode="auto">
          <a:xfrm flipH="1">
            <a:off x="3240286" y="5570535"/>
            <a:ext cx="295761" cy="29138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Oval 54"/>
          <p:cNvSpPr>
            <a:spLocks noChangeArrowheads="1"/>
          </p:cNvSpPr>
          <p:nvPr/>
        </p:nvSpPr>
        <p:spPr bwMode="auto">
          <a:xfrm>
            <a:off x="4757349" y="4388121"/>
            <a:ext cx="498821" cy="43636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6" name="Text Box 55"/>
          <p:cNvSpPr txBox="1">
            <a:spLocks noChangeArrowheads="1"/>
          </p:cNvSpPr>
          <p:nvPr/>
        </p:nvSpPr>
        <p:spPr bwMode="auto">
          <a:xfrm>
            <a:off x="4717620" y="4451464"/>
            <a:ext cx="5934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MPY</a:t>
            </a:r>
          </a:p>
        </p:txBody>
      </p:sp>
      <p:sp>
        <p:nvSpPr>
          <p:cNvPr id="77" name="Line 56"/>
          <p:cNvSpPr>
            <a:spLocks noChangeShapeType="1"/>
          </p:cNvSpPr>
          <p:nvPr/>
        </p:nvSpPr>
        <p:spPr bwMode="auto">
          <a:xfrm flipH="1">
            <a:off x="5897722" y="5728007"/>
            <a:ext cx="0" cy="323756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grpSp>
        <p:nvGrpSpPr>
          <p:cNvPr id="78" name="Group 90"/>
          <p:cNvGrpSpPr>
            <a:grpSpLocks/>
          </p:cNvGrpSpPr>
          <p:nvPr/>
        </p:nvGrpSpPr>
        <p:grpSpPr bwMode="auto">
          <a:xfrm>
            <a:off x="5534274" y="4144599"/>
            <a:ext cx="500292" cy="437775"/>
            <a:chOff x="3616" y="2080"/>
            <a:chExt cx="340" cy="311"/>
          </a:xfrm>
        </p:grpSpPr>
        <p:sp>
          <p:nvSpPr>
            <p:cNvPr id="79" name="Oval 58"/>
            <p:cNvSpPr>
              <a:spLocks noChangeArrowheads="1"/>
            </p:cNvSpPr>
            <p:nvPr/>
          </p:nvSpPr>
          <p:spPr bwMode="auto">
            <a:xfrm>
              <a:off x="3616" y="2080"/>
              <a:ext cx="340" cy="3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0" name="Text Box 59"/>
            <p:cNvSpPr txBox="1">
              <a:spLocks noChangeArrowheads="1"/>
            </p:cNvSpPr>
            <p:nvPr/>
          </p:nvSpPr>
          <p:spPr bwMode="auto">
            <a:xfrm>
              <a:off x="3654" y="2134"/>
              <a:ext cx="29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LD</a:t>
              </a:r>
            </a:p>
          </p:txBody>
        </p:sp>
      </p:grpSp>
      <p:sp>
        <p:nvSpPr>
          <p:cNvPr id="81" name="Line 60"/>
          <p:cNvSpPr>
            <a:spLocks noChangeShapeType="1"/>
          </p:cNvSpPr>
          <p:nvPr/>
        </p:nvSpPr>
        <p:spPr bwMode="auto">
          <a:xfrm>
            <a:off x="5103140" y="4809003"/>
            <a:ext cx="211889" cy="245633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grpSp>
        <p:nvGrpSpPr>
          <p:cNvPr id="82" name="Group 89"/>
          <p:cNvGrpSpPr>
            <a:grpSpLocks/>
          </p:cNvGrpSpPr>
          <p:nvPr/>
        </p:nvGrpSpPr>
        <p:grpSpPr bwMode="auto">
          <a:xfrm>
            <a:off x="6287655" y="4372636"/>
            <a:ext cx="553265" cy="436367"/>
            <a:chOff x="4000" y="2074"/>
            <a:chExt cx="376" cy="310"/>
          </a:xfrm>
        </p:grpSpPr>
        <p:sp>
          <p:nvSpPr>
            <p:cNvPr id="83" name="Oval 62"/>
            <p:cNvSpPr>
              <a:spLocks noChangeArrowheads="1"/>
            </p:cNvSpPr>
            <p:nvPr/>
          </p:nvSpPr>
          <p:spPr bwMode="auto">
            <a:xfrm>
              <a:off x="4007" y="2074"/>
              <a:ext cx="339" cy="3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Text Box 63"/>
            <p:cNvSpPr txBox="1">
              <a:spLocks noChangeArrowheads="1"/>
            </p:cNvSpPr>
            <p:nvPr/>
          </p:nvSpPr>
          <p:spPr bwMode="auto">
            <a:xfrm>
              <a:off x="4000" y="2128"/>
              <a:ext cx="37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SHR</a:t>
              </a:r>
            </a:p>
          </p:txBody>
        </p:sp>
      </p:grpSp>
      <p:sp>
        <p:nvSpPr>
          <p:cNvPr id="85" name="Line 71"/>
          <p:cNvSpPr>
            <a:spLocks noChangeShapeType="1"/>
          </p:cNvSpPr>
          <p:nvPr/>
        </p:nvSpPr>
        <p:spPr bwMode="auto">
          <a:xfrm flipH="1">
            <a:off x="6034565" y="4801966"/>
            <a:ext cx="439964" cy="335017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Line 75"/>
          <p:cNvSpPr>
            <a:spLocks noChangeShapeType="1"/>
          </p:cNvSpPr>
          <p:nvPr/>
        </p:nvSpPr>
        <p:spPr bwMode="auto">
          <a:xfrm flipH="1">
            <a:off x="5778534" y="4583782"/>
            <a:ext cx="7358" cy="419475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AutoShape 76"/>
          <p:cNvSpPr>
            <a:spLocks noChangeArrowheads="1"/>
          </p:cNvSpPr>
          <p:nvPr/>
        </p:nvSpPr>
        <p:spPr bwMode="auto">
          <a:xfrm>
            <a:off x="3950995" y="4924429"/>
            <a:ext cx="703352" cy="260413"/>
          </a:xfrm>
          <a:prstGeom prst="rightArrow">
            <a:avLst>
              <a:gd name="adj1" fmla="val 50000"/>
              <a:gd name="adj2" fmla="val 64594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88" name="Group 86"/>
          <p:cNvGrpSpPr>
            <a:grpSpLocks/>
          </p:cNvGrpSpPr>
          <p:nvPr/>
        </p:nvGrpSpPr>
        <p:grpSpPr bwMode="auto">
          <a:xfrm>
            <a:off x="1574607" y="4863902"/>
            <a:ext cx="651851" cy="709448"/>
            <a:chOff x="1101" y="2599"/>
            <a:chExt cx="443" cy="504"/>
          </a:xfrm>
        </p:grpSpPr>
        <p:sp>
          <p:nvSpPr>
            <p:cNvPr id="89" name="Oval 83"/>
            <p:cNvSpPr>
              <a:spLocks noChangeArrowheads="1"/>
            </p:cNvSpPr>
            <p:nvPr/>
          </p:nvSpPr>
          <p:spPr bwMode="auto">
            <a:xfrm>
              <a:off x="1133" y="2793"/>
              <a:ext cx="316" cy="3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Text Box 84"/>
            <p:cNvSpPr txBox="1">
              <a:spLocks noChangeArrowheads="1"/>
            </p:cNvSpPr>
            <p:nvPr/>
          </p:nvSpPr>
          <p:spPr bwMode="auto">
            <a:xfrm>
              <a:off x="1101" y="2839"/>
              <a:ext cx="39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91" name="Line 85"/>
            <p:cNvSpPr>
              <a:spLocks noChangeShapeType="1"/>
            </p:cNvSpPr>
            <p:nvPr/>
          </p:nvSpPr>
          <p:spPr bwMode="auto">
            <a:xfrm flipH="1">
              <a:off x="1342" y="2599"/>
              <a:ext cx="202" cy="20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92" name="Line 87"/>
          <p:cNvSpPr>
            <a:spLocks noChangeShapeType="1"/>
          </p:cNvSpPr>
          <p:nvPr/>
        </p:nvSpPr>
        <p:spPr bwMode="auto">
          <a:xfrm flipH="1">
            <a:off x="1852710" y="5580388"/>
            <a:ext cx="0" cy="323756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88"/>
          <p:cNvSpPr>
            <a:spLocks noChangeShapeType="1"/>
          </p:cNvSpPr>
          <p:nvPr/>
        </p:nvSpPr>
        <p:spPr bwMode="auto">
          <a:xfrm flipH="1">
            <a:off x="5420649" y="5738054"/>
            <a:ext cx="0" cy="323756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TextBox 94"/>
          <p:cNvSpPr txBox="1"/>
          <p:nvPr/>
        </p:nvSpPr>
        <p:spPr>
          <a:xfrm>
            <a:off x="3662908" y="6090394"/>
            <a:ext cx="2361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ISA Customization</a:t>
            </a:r>
            <a:endParaRPr lang="en-US" sz="1600" b="1" dirty="0">
              <a:latin typeface="Garamond" pitchFamily="18" charset="0"/>
            </a:endParaRPr>
          </a:p>
        </p:txBody>
      </p:sp>
      <p:sp>
        <p:nvSpPr>
          <p:cNvPr id="98" name="Rectangle 24"/>
          <p:cNvSpPr>
            <a:spLocks noChangeArrowheads="1"/>
          </p:cNvSpPr>
          <p:nvPr/>
        </p:nvSpPr>
        <p:spPr bwMode="auto">
          <a:xfrm>
            <a:off x="7860695" y="1024488"/>
            <a:ext cx="798513" cy="53419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latin typeface="Times New Roman" pitchFamily="18" charset="0"/>
              </a:rPr>
              <a:t>CPU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7860695" y="1531144"/>
            <a:ext cx="798513" cy="183112"/>
          </a:xfrm>
          <a:prstGeom prst="rect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 smtClean="0">
                <a:latin typeface="Times New Roman" pitchFamily="18" charset="0"/>
              </a:rPr>
              <a:t>ASIP</a:t>
            </a:r>
            <a:endParaRPr 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3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4455E-6 L -0.09896 0.4857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428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9468E-8 L -0.13837 0.5574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27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 animBg="1"/>
      <p:bldP spid="70" grpId="0" animBg="1"/>
      <p:bldP spid="71" grpId="0"/>
      <p:bldP spid="72" grpId="0" animBg="1"/>
      <p:bldP spid="73" grpId="0"/>
      <p:bldP spid="74" grpId="0" animBg="1"/>
      <p:bldP spid="75" grpId="0" animBg="1"/>
      <p:bldP spid="76" grpId="0"/>
      <p:bldP spid="77" grpId="0" animBg="1"/>
      <p:bldP spid="81" grpId="0" animBg="1"/>
      <p:bldP spid="85" grpId="0" animBg="1"/>
      <p:bldP spid="86" grpId="0" animBg="1"/>
      <p:bldP spid="87" grpId="0" animBg="1"/>
      <p:bldP spid="92" grpId="0" animBg="1"/>
      <p:bldP spid="93" grpId="0" animBg="1"/>
      <p:bldP spid="95" grpId="0"/>
      <p:bldP spid="98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46" name="Text Box 34"/>
          <p:cNvSpPr txBox="1">
            <a:spLocks noChangeArrowheads="1"/>
          </p:cNvSpPr>
          <p:nvPr/>
        </p:nvSpPr>
        <p:spPr bwMode="auto">
          <a:xfrm>
            <a:off x="2825750" y="6373147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1354" y="128324"/>
            <a:ext cx="8559333" cy="73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Garamond" pitchFamily="18" charset="0"/>
              </a:rPr>
              <a:t>Problem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1015" y="830980"/>
            <a:ext cx="8601389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High </a:t>
            </a:r>
            <a:r>
              <a:rPr lang="en-US" sz="2000" dirty="0" smtClean="0">
                <a:latin typeface="Garamond" pitchFamily="18" charset="0"/>
              </a:rPr>
              <a:t>Non-Recurring Engineering costs – Mask and refabricating costs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Needs intense design verification of the new ASIP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High system integration costs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Garamond" pitchFamily="18" charset="0"/>
              </a:rPr>
              <a:t>ASIP with new interface to GPP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Retargeting software toolchain and library porting is time consuming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66642" y="3256726"/>
            <a:ext cx="4186149" cy="2995845"/>
            <a:chOff x="1315103" y="3073359"/>
            <a:chExt cx="4828928" cy="3330750"/>
          </a:xfrm>
        </p:grpSpPr>
        <p:grpSp>
          <p:nvGrpSpPr>
            <p:cNvPr id="243748" name="Group 36"/>
            <p:cNvGrpSpPr>
              <a:grpSpLocks/>
            </p:cNvGrpSpPr>
            <p:nvPr/>
          </p:nvGrpSpPr>
          <p:grpSpPr bwMode="auto">
            <a:xfrm>
              <a:off x="4390221" y="3073359"/>
              <a:ext cx="798513" cy="795337"/>
              <a:chOff x="1297" y="2125"/>
              <a:chExt cx="503" cy="501"/>
            </a:xfrm>
          </p:grpSpPr>
          <p:sp>
            <p:nvSpPr>
              <p:cNvPr id="243736" name="Rectangle 24"/>
              <p:cNvSpPr>
                <a:spLocks noChangeArrowheads="1"/>
              </p:cNvSpPr>
              <p:nvPr/>
            </p:nvSpPr>
            <p:spPr bwMode="auto">
              <a:xfrm>
                <a:off x="1297" y="2125"/>
                <a:ext cx="503" cy="388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Times New Roman" pitchFamily="18" charset="0"/>
                  </a:rPr>
                  <a:t>CPU</a:t>
                </a:r>
              </a:p>
            </p:txBody>
          </p:sp>
          <p:sp>
            <p:nvSpPr>
              <p:cNvPr id="243737" name="Rectangle 25"/>
              <p:cNvSpPr>
                <a:spLocks noChangeArrowheads="1"/>
              </p:cNvSpPr>
              <p:nvPr/>
            </p:nvSpPr>
            <p:spPr bwMode="auto">
              <a:xfrm>
                <a:off x="1297" y="2493"/>
                <a:ext cx="503" cy="133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latin typeface="Times New Roman" pitchFamily="18" charset="0"/>
                  </a:rPr>
                  <a:t>ASIP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43747" name="Group 35"/>
            <p:cNvGrpSpPr>
              <a:grpSpLocks/>
            </p:cNvGrpSpPr>
            <p:nvPr/>
          </p:nvGrpSpPr>
          <p:grpSpPr bwMode="auto">
            <a:xfrm>
              <a:off x="5345518" y="4351054"/>
              <a:ext cx="798513" cy="795337"/>
              <a:chOff x="2033" y="1749"/>
              <a:chExt cx="503" cy="501"/>
            </a:xfrm>
          </p:grpSpPr>
          <p:sp>
            <p:nvSpPr>
              <p:cNvPr id="243740" name="Rectangle 28"/>
              <p:cNvSpPr>
                <a:spLocks noChangeArrowheads="1"/>
              </p:cNvSpPr>
              <p:nvPr/>
            </p:nvSpPr>
            <p:spPr bwMode="auto">
              <a:xfrm>
                <a:off x="2033" y="1749"/>
                <a:ext cx="503" cy="388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Times New Roman" pitchFamily="18" charset="0"/>
                  </a:rPr>
                  <a:t>CPU</a:t>
                </a:r>
              </a:p>
            </p:txBody>
          </p:sp>
          <p:sp>
            <p:nvSpPr>
              <p:cNvPr id="243741" name="Rectangle 29"/>
              <p:cNvSpPr>
                <a:spLocks noChangeArrowheads="1"/>
              </p:cNvSpPr>
              <p:nvPr/>
            </p:nvSpPr>
            <p:spPr bwMode="auto">
              <a:xfrm>
                <a:off x="2033" y="2117"/>
                <a:ext cx="503" cy="133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ASIP</a:t>
                </a:r>
                <a:endParaRPr lang="en-US" sz="16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" name="Document"/>
            <p:cNvSpPr>
              <a:spLocks noEditPoints="1" noChangeArrowheads="1"/>
            </p:cNvSpPr>
            <p:nvPr/>
          </p:nvSpPr>
          <p:spPr bwMode="auto">
            <a:xfrm>
              <a:off x="2107866" y="4263919"/>
              <a:ext cx="889000" cy="1190625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/>
              <a:r>
                <a:rPr lang="en-US" sz="1800" dirty="0" smtClean="0"/>
                <a:t>….</a:t>
              </a:r>
              <a:endParaRPr lang="en-US" sz="1800" dirty="0"/>
            </a:p>
            <a:p>
              <a:pPr algn="l"/>
              <a:r>
                <a:rPr lang="en-US" sz="1800" dirty="0" smtClean="0"/>
                <a:t>…..</a:t>
              </a:r>
              <a:endParaRPr lang="en-US" sz="1800" dirty="0"/>
            </a:p>
            <a:p>
              <a:pPr algn="l"/>
              <a:r>
                <a:rPr lang="en-US" sz="1800" dirty="0" smtClean="0"/>
                <a:t>…..</a:t>
              </a:r>
              <a:endParaRPr lang="en-US" sz="1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5103" y="5563559"/>
              <a:ext cx="2461579" cy="34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Garamond" pitchFamily="18" charset="0"/>
                </a:rPr>
                <a:t>Application and Libraries</a:t>
              </a:r>
              <a:endParaRPr lang="en-US" sz="1400" b="1" dirty="0">
                <a:latin typeface="Garamond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215487" y="3868696"/>
              <a:ext cx="1014884" cy="79033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215487" y="4811429"/>
              <a:ext cx="184889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215487" y="4967004"/>
              <a:ext cx="923517" cy="9016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49" name="Group 35"/>
            <p:cNvGrpSpPr>
              <a:grpSpLocks/>
            </p:cNvGrpSpPr>
            <p:nvPr/>
          </p:nvGrpSpPr>
          <p:grpSpPr bwMode="auto">
            <a:xfrm>
              <a:off x="4352406" y="5608772"/>
              <a:ext cx="798513" cy="795337"/>
              <a:chOff x="2033" y="1749"/>
              <a:chExt cx="503" cy="501"/>
            </a:xfrm>
          </p:grpSpPr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2033" y="1749"/>
                <a:ext cx="503" cy="388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Times New Roman" pitchFamily="18" charset="0"/>
                  </a:rPr>
                  <a:t>CPU</a:t>
                </a:r>
              </a:p>
            </p:txBody>
          </p:sp>
          <p:sp>
            <p:nvSpPr>
              <p:cNvPr id="51" name="Rectangle 29"/>
              <p:cNvSpPr>
                <a:spLocks noChangeArrowheads="1"/>
              </p:cNvSpPr>
              <p:nvPr/>
            </p:nvSpPr>
            <p:spPr bwMode="auto">
              <a:xfrm>
                <a:off x="2033" y="2117"/>
                <a:ext cx="503" cy="133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ASIP</a:t>
                </a:r>
                <a:endParaRPr lang="en-US" sz="16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272" y="2428404"/>
            <a:ext cx="8560073" cy="145167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2" algn="ctr">
              <a:lnSpc>
                <a:spcPct val="150000"/>
              </a:lnSpc>
            </a:pPr>
            <a:endParaRPr lang="en-US" sz="2000" b="1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marL="0" lvl="2"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Garamond"/>
                <a:cs typeface="Garamond"/>
              </a:rPr>
              <a:t>High </a:t>
            </a:r>
            <a:r>
              <a:rPr lang="en-US" sz="2000" b="1" dirty="0">
                <a:solidFill>
                  <a:srgbClr val="000000"/>
                </a:solidFill>
                <a:latin typeface="Garamond"/>
                <a:cs typeface="Garamond"/>
              </a:rPr>
              <a:t>ASIP Hardware design and Software migration time/cost </a:t>
            </a:r>
          </a:p>
          <a:p>
            <a:pPr algn="ctr">
              <a:lnSpc>
                <a:spcPct val="150000"/>
              </a:lnSpc>
            </a:pPr>
            <a:endParaRPr lang="en-US" sz="2000" b="1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0754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934486" y="3675875"/>
            <a:ext cx="6802734" cy="29861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09167"/>
            <a:ext cx="8661400" cy="8191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Solution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1015" y="544406"/>
            <a:ext cx="8601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Fixed GPP design and base instruction set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Well defined interface to augment new accelerators or custom hardware blocks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A</a:t>
            </a:r>
            <a:r>
              <a:rPr lang="en-US" sz="2000" dirty="0" smtClean="0">
                <a:latin typeface="Garamond" pitchFamily="18" charset="0"/>
              </a:rPr>
              <a:t>rchitectural </a:t>
            </a:r>
            <a:r>
              <a:rPr lang="en-US" sz="2000" dirty="0" smtClean="0">
                <a:latin typeface="Garamond" pitchFamily="18" charset="0"/>
              </a:rPr>
              <a:t>framework to transparently customize the instructions with support of base processor</a:t>
            </a:r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000" dirty="0" smtClean="0">
                <a:latin typeface="Garamond" pitchFamily="18" charset="0"/>
              </a:rPr>
              <a:t>Offline static </a:t>
            </a:r>
            <a:r>
              <a:rPr lang="en-US" sz="2000" dirty="0" err="1" smtClean="0">
                <a:latin typeface="Garamond" pitchFamily="18" charset="0"/>
              </a:rPr>
              <a:t>subgraph</a:t>
            </a:r>
            <a:r>
              <a:rPr lang="en-US" sz="2000" dirty="0" smtClean="0">
                <a:latin typeface="Garamond" pitchFamily="18" charset="0"/>
              </a:rPr>
              <a:t> discovery</a:t>
            </a:r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000" dirty="0" smtClean="0">
                <a:latin typeface="Garamond" pitchFamily="18" charset="0"/>
              </a:rPr>
              <a:t>Dynamic realization of custom instructions in special purpose hardware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4274725" y="5861822"/>
            <a:ext cx="1743717" cy="559071"/>
          </a:xfrm>
          <a:prstGeom prst="rect">
            <a:avLst/>
          </a:prstGeom>
          <a:ln w="127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Garamond" pitchFamily="18" charset="0"/>
              </a:rPr>
              <a:t>Compute Accelerator</a:t>
            </a:r>
          </a:p>
          <a:p>
            <a:pPr algn="ctr"/>
            <a:r>
              <a:rPr lang="en-US" sz="1200" b="1" dirty="0" smtClean="0">
                <a:latin typeface="Garamond" pitchFamily="18" charset="0"/>
              </a:rPr>
              <a:t> (CCA)</a:t>
            </a:r>
            <a:endParaRPr lang="en-US" sz="1200" b="1" dirty="0">
              <a:latin typeface="Garamon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75718" y="3917022"/>
            <a:ext cx="1541732" cy="1764970"/>
            <a:chOff x="4064230" y="3816542"/>
            <a:chExt cx="1541732" cy="1764970"/>
          </a:xfrm>
        </p:grpSpPr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4064230" y="3816542"/>
              <a:ext cx="1541732" cy="119305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Garamond" pitchFamily="18" charset="0"/>
                </a:rPr>
                <a:t>CPU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4330839" y="5004228"/>
              <a:ext cx="10048" cy="577284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4663764" y="5004228"/>
              <a:ext cx="10048" cy="577284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5752" y="5004228"/>
              <a:ext cx="10048" cy="577284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330649" y="5004228"/>
              <a:ext cx="10048" cy="577284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Document"/>
          <p:cNvSpPr>
            <a:spLocks noEditPoints="1" noChangeArrowheads="1"/>
          </p:cNvSpPr>
          <p:nvPr/>
        </p:nvSpPr>
        <p:spPr bwMode="auto">
          <a:xfrm>
            <a:off x="2696157" y="3836643"/>
            <a:ext cx="509260" cy="66563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r>
              <a:rPr lang="en-US" sz="1200" dirty="0" smtClean="0">
                <a:latin typeface="Garamond" pitchFamily="18" charset="0"/>
              </a:rPr>
              <a:t>….</a:t>
            </a:r>
            <a:endParaRPr lang="en-US" sz="1200" dirty="0">
              <a:latin typeface="Garamond" pitchFamily="18" charset="0"/>
            </a:endParaRPr>
          </a:p>
          <a:p>
            <a:pPr algn="l"/>
            <a:r>
              <a:rPr lang="en-US" sz="1200" dirty="0" smtClean="0">
                <a:latin typeface="Garamond" pitchFamily="18" charset="0"/>
              </a:rPr>
              <a:t>…..</a:t>
            </a:r>
            <a:endParaRPr lang="en-US" sz="1200" dirty="0">
              <a:latin typeface="Garamond" pitchFamily="18" charset="0"/>
            </a:endParaRPr>
          </a:p>
          <a:p>
            <a:pPr algn="l"/>
            <a:r>
              <a:rPr lang="en-US" sz="1200" dirty="0" smtClean="0">
                <a:latin typeface="Garamond" pitchFamily="18" charset="0"/>
              </a:rPr>
              <a:t>…..</a:t>
            </a:r>
            <a:endParaRPr lang="en-US" sz="1200" dirty="0"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33996" y="4975361"/>
            <a:ext cx="1286189" cy="751742"/>
          </a:xfrm>
          <a:prstGeom prst="roundRect">
            <a:avLst/>
          </a:prstGeom>
          <a:solidFill>
            <a:schemeClr val="accent1">
              <a:alpha val="32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Garamond" pitchFamily="18" charset="0"/>
              </a:rPr>
              <a:t>Transparently Customize instructions</a:t>
            </a:r>
            <a:endParaRPr lang="en-US" sz="1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11" name="Curved Connector 10"/>
          <p:cNvCxnSpPr>
            <a:stCxn id="67" idx="3"/>
            <a:endCxn id="38" idx="1"/>
          </p:cNvCxnSpPr>
          <p:nvPr/>
        </p:nvCxnSpPr>
        <p:spPr>
          <a:xfrm>
            <a:off x="3207916" y="4164899"/>
            <a:ext cx="1167802" cy="34865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92370" y="4523599"/>
            <a:ext cx="1417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Application Binary</a:t>
            </a:r>
            <a:endParaRPr lang="en-US" sz="1200" b="1" dirty="0">
              <a:latin typeface="Garamond" pitchFamily="18" charset="0"/>
            </a:endParaRPr>
          </a:p>
        </p:txBody>
      </p:sp>
      <p:cxnSp>
        <p:nvCxnSpPr>
          <p:cNvPr id="18" name="Curved Connector 17"/>
          <p:cNvCxnSpPr>
            <a:stCxn id="38" idx="3"/>
            <a:endCxn id="9" idx="0"/>
          </p:cNvCxnSpPr>
          <p:nvPr/>
        </p:nvCxnSpPr>
        <p:spPr>
          <a:xfrm>
            <a:off x="5917450" y="4513551"/>
            <a:ext cx="859641" cy="46181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9" idx="2"/>
            <a:endCxn id="39" idx="3"/>
          </p:cNvCxnSpPr>
          <p:nvPr/>
        </p:nvCxnSpPr>
        <p:spPr>
          <a:xfrm rot="5400000">
            <a:off x="6190640" y="5554906"/>
            <a:ext cx="414255" cy="75864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15945" y="3322843"/>
            <a:ext cx="260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Hybrid Arch Framework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1059775" y="5017479"/>
            <a:ext cx="1353174" cy="751742"/>
          </a:xfrm>
          <a:prstGeom prst="roundRect">
            <a:avLst/>
          </a:prstGeom>
          <a:solidFill>
            <a:schemeClr val="accent1">
              <a:alpha val="32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Garamond" pitchFamily="18" charset="0"/>
              </a:rPr>
              <a:t>Subgraph</a:t>
            </a:r>
            <a:r>
              <a:rPr lang="en-US" sz="1200" b="1" dirty="0" smtClean="0">
                <a:solidFill>
                  <a:schemeClr val="tx1"/>
                </a:solidFill>
                <a:latin typeface="Garamond" pitchFamily="18" charset="0"/>
              </a:rPr>
              <a:t> identification and Compilation</a:t>
            </a:r>
            <a:endParaRPr lang="en-US" sz="1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28" name="Curved Connector 27"/>
          <p:cNvCxnSpPr>
            <a:stCxn id="85" idx="0"/>
          </p:cNvCxnSpPr>
          <p:nvPr/>
        </p:nvCxnSpPr>
        <p:spPr>
          <a:xfrm rot="5400000" flipH="1" flipV="1">
            <a:off x="1785626" y="4120195"/>
            <a:ext cx="848020" cy="94654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720" name="Group 243719"/>
          <p:cNvGrpSpPr/>
          <p:nvPr/>
        </p:nvGrpSpPr>
        <p:grpSpPr>
          <a:xfrm>
            <a:off x="1556943" y="5827583"/>
            <a:ext cx="358838" cy="369332"/>
            <a:chOff x="7678337" y="2491991"/>
            <a:chExt cx="358838" cy="369332"/>
          </a:xfrm>
        </p:grpSpPr>
        <p:sp>
          <p:nvSpPr>
            <p:cNvPr id="243719" name="Oval 243718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713" name="TextBox 243712"/>
            <p:cNvSpPr txBox="1"/>
            <p:nvPr/>
          </p:nvSpPr>
          <p:spPr>
            <a:xfrm>
              <a:off x="7707083" y="24919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243721" name="Group 243720"/>
          <p:cNvGrpSpPr/>
          <p:nvPr/>
        </p:nvGrpSpPr>
        <p:grpSpPr>
          <a:xfrm>
            <a:off x="6873187" y="5795620"/>
            <a:ext cx="358838" cy="369332"/>
            <a:chOff x="7948360" y="3138177"/>
            <a:chExt cx="358838" cy="369332"/>
          </a:xfrm>
        </p:grpSpPr>
        <p:sp>
          <p:nvSpPr>
            <p:cNvPr id="99" name="Oval 98"/>
            <p:cNvSpPr/>
            <p:nvPr/>
          </p:nvSpPr>
          <p:spPr>
            <a:xfrm>
              <a:off x="7948360" y="3138177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977106" y="31381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1460" y="2073642"/>
            <a:ext cx="8560073" cy="32983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</a:rPr>
              <a:t>Takeaway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</a:rPr>
              <a:t>An architectural framework for transparent ISA customization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Enables Plug-and-Play style accelerators (CCA style)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One time verification of the 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system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No ISA change needed</a:t>
            </a:r>
            <a:endParaRPr lang="en-US" sz="2000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Improve execution efficiency without overheads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0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6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4626 L 5.55556E-7 -0.023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 animBg="1"/>
      <p:bldP spid="39" grpId="1" animBg="1"/>
      <p:bldP spid="67" grpId="0" animBg="1"/>
      <p:bldP spid="9" grpId="0" animBg="1"/>
      <p:bldP spid="12" grpId="0"/>
      <p:bldP spid="22" grpId="0"/>
      <p:bldP spid="8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18" y="519156"/>
            <a:ext cx="8439778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Garamond" pitchFamily="18" charset="0"/>
              </a:rPr>
              <a:t>Configurable Compute Accelerator (CCA) [1]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46" y="6295439"/>
            <a:ext cx="893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[1] N. Clark </a:t>
            </a:r>
            <a:r>
              <a:rPr lang="en-US" sz="1200" b="1" dirty="0">
                <a:latin typeface="Garamond" pitchFamily="18" charset="0"/>
              </a:rPr>
              <a:t>et al. "Application-specific processing on a general-purpose core via transparent instruction set customization." IEEE/ACM international symposium on microarchitecture. 2004.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375428" y="1939925"/>
            <a:ext cx="466725" cy="334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977091" y="1939925"/>
            <a:ext cx="466725" cy="334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6577166" y="1939925"/>
            <a:ext cx="466725" cy="334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7178828" y="1939925"/>
            <a:ext cx="466725" cy="334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7778903" y="1939925"/>
            <a:ext cx="466725" cy="334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8380566" y="1939925"/>
            <a:ext cx="466725" cy="334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59" name="AutoShape 11"/>
          <p:cNvSpPr>
            <a:spLocks noChangeArrowheads="1"/>
          </p:cNvSpPr>
          <p:nvPr/>
        </p:nvSpPr>
        <p:spPr bwMode="auto">
          <a:xfrm>
            <a:off x="5977091" y="2474913"/>
            <a:ext cx="466725" cy="333375"/>
          </a:xfrm>
          <a:prstGeom prst="flowChartAlternateProcess">
            <a:avLst/>
          </a:prstGeom>
          <a:solidFill>
            <a:srgbClr val="8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6577166" y="2474913"/>
            <a:ext cx="466725" cy="333375"/>
          </a:xfrm>
          <a:prstGeom prst="flowChartAlternateProcess">
            <a:avLst/>
          </a:prstGeom>
          <a:solidFill>
            <a:srgbClr val="8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1" name="AutoShape 13"/>
          <p:cNvSpPr>
            <a:spLocks noChangeArrowheads="1"/>
          </p:cNvSpPr>
          <p:nvPr/>
        </p:nvSpPr>
        <p:spPr bwMode="auto">
          <a:xfrm>
            <a:off x="7178828" y="2474913"/>
            <a:ext cx="466725" cy="333375"/>
          </a:xfrm>
          <a:prstGeom prst="flowChartAlternateProcess">
            <a:avLst/>
          </a:prstGeom>
          <a:solidFill>
            <a:srgbClr val="8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7778903" y="2474913"/>
            <a:ext cx="466725" cy="333375"/>
          </a:xfrm>
          <a:prstGeom prst="flowChartAlternateProcess">
            <a:avLst/>
          </a:prstGeom>
          <a:solidFill>
            <a:srgbClr val="8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5977091" y="3008313"/>
            <a:ext cx="466725" cy="3349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6577166" y="3008313"/>
            <a:ext cx="466725" cy="3349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7178828" y="3008313"/>
            <a:ext cx="466725" cy="3349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7778903" y="3008313"/>
            <a:ext cx="466725" cy="3349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7" name="AutoShape 19"/>
          <p:cNvSpPr>
            <a:spLocks noChangeArrowheads="1"/>
          </p:cNvSpPr>
          <p:nvPr/>
        </p:nvSpPr>
        <p:spPr bwMode="auto">
          <a:xfrm>
            <a:off x="6343803" y="3543300"/>
            <a:ext cx="466725" cy="333375"/>
          </a:xfrm>
          <a:prstGeom prst="flowChartAlternateProcess">
            <a:avLst/>
          </a:prstGeom>
          <a:solidFill>
            <a:srgbClr val="8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8" name="AutoShape 20"/>
          <p:cNvSpPr>
            <a:spLocks noChangeArrowheads="1"/>
          </p:cNvSpPr>
          <p:nvPr/>
        </p:nvSpPr>
        <p:spPr bwMode="auto">
          <a:xfrm>
            <a:off x="6943878" y="3543300"/>
            <a:ext cx="468313" cy="333375"/>
          </a:xfrm>
          <a:prstGeom prst="flowChartAlternateProcess">
            <a:avLst/>
          </a:prstGeom>
          <a:solidFill>
            <a:srgbClr val="8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69" name="AutoShape 21"/>
          <p:cNvSpPr>
            <a:spLocks noChangeArrowheads="1"/>
          </p:cNvSpPr>
          <p:nvPr/>
        </p:nvSpPr>
        <p:spPr bwMode="auto">
          <a:xfrm>
            <a:off x="7545541" y="3543300"/>
            <a:ext cx="466725" cy="333375"/>
          </a:xfrm>
          <a:prstGeom prst="flowChartAlternateProcess">
            <a:avLst/>
          </a:prstGeom>
          <a:solidFill>
            <a:srgbClr val="8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74" name="AutoShape 26"/>
          <p:cNvSpPr>
            <a:spLocks noChangeArrowheads="1"/>
          </p:cNvSpPr>
          <p:nvPr/>
        </p:nvSpPr>
        <p:spPr bwMode="auto">
          <a:xfrm>
            <a:off x="6965525" y="4160384"/>
            <a:ext cx="468312" cy="334962"/>
          </a:xfrm>
          <a:prstGeom prst="flowChartAlternateProcess">
            <a:avLst/>
          </a:prstGeom>
          <a:solidFill>
            <a:srgbClr val="8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75" name="AutoShape 28"/>
          <p:cNvSpPr>
            <a:spLocks noChangeArrowheads="1"/>
          </p:cNvSpPr>
          <p:nvPr/>
        </p:nvSpPr>
        <p:spPr bwMode="auto">
          <a:xfrm>
            <a:off x="6677178" y="1473200"/>
            <a:ext cx="266700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76" name="AutoShape 29"/>
          <p:cNvSpPr>
            <a:spLocks noChangeArrowheads="1"/>
          </p:cNvSpPr>
          <p:nvPr/>
        </p:nvSpPr>
        <p:spPr bwMode="auto">
          <a:xfrm>
            <a:off x="7278841" y="1473200"/>
            <a:ext cx="266700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77" name="AutoShape 30"/>
          <p:cNvSpPr>
            <a:spLocks noChangeArrowheads="1"/>
          </p:cNvSpPr>
          <p:nvPr/>
        </p:nvSpPr>
        <p:spPr bwMode="auto">
          <a:xfrm>
            <a:off x="7878916" y="1473200"/>
            <a:ext cx="266700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7060775" y="4628696"/>
            <a:ext cx="268287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7664855" y="4630932"/>
            <a:ext cx="268288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80" name="Line 33"/>
          <p:cNvSpPr>
            <a:spLocks noChangeShapeType="1"/>
          </p:cNvSpPr>
          <p:nvPr/>
        </p:nvSpPr>
        <p:spPr bwMode="auto">
          <a:xfrm>
            <a:off x="5575453" y="1806575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81" name="Line 34"/>
          <p:cNvSpPr>
            <a:spLocks noChangeShapeType="1"/>
          </p:cNvSpPr>
          <p:nvPr/>
        </p:nvSpPr>
        <p:spPr bwMode="auto">
          <a:xfrm>
            <a:off x="6177116" y="17399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6810528" y="17399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83" name="Line 36"/>
          <p:cNvSpPr>
            <a:spLocks noChangeShapeType="1"/>
          </p:cNvSpPr>
          <p:nvPr/>
        </p:nvSpPr>
        <p:spPr bwMode="auto">
          <a:xfrm>
            <a:off x="7412191" y="17399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84" name="Line 37"/>
          <p:cNvSpPr>
            <a:spLocks noChangeShapeType="1"/>
          </p:cNvSpPr>
          <p:nvPr/>
        </p:nvSpPr>
        <p:spPr bwMode="auto">
          <a:xfrm>
            <a:off x="8012266" y="1739900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85" name="Line 38"/>
          <p:cNvSpPr>
            <a:spLocks noChangeShapeType="1"/>
          </p:cNvSpPr>
          <p:nvPr/>
        </p:nvSpPr>
        <p:spPr bwMode="auto">
          <a:xfrm>
            <a:off x="5575453" y="18065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6243791" y="18065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87" name="Line 40"/>
          <p:cNvSpPr>
            <a:spLocks noChangeShapeType="1"/>
          </p:cNvSpPr>
          <p:nvPr/>
        </p:nvSpPr>
        <p:spPr bwMode="auto">
          <a:xfrm>
            <a:off x="6810528" y="18065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88" name="Line 41"/>
          <p:cNvSpPr>
            <a:spLocks noChangeShapeType="1"/>
          </p:cNvSpPr>
          <p:nvPr/>
        </p:nvSpPr>
        <p:spPr bwMode="auto">
          <a:xfrm>
            <a:off x="7378853" y="18065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89" name="Line 42"/>
          <p:cNvSpPr>
            <a:spLocks noChangeShapeType="1"/>
          </p:cNvSpPr>
          <p:nvPr/>
        </p:nvSpPr>
        <p:spPr bwMode="auto">
          <a:xfrm>
            <a:off x="8012266" y="18065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>
            <a:off x="8547253" y="18065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5615141" y="2408238"/>
            <a:ext cx="2970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2" name="Line 45"/>
          <p:cNvSpPr>
            <a:spLocks noChangeShapeType="1"/>
          </p:cNvSpPr>
          <p:nvPr/>
        </p:nvSpPr>
        <p:spPr bwMode="auto">
          <a:xfrm>
            <a:off x="5615141" y="22748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3" name="Line 46"/>
          <p:cNvSpPr>
            <a:spLocks noChangeShapeType="1"/>
          </p:cNvSpPr>
          <p:nvPr/>
        </p:nvSpPr>
        <p:spPr bwMode="auto">
          <a:xfrm>
            <a:off x="6188228" y="22748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4" name="Line 47"/>
          <p:cNvSpPr>
            <a:spLocks noChangeShapeType="1"/>
          </p:cNvSpPr>
          <p:nvPr/>
        </p:nvSpPr>
        <p:spPr bwMode="auto">
          <a:xfrm>
            <a:off x="6777191" y="22748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5" name="Line 48"/>
          <p:cNvSpPr>
            <a:spLocks noChangeShapeType="1"/>
          </p:cNvSpPr>
          <p:nvPr/>
        </p:nvSpPr>
        <p:spPr bwMode="auto">
          <a:xfrm>
            <a:off x="7378853" y="22748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6" name="Line 49"/>
          <p:cNvSpPr>
            <a:spLocks noChangeShapeType="1"/>
          </p:cNvSpPr>
          <p:nvPr/>
        </p:nvSpPr>
        <p:spPr bwMode="auto">
          <a:xfrm>
            <a:off x="7978928" y="22748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7" name="Line 50"/>
          <p:cNvSpPr>
            <a:spLocks noChangeShapeType="1"/>
          </p:cNvSpPr>
          <p:nvPr/>
        </p:nvSpPr>
        <p:spPr bwMode="auto">
          <a:xfrm>
            <a:off x="8585353" y="2274888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8" name="Line 51"/>
          <p:cNvSpPr>
            <a:spLocks noChangeShapeType="1"/>
          </p:cNvSpPr>
          <p:nvPr/>
        </p:nvSpPr>
        <p:spPr bwMode="auto">
          <a:xfrm>
            <a:off x="6188228" y="2408238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99" name="Line 52"/>
          <p:cNvSpPr>
            <a:spLocks noChangeShapeType="1"/>
          </p:cNvSpPr>
          <p:nvPr/>
        </p:nvSpPr>
        <p:spPr bwMode="auto">
          <a:xfrm>
            <a:off x="6777191" y="2408238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0" name="Line 53"/>
          <p:cNvSpPr>
            <a:spLocks noChangeShapeType="1"/>
          </p:cNvSpPr>
          <p:nvPr/>
        </p:nvSpPr>
        <p:spPr bwMode="auto">
          <a:xfrm>
            <a:off x="7378853" y="2408238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1" name="Line 54"/>
          <p:cNvSpPr>
            <a:spLocks noChangeShapeType="1"/>
          </p:cNvSpPr>
          <p:nvPr/>
        </p:nvSpPr>
        <p:spPr bwMode="auto">
          <a:xfrm>
            <a:off x="7978928" y="2408238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6188228" y="2941638"/>
            <a:ext cx="219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3" name="Line 56"/>
          <p:cNvSpPr>
            <a:spLocks noChangeShapeType="1"/>
          </p:cNvSpPr>
          <p:nvPr/>
        </p:nvSpPr>
        <p:spPr bwMode="auto">
          <a:xfrm>
            <a:off x="6188228" y="2808288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4" name="Line 57"/>
          <p:cNvSpPr>
            <a:spLocks noChangeShapeType="1"/>
          </p:cNvSpPr>
          <p:nvPr/>
        </p:nvSpPr>
        <p:spPr bwMode="auto">
          <a:xfrm>
            <a:off x="6810528" y="2808288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5" name="Line 58"/>
          <p:cNvSpPr>
            <a:spLocks noChangeShapeType="1"/>
          </p:cNvSpPr>
          <p:nvPr/>
        </p:nvSpPr>
        <p:spPr bwMode="auto">
          <a:xfrm>
            <a:off x="7445528" y="2808288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6" name="Line 59"/>
          <p:cNvSpPr>
            <a:spLocks noChangeShapeType="1"/>
          </p:cNvSpPr>
          <p:nvPr/>
        </p:nvSpPr>
        <p:spPr bwMode="auto">
          <a:xfrm>
            <a:off x="8045603" y="2808288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7" name="Line 60"/>
          <p:cNvSpPr>
            <a:spLocks noChangeShapeType="1"/>
          </p:cNvSpPr>
          <p:nvPr/>
        </p:nvSpPr>
        <p:spPr bwMode="auto">
          <a:xfrm>
            <a:off x="6215216" y="3476625"/>
            <a:ext cx="1963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8" name="Line 61"/>
          <p:cNvSpPr>
            <a:spLocks noChangeShapeType="1"/>
          </p:cNvSpPr>
          <p:nvPr/>
        </p:nvSpPr>
        <p:spPr bwMode="auto">
          <a:xfrm>
            <a:off x="6215216" y="33432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09" name="Line 62"/>
          <p:cNvSpPr>
            <a:spLocks noChangeShapeType="1"/>
          </p:cNvSpPr>
          <p:nvPr/>
        </p:nvSpPr>
        <p:spPr bwMode="auto">
          <a:xfrm>
            <a:off x="6810528" y="33432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10" name="Line 63"/>
          <p:cNvSpPr>
            <a:spLocks noChangeShapeType="1"/>
          </p:cNvSpPr>
          <p:nvPr/>
        </p:nvSpPr>
        <p:spPr bwMode="auto">
          <a:xfrm>
            <a:off x="7405841" y="33432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11" name="Line 64"/>
          <p:cNvSpPr>
            <a:spLocks noChangeShapeType="1"/>
          </p:cNvSpPr>
          <p:nvPr/>
        </p:nvSpPr>
        <p:spPr bwMode="auto">
          <a:xfrm>
            <a:off x="8001153" y="33432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12" name="Line 65"/>
          <p:cNvSpPr>
            <a:spLocks noChangeShapeType="1"/>
          </p:cNvSpPr>
          <p:nvPr/>
        </p:nvSpPr>
        <p:spPr bwMode="auto">
          <a:xfrm>
            <a:off x="6577166" y="3476625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13" name="Line 66"/>
          <p:cNvSpPr>
            <a:spLocks noChangeShapeType="1"/>
          </p:cNvSpPr>
          <p:nvPr/>
        </p:nvSpPr>
        <p:spPr bwMode="auto">
          <a:xfrm>
            <a:off x="7183591" y="3476625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14" name="Line 67"/>
          <p:cNvSpPr>
            <a:spLocks noChangeShapeType="1"/>
          </p:cNvSpPr>
          <p:nvPr/>
        </p:nvSpPr>
        <p:spPr bwMode="auto">
          <a:xfrm>
            <a:off x="7790016" y="3476625"/>
            <a:ext cx="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15" name="Line 68"/>
          <p:cNvSpPr>
            <a:spLocks noChangeShapeType="1"/>
          </p:cNvSpPr>
          <p:nvPr/>
        </p:nvSpPr>
        <p:spPr bwMode="auto">
          <a:xfrm>
            <a:off x="6577166" y="4010025"/>
            <a:ext cx="140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16" name="Line 69"/>
          <p:cNvSpPr>
            <a:spLocks noChangeShapeType="1"/>
          </p:cNvSpPr>
          <p:nvPr/>
        </p:nvSpPr>
        <p:spPr bwMode="auto">
          <a:xfrm>
            <a:off x="6577166" y="38766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17" name="Line 70"/>
          <p:cNvSpPr>
            <a:spLocks noChangeShapeType="1"/>
          </p:cNvSpPr>
          <p:nvPr/>
        </p:nvSpPr>
        <p:spPr bwMode="auto">
          <a:xfrm>
            <a:off x="7194703" y="38766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18" name="Line 71"/>
          <p:cNvSpPr>
            <a:spLocks noChangeShapeType="1"/>
          </p:cNvSpPr>
          <p:nvPr/>
        </p:nvSpPr>
        <p:spPr bwMode="auto">
          <a:xfrm>
            <a:off x="7778903" y="3876675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26" name="Line 79"/>
          <p:cNvSpPr>
            <a:spLocks noChangeShapeType="1"/>
          </p:cNvSpPr>
          <p:nvPr/>
        </p:nvSpPr>
        <p:spPr bwMode="auto">
          <a:xfrm>
            <a:off x="7790017" y="4465485"/>
            <a:ext cx="7953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27" name="Line 80"/>
          <p:cNvSpPr>
            <a:spLocks noChangeShapeType="1"/>
          </p:cNvSpPr>
          <p:nvPr/>
        </p:nvSpPr>
        <p:spPr bwMode="auto">
          <a:xfrm>
            <a:off x="7195712" y="4021951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30" name="Line 83"/>
          <p:cNvSpPr>
            <a:spLocks noChangeShapeType="1"/>
          </p:cNvSpPr>
          <p:nvPr/>
        </p:nvSpPr>
        <p:spPr bwMode="auto">
          <a:xfrm>
            <a:off x="7195712" y="4495346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32" name="Line 85"/>
          <p:cNvSpPr>
            <a:spLocks noChangeShapeType="1"/>
          </p:cNvSpPr>
          <p:nvPr/>
        </p:nvSpPr>
        <p:spPr bwMode="auto">
          <a:xfrm flipH="1">
            <a:off x="7978927" y="4010025"/>
            <a:ext cx="1" cy="4554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33" name="Line 86"/>
          <p:cNvSpPr>
            <a:spLocks noChangeShapeType="1"/>
          </p:cNvSpPr>
          <p:nvPr/>
        </p:nvSpPr>
        <p:spPr bwMode="auto">
          <a:xfrm>
            <a:off x="8178953" y="3476625"/>
            <a:ext cx="14288" cy="9888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34" name="Line 87"/>
          <p:cNvSpPr>
            <a:spLocks noChangeShapeType="1"/>
          </p:cNvSpPr>
          <p:nvPr/>
        </p:nvSpPr>
        <p:spPr bwMode="auto">
          <a:xfrm>
            <a:off x="8380566" y="2941638"/>
            <a:ext cx="0" cy="15238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35" name="Line 88"/>
          <p:cNvSpPr>
            <a:spLocks noChangeShapeType="1"/>
          </p:cNvSpPr>
          <p:nvPr/>
        </p:nvSpPr>
        <p:spPr bwMode="auto">
          <a:xfrm flipH="1">
            <a:off x="8585352" y="2408239"/>
            <a:ext cx="1" cy="20572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36" name="Line 89"/>
          <p:cNvSpPr>
            <a:spLocks noChangeShapeType="1"/>
          </p:cNvSpPr>
          <p:nvPr/>
        </p:nvSpPr>
        <p:spPr bwMode="auto">
          <a:xfrm>
            <a:off x="7787392" y="4464059"/>
            <a:ext cx="0" cy="16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400">
              <a:latin typeface="Garamond" pitchFamily="18" charset="0"/>
            </a:endParaRPr>
          </a:p>
        </p:txBody>
      </p:sp>
      <p:sp>
        <p:nvSpPr>
          <p:cNvPr id="138" name="AutoShape 27"/>
          <p:cNvSpPr>
            <a:spLocks noChangeArrowheads="1"/>
          </p:cNvSpPr>
          <p:nvPr/>
        </p:nvSpPr>
        <p:spPr bwMode="auto">
          <a:xfrm>
            <a:off x="6043766" y="1473198"/>
            <a:ext cx="266700" cy="266700"/>
          </a:xfrm>
          <a:prstGeom prst="flowChartOffpageConnector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 b="1" baseline="-25000">
              <a:latin typeface="Garamond" pitchFamily="18" charset="0"/>
            </a:endParaRPr>
          </a:p>
        </p:txBody>
      </p:sp>
      <p:sp>
        <p:nvSpPr>
          <p:cNvPr id="140" name="Text Box 91"/>
          <p:cNvSpPr txBox="1">
            <a:spLocks noChangeArrowheads="1"/>
          </p:cNvSpPr>
          <p:nvPr/>
        </p:nvSpPr>
        <p:spPr bwMode="auto">
          <a:xfrm>
            <a:off x="6626378" y="1437192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Garamond" pitchFamily="18" charset="0"/>
              </a:rPr>
              <a:t>I2</a:t>
            </a:r>
          </a:p>
        </p:txBody>
      </p:sp>
      <p:sp>
        <p:nvSpPr>
          <p:cNvPr id="141" name="Text Box 94"/>
          <p:cNvSpPr txBox="1">
            <a:spLocks noChangeArrowheads="1"/>
          </p:cNvSpPr>
          <p:nvPr/>
        </p:nvSpPr>
        <p:spPr bwMode="auto">
          <a:xfrm>
            <a:off x="6029686" y="1451225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Garamond" pitchFamily="18" charset="0"/>
              </a:rPr>
              <a:t>I1</a:t>
            </a:r>
          </a:p>
        </p:txBody>
      </p:sp>
      <p:sp>
        <p:nvSpPr>
          <p:cNvPr id="142" name="Text Box 95"/>
          <p:cNvSpPr txBox="1">
            <a:spLocks noChangeArrowheads="1"/>
          </p:cNvSpPr>
          <p:nvPr/>
        </p:nvSpPr>
        <p:spPr bwMode="auto">
          <a:xfrm>
            <a:off x="7221691" y="1437192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Garamond" pitchFamily="18" charset="0"/>
              </a:rPr>
              <a:t>I3</a:t>
            </a:r>
          </a:p>
        </p:txBody>
      </p:sp>
      <p:sp>
        <p:nvSpPr>
          <p:cNvPr id="143" name="Text Box 96"/>
          <p:cNvSpPr txBox="1">
            <a:spLocks noChangeArrowheads="1"/>
          </p:cNvSpPr>
          <p:nvPr/>
        </p:nvSpPr>
        <p:spPr bwMode="auto">
          <a:xfrm>
            <a:off x="7818591" y="1437192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Garamond" pitchFamily="18" charset="0"/>
              </a:rPr>
              <a:t>I4</a:t>
            </a:r>
          </a:p>
        </p:txBody>
      </p:sp>
      <p:sp>
        <p:nvSpPr>
          <p:cNvPr id="144" name="Text Box 97"/>
          <p:cNvSpPr txBox="1">
            <a:spLocks noChangeArrowheads="1"/>
          </p:cNvSpPr>
          <p:nvPr/>
        </p:nvSpPr>
        <p:spPr bwMode="auto">
          <a:xfrm>
            <a:off x="6988273" y="4602736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Garamond" pitchFamily="18" charset="0"/>
              </a:rPr>
              <a:t>O1</a:t>
            </a:r>
          </a:p>
        </p:txBody>
      </p:sp>
      <p:sp>
        <p:nvSpPr>
          <p:cNvPr id="145" name="Text Box 98"/>
          <p:cNvSpPr txBox="1">
            <a:spLocks noChangeArrowheads="1"/>
          </p:cNvSpPr>
          <p:nvPr/>
        </p:nvSpPr>
        <p:spPr bwMode="auto">
          <a:xfrm>
            <a:off x="7584939" y="4604972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Garamond" pitchFamily="18" charset="0"/>
              </a:rPr>
              <a:t>O2</a:t>
            </a:r>
          </a:p>
        </p:txBody>
      </p:sp>
      <p:sp>
        <p:nvSpPr>
          <p:cNvPr id="146" name="Rectangle 99"/>
          <p:cNvSpPr>
            <a:spLocks noChangeArrowheads="1"/>
          </p:cNvSpPr>
          <p:nvPr/>
        </p:nvSpPr>
        <p:spPr bwMode="auto">
          <a:xfrm>
            <a:off x="6626378" y="5148698"/>
            <a:ext cx="466725" cy="334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147" name="AutoShape 100"/>
          <p:cNvSpPr>
            <a:spLocks noChangeArrowheads="1"/>
          </p:cNvSpPr>
          <p:nvPr/>
        </p:nvSpPr>
        <p:spPr bwMode="auto">
          <a:xfrm>
            <a:off x="8118628" y="5150286"/>
            <a:ext cx="466725" cy="333375"/>
          </a:xfrm>
          <a:prstGeom prst="flowChartAlternateProcess">
            <a:avLst/>
          </a:prstGeom>
          <a:solidFill>
            <a:srgbClr val="8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1" baseline="-2500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2386" y="548366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 pitchFamily="18" charset="0"/>
              </a:rPr>
              <a:t>Arith</a:t>
            </a:r>
            <a:r>
              <a:rPr lang="en-US" dirty="0" smtClean="0">
                <a:latin typeface="Garamond" pitchFamily="18" charset="0"/>
              </a:rPr>
              <a:t>/Logic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044652" y="548366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Logic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17483" y="1145560"/>
            <a:ext cx="502731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Goal: </a:t>
            </a:r>
            <a:r>
              <a:rPr lang="en-US" sz="2000" b="1" dirty="0" smtClean="0">
                <a:latin typeface="Garamond" pitchFamily="18" charset="0"/>
              </a:rPr>
              <a:t>Support </a:t>
            </a:r>
            <a:r>
              <a:rPr lang="en-US" sz="2000" b="1" dirty="0">
                <a:latin typeface="Garamond" pitchFamily="18" charset="0"/>
              </a:rPr>
              <a:t>important computation </a:t>
            </a:r>
            <a:r>
              <a:rPr lang="en-US" sz="2000" b="1" dirty="0" err="1">
                <a:latin typeface="Garamond" pitchFamily="18" charset="0"/>
              </a:rPr>
              <a:t>subgraphs</a:t>
            </a:r>
            <a:endParaRPr lang="en-US" sz="2000" b="1" dirty="0">
              <a:latin typeface="Garamond" pitchFamily="18" charset="0"/>
            </a:endParaRPr>
          </a:p>
          <a:p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Array </a:t>
            </a:r>
            <a:r>
              <a:rPr lang="en-US" sz="2000" dirty="0">
                <a:latin typeface="Garamond" pitchFamily="18" charset="0"/>
              </a:rPr>
              <a:t>of function </a:t>
            </a:r>
            <a:r>
              <a:rPr lang="en-US" sz="2000" dirty="0" smtClean="0">
                <a:latin typeface="Garamond" pitchFamily="18" charset="0"/>
              </a:rPr>
              <a:t>units</a:t>
            </a:r>
          </a:p>
          <a:p>
            <a:pPr marL="914400" lvl="1" indent="-457200">
              <a:buSzPct val="50000"/>
              <a:buFont typeface="Wingdings" pitchFamily="2" charset="2"/>
              <a:buChar char="q"/>
            </a:pPr>
            <a:r>
              <a:rPr lang="en-US" sz="2000" dirty="0" smtClean="0">
                <a:latin typeface="Garamond" pitchFamily="18" charset="0"/>
              </a:rPr>
              <a:t>Mix of Arithmetic and Logical units</a:t>
            </a:r>
          </a:p>
          <a:p>
            <a:pPr>
              <a:buSzPct val="50000"/>
            </a:pPr>
            <a:endParaRPr lang="en-US" sz="2000" dirty="0">
              <a:latin typeface="Garamond" pitchFamily="18" charset="0"/>
            </a:endParaRP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Configured with control signals at runtime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endParaRPr lang="en-US" sz="2000" dirty="0" smtClean="0">
              <a:latin typeface="Garamond" pitchFamily="18" charset="0"/>
            </a:endParaRP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Uses 2 approaches for execution:</a:t>
            </a:r>
            <a:endParaRPr lang="en-US" sz="2000" dirty="0">
              <a:latin typeface="Garamond" pitchFamily="18" charset="0"/>
            </a:endParaRPr>
          </a:p>
          <a:p>
            <a:pPr marL="914400" lvl="1" indent="-457200">
              <a:buSzPct val="50000"/>
              <a:buFont typeface="Wingdings" pitchFamily="2" charset="2"/>
              <a:buChar char="q"/>
            </a:pPr>
            <a:r>
              <a:rPr lang="en-US" sz="2000" dirty="0" smtClean="0">
                <a:latin typeface="Garamond" pitchFamily="18" charset="0"/>
              </a:rPr>
              <a:t>Dynamic: Trace cache fill unit</a:t>
            </a:r>
            <a:endParaRPr lang="en-US" sz="2000" dirty="0">
              <a:latin typeface="Garamond" pitchFamily="18" charset="0"/>
            </a:endParaRPr>
          </a:p>
          <a:p>
            <a:pPr marL="914400" lvl="1" indent="-457200">
              <a:buSzPct val="50000"/>
              <a:buFont typeface="Wingdings" pitchFamily="2" charset="2"/>
              <a:buChar char="q"/>
            </a:pPr>
            <a:r>
              <a:rPr lang="en-US" sz="2000" dirty="0" smtClean="0">
                <a:latin typeface="Garamond" pitchFamily="18" charset="0"/>
              </a:rPr>
              <a:t>Static: Offline </a:t>
            </a:r>
            <a:r>
              <a:rPr lang="en-US" sz="2000" dirty="0" err="1" smtClean="0">
                <a:latin typeface="Garamond" pitchFamily="18" charset="0"/>
              </a:rPr>
              <a:t>subgraph</a:t>
            </a:r>
            <a:r>
              <a:rPr lang="en-US" sz="2000" dirty="0" smtClean="0">
                <a:latin typeface="Garamond" pitchFamily="18" charset="0"/>
              </a:rPr>
              <a:t> discovery and runtime replacement of CCA instructions</a:t>
            </a:r>
          </a:p>
          <a:p>
            <a:pPr marL="914400" lvl="1" indent="-457200">
              <a:buSzPct val="50000"/>
              <a:buFont typeface="Wingdings" pitchFamily="2" charset="2"/>
              <a:buChar char="q"/>
            </a:pPr>
            <a:endParaRPr lang="en-US" sz="2000" dirty="0">
              <a:latin typeface="Garamond" pitchFamily="18" charset="0"/>
            </a:endParaRP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Above approaches </a:t>
            </a:r>
            <a:r>
              <a:rPr lang="en-US" sz="2000" dirty="0">
                <a:latin typeface="Garamond" pitchFamily="18" charset="0"/>
                <a:sym typeface="Wingdings" pitchFamily="2" charset="2"/>
              </a:rPr>
              <a:t>d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on’t fit for embedded domain  </a:t>
            </a:r>
            <a:r>
              <a:rPr lang="en-US" sz="2000" b="1" dirty="0" smtClean="0">
                <a:solidFill>
                  <a:srgbClr val="00B050"/>
                </a:solidFill>
                <a:latin typeface="Garamond" pitchFamily="18" charset="0"/>
                <a:sym typeface="Wingdings" pitchFamily="2" charset="2"/>
              </a:rPr>
              <a:t>Use Hybrid Approach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316" y="1111569"/>
            <a:ext cx="23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General Purpose CCA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19" name="Slide Number Placeholder 14"/>
          <p:cNvSpPr txBox="1">
            <a:spLocks/>
          </p:cNvSpPr>
          <p:nvPr/>
        </p:nvSpPr>
        <p:spPr>
          <a:xfrm>
            <a:off x="8589118" y="6492875"/>
            <a:ext cx="13157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E8EC90-9026-46D1-ACB6-62CC0B2DA8FA}" type="slidenum">
              <a:rPr lang="en-US" b="1" smtClean="0"/>
              <a:pPr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402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95" y="264268"/>
            <a:ext cx="8764405" cy="81915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Garamond" pitchFamily="18" charset="0"/>
              </a:rPr>
              <a:t>INSight</a:t>
            </a:r>
            <a:r>
              <a:rPr lang="en-US" b="1" dirty="0" smtClean="0">
                <a:latin typeface="Garamond" pitchFamily="18" charset="0"/>
              </a:rPr>
              <a:t> – Transparent customization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1015" y="752275"/>
            <a:ext cx="86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Garamond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11015" y="1009063"/>
            <a:ext cx="8601389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Garamond" pitchFamily="18" charset="0"/>
              </a:rPr>
              <a:t>Hybrid Approach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Offline </a:t>
            </a:r>
            <a:r>
              <a:rPr lang="en-US" sz="2000" dirty="0" err="1" smtClean="0">
                <a:latin typeface="Garamond" pitchFamily="18" charset="0"/>
              </a:rPr>
              <a:t>subgraph</a:t>
            </a:r>
            <a:r>
              <a:rPr lang="en-US" sz="2000" dirty="0" smtClean="0">
                <a:latin typeface="Garamond" pitchFamily="18" charset="0"/>
              </a:rPr>
              <a:t> identification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 Enables complex patterns to be analyzed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Garamond" pitchFamily="18" charset="0"/>
                <a:sym typeface="Wingdings" pitchFamily="2" charset="2"/>
              </a:rPr>
              <a:t>Subgraph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 selection not limited by encoding of registers (ARM ISA)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Generate control on-the-fly inside H/W instead of placing control in binary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Make it forward compatible and executable on multiple CCA types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Garamond" pitchFamily="18" charset="0"/>
              <a:sym typeface="Wingdings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Garamond" pitchFamily="18" charset="0"/>
              <a:sym typeface="Wingdings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Garamond" pitchFamily="18" charset="0"/>
              <a:sym typeface="Wingdings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6" name="Slide Number Placeholder 14"/>
          <p:cNvSpPr txBox="1">
            <a:spLocks/>
          </p:cNvSpPr>
          <p:nvPr/>
        </p:nvSpPr>
        <p:spPr>
          <a:xfrm>
            <a:off x="8589118" y="649287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42" y="2428404"/>
            <a:ext cx="8560073" cy="145167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Garamond" pitchFamily="18" charset="0"/>
                <a:sym typeface="Wingdings" pitchFamily="2" charset="2"/>
              </a:rPr>
              <a:t>Best of both worlds: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Garamond" pitchFamily="18" charset="0"/>
                <a:sym typeface="Wingdings" pitchFamily="2" charset="2"/>
              </a:rPr>
              <a:t>Sophisticated offline </a:t>
            </a:r>
            <a:r>
              <a:rPr lang="en-US" sz="2000" dirty="0" err="1">
                <a:solidFill>
                  <a:srgbClr val="000000"/>
                </a:solidFill>
                <a:latin typeface="Garamond" pitchFamily="18" charset="0"/>
                <a:sym typeface="Wingdings" pitchFamily="2" charset="2"/>
              </a:rPr>
              <a:t>subgraph</a:t>
            </a:r>
            <a:r>
              <a:rPr lang="en-US" sz="2000" dirty="0">
                <a:solidFill>
                  <a:srgbClr val="000000"/>
                </a:solidFill>
                <a:latin typeface="Garamond" pitchFamily="18" charset="0"/>
                <a:sym typeface="Wingdings" pitchFamily="2" charset="2"/>
              </a:rPr>
              <a:t> discovery algorithms + Flexibility of online realization to various CCAs</a:t>
            </a:r>
          </a:p>
        </p:txBody>
      </p:sp>
    </p:spTree>
    <p:extLst>
      <p:ext uri="{BB962C8B-B14F-4D97-AF65-F5344CB8AC3E}">
        <p14:creationId xmlns:p14="http://schemas.microsoft.com/office/powerpoint/2010/main" val="382501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08" y="30146"/>
            <a:ext cx="7904956" cy="941521"/>
          </a:xfrm>
        </p:spPr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Outline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3982195" y="2782084"/>
            <a:ext cx="2374900" cy="125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Core Standard</a:t>
            </a:r>
            <a:endParaRPr lang="en-US" sz="2000" b="1" dirty="0">
              <a:latin typeface="Garamond" pitchFamily="18" charset="0"/>
            </a:endParaRPr>
          </a:p>
          <a:p>
            <a:pPr algn="ctr"/>
            <a:r>
              <a:rPr lang="en-US" sz="2000" b="1" dirty="0">
                <a:latin typeface="Garamond" pitchFamily="18" charset="0"/>
              </a:rPr>
              <a:t>Pipeline</a:t>
            </a: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3982195" y="845037"/>
            <a:ext cx="2374900" cy="1104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Garamond" pitchFamily="18" charset="0"/>
              </a:rPr>
              <a:t>Subgraph</a:t>
            </a:r>
            <a:endParaRPr lang="en-US" sz="2000" b="1" dirty="0">
              <a:latin typeface="Garamond" pitchFamily="18" charset="0"/>
            </a:endParaRPr>
          </a:p>
          <a:p>
            <a:pPr algn="ctr"/>
            <a:r>
              <a:rPr lang="en-US" sz="2000" b="1" dirty="0">
                <a:latin typeface="Garamond" pitchFamily="18" charset="0"/>
              </a:rPr>
              <a:t>Execution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Unit (CCA)</a:t>
            </a:r>
          </a:p>
        </p:txBody>
      </p:sp>
      <p:sp>
        <p:nvSpPr>
          <p:cNvPr id="316426" name="AutoShape 10"/>
          <p:cNvSpPr>
            <a:spLocks noChangeArrowheads="1"/>
          </p:cNvSpPr>
          <p:nvPr/>
        </p:nvSpPr>
        <p:spPr bwMode="auto">
          <a:xfrm>
            <a:off x="4426695" y="1955240"/>
            <a:ext cx="165100" cy="816795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3815508" y="2218674"/>
            <a:ext cx="6848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Inputs</a:t>
            </a:r>
          </a:p>
        </p:txBody>
      </p:sp>
      <p:sp>
        <p:nvSpPr>
          <p:cNvPr id="316428" name="AutoShape 12"/>
          <p:cNvSpPr>
            <a:spLocks noChangeArrowheads="1"/>
          </p:cNvSpPr>
          <p:nvPr/>
        </p:nvSpPr>
        <p:spPr bwMode="auto">
          <a:xfrm flipV="1">
            <a:off x="5671295" y="1967941"/>
            <a:ext cx="165100" cy="804094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316429" name="Text Box 13"/>
          <p:cNvSpPr txBox="1">
            <a:spLocks noChangeArrowheads="1"/>
          </p:cNvSpPr>
          <p:nvPr/>
        </p:nvSpPr>
        <p:spPr bwMode="auto">
          <a:xfrm>
            <a:off x="4966445" y="2218674"/>
            <a:ext cx="8130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Outputs</a:t>
            </a:r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6555066" y="3433437"/>
            <a:ext cx="11139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Instructions</a:t>
            </a:r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6154700" y="500953"/>
            <a:ext cx="1250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Garamond" pitchFamily="18" charset="0"/>
              </a:rPr>
              <a:t>Configuration</a:t>
            </a:r>
          </a:p>
          <a:p>
            <a:pPr algn="ctr"/>
            <a:r>
              <a:rPr lang="en-US" sz="1400" b="1" dirty="0" smtClean="0">
                <a:latin typeface="Garamond" pitchFamily="18" charset="0"/>
              </a:rPr>
              <a:t> Stream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02609" y="1096093"/>
            <a:ext cx="1469117" cy="616856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aramond" pitchFamily="18" charset="0"/>
              </a:rPr>
              <a:t>Control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Garamond" pitchFamily="18" charset="0"/>
              </a:rPr>
              <a:t>Generation</a:t>
            </a:r>
          </a:p>
        </p:txBody>
      </p:sp>
      <p:sp>
        <p:nvSpPr>
          <p:cNvPr id="25" name="Document"/>
          <p:cNvSpPr>
            <a:spLocks noEditPoints="1" noChangeArrowheads="1"/>
          </p:cNvSpPr>
          <p:nvPr/>
        </p:nvSpPr>
        <p:spPr bwMode="auto">
          <a:xfrm>
            <a:off x="2183662" y="2940573"/>
            <a:ext cx="1015206" cy="11906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  <a:p>
            <a:pPr algn="l"/>
            <a:r>
              <a:rPr lang="en-US" sz="2000" b="1" dirty="0" err="1" smtClean="0">
                <a:latin typeface="Garamond" pitchFamily="18" charset="0"/>
              </a:rPr>
              <a:t>Subgr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336082" y="3337563"/>
            <a:ext cx="569913" cy="191748"/>
          </a:xfrm>
          <a:prstGeom prst="rightArrow">
            <a:avLst>
              <a:gd name="adj1" fmla="val 50000"/>
              <a:gd name="adj2" fmla="val 5178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6357095" y="1712949"/>
            <a:ext cx="1540909" cy="1697785"/>
          </a:xfrm>
          <a:prstGeom prst="bentUpArrow">
            <a:avLst>
              <a:gd name="adj1" fmla="val 7739"/>
              <a:gd name="adj2" fmla="val 11012"/>
              <a:gd name="adj3" fmla="val 1493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 rot="5400000" flipV="1">
            <a:off x="6705806" y="1017885"/>
            <a:ext cx="148453" cy="845875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07009" y="2867029"/>
            <a:ext cx="1228039" cy="11943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Compiler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&amp; 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Framework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1562958" y="3368336"/>
            <a:ext cx="585854" cy="176680"/>
          </a:xfrm>
          <a:prstGeom prst="rightArrow">
            <a:avLst>
              <a:gd name="adj1" fmla="val 50000"/>
              <a:gd name="adj2" fmla="val 5178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97819" y="1990479"/>
            <a:ext cx="1130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Garamond" pitchFamily="18" charset="0"/>
              </a:rPr>
              <a:t>Application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flipV="1">
            <a:off x="898046" y="2324543"/>
            <a:ext cx="165100" cy="556444"/>
          </a:xfrm>
          <a:prstGeom prst="upArrow">
            <a:avLst>
              <a:gd name="adj1" fmla="val 50000"/>
              <a:gd name="adj2" fmla="val 7307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Garamon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76821" y="1212821"/>
            <a:ext cx="358838" cy="400110"/>
            <a:chOff x="7678337" y="2491991"/>
            <a:chExt cx="358838" cy="400110"/>
          </a:xfrm>
        </p:grpSpPr>
        <p:sp>
          <p:nvSpPr>
            <p:cNvPr id="53" name="Oval 52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 pitchFamily="18" charset="0"/>
                </a:rPr>
                <a:t>1</a:t>
              </a:r>
              <a:endParaRPr lang="en-US" sz="2000" dirty="0">
                <a:latin typeface="Garamond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6874" y="4095863"/>
            <a:ext cx="358838" cy="400110"/>
            <a:chOff x="7678337" y="2491991"/>
            <a:chExt cx="358838" cy="400110"/>
          </a:xfrm>
        </p:grpSpPr>
        <p:sp>
          <p:nvSpPr>
            <p:cNvPr id="56" name="Oval 55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aramond" pitchFamily="18" charset="0"/>
                </a:rPr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31733" y="4089624"/>
            <a:ext cx="358838" cy="400110"/>
            <a:chOff x="7678337" y="2491991"/>
            <a:chExt cx="358838" cy="400110"/>
          </a:xfrm>
        </p:grpSpPr>
        <p:sp>
          <p:nvSpPr>
            <p:cNvPr id="59" name="Oval 58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 pitchFamily="18" charset="0"/>
                </a:rPr>
                <a:t>3</a:t>
              </a:r>
              <a:endParaRPr lang="en-US" sz="2000" dirty="0">
                <a:latin typeface="Garamond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018736" y="1770574"/>
            <a:ext cx="358838" cy="400110"/>
            <a:chOff x="7678337" y="2491991"/>
            <a:chExt cx="358838" cy="400110"/>
          </a:xfrm>
        </p:grpSpPr>
        <p:sp>
          <p:nvSpPr>
            <p:cNvPr id="63" name="Oval 62"/>
            <p:cNvSpPr/>
            <p:nvPr/>
          </p:nvSpPr>
          <p:spPr>
            <a:xfrm>
              <a:off x="7678337" y="2491991"/>
              <a:ext cx="358838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07083" y="2491991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aramond" pitchFamily="18" charset="0"/>
                </a:rPr>
                <a:t>4</a:t>
              </a:r>
            </a:p>
          </p:txBody>
        </p:sp>
      </p:grp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314233" y="2878383"/>
            <a:ext cx="1234770" cy="11690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Compiler</a:t>
            </a:r>
          </a:p>
          <a:p>
            <a:pPr algn="ctr"/>
            <a:r>
              <a:rPr lang="en-US" sz="2000" b="1" dirty="0" smtClean="0">
                <a:latin typeface="Garamond" pitchFamily="18" charset="0"/>
              </a:rPr>
              <a:t>&amp; </a:t>
            </a:r>
          </a:p>
          <a:p>
            <a:pPr algn="ctr"/>
            <a:r>
              <a:rPr lang="en-US" sz="2000" b="1" dirty="0" smtClean="0">
                <a:latin typeface="Garamond" pitchFamily="18" charset="0"/>
              </a:rPr>
              <a:t>Framework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3982195" y="845021"/>
            <a:ext cx="2374900" cy="1104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Garamond" pitchFamily="18" charset="0"/>
              </a:rPr>
              <a:t>Subgraph</a:t>
            </a:r>
            <a:endParaRPr lang="en-US" sz="2000" b="1" dirty="0">
              <a:latin typeface="Garamond" pitchFamily="18" charset="0"/>
            </a:endParaRPr>
          </a:p>
          <a:p>
            <a:pPr algn="ctr"/>
            <a:r>
              <a:rPr lang="en-US" sz="2000" b="1" dirty="0">
                <a:latin typeface="Garamond" pitchFamily="18" charset="0"/>
              </a:rPr>
              <a:t>Execution</a:t>
            </a:r>
          </a:p>
          <a:p>
            <a:pPr algn="ctr"/>
            <a:r>
              <a:rPr lang="en-US" sz="2000" b="1" dirty="0">
                <a:latin typeface="Garamond" pitchFamily="18" charset="0"/>
              </a:rPr>
              <a:t>Unit (CCA)</a:t>
            </a:r>
          </a:p>
        </p:txBody>
      </p:sp>
      <p:sp>
        <p:nvSpPr>
          <p:cNvPr id="67" name="Document"/>
          <p:cNvSpPr>
            <a:spLocks noEditPoints="1" noChangeArrowheads="1"/>
          </p:cNvSpPr>
          <p:nvPr/>
        </p:nvSpPr>
        <p:spPr bwMode="auto">
          <a:xfrm>
            <a:off x="2192498" y="2950823"/>
            <a:ext cx="1015206" cy="11906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  <a:p>
            <a:pPr algn="l"/>
            <a:r>
              <a:rPr lang="en-US" sz="2000" b="1" dirty="0" err="1" smtClean="0">
                <a:latin typeface="Garamond" pitchFamily="18" charset="0"/>
              </a:rPr>
              <a:t>Subgr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 algn="l"/>
            <a:r>
              <a:rPr lang="en-US" sz="2000" b="1" dirty="0">
                <a:latin typeface="Garamond" pitchFamily="18" charset="0"/>
              </a:rPr>
              <a:t>…</a:t>
            </a:r>
          </a:p>
        </p:txBody>
      </p:sp>
      <p:sp>
        <p:nvSpPr>
          <p:cNvPr id="36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10758" y="4210232"/>
            <a:ext cx="1217525" cy="1476671"/>
          </a:xfrm>
          <a:prstGeom prst="rect">
            <a:avLst/>
          </a:prstGeom>
          <a:solidFill>
            <a:schemeClr val="accent1">
              <a:alpha val="1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2499"/>
            <a:ext cx="8767179" cy="660166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Garamond" pitchFamily="18" charset="0"/>
              </a:rPr>
              <a:t>Compilation &amp;</a:t>
            </a:r>
            <a:br>
              <a:rPr lang="en-US" b="1" dirty="0" smtClean="0">
                <a:latin typeface="Garamond" pitchFamily="18" charset="0"/>
              </a:rPr>
            </a:br>
            <a:r>
              <a:rPr lang="en-US" b="1" dirty="0" smtClean="0">
                <a:latin typeface="Garamond" pitchFamily="18" charset="0"/>
              </a:rPr>
              <a:t>Architecture </a:t>
            </a:r>
            <a:r>
              <a:rPr lang="en-US" b="1" dirty="0">
                <a:latin typeface="Garamond" pitchFamily="18" charset="0"/>
              </a:rPr>
              <a:t>Framework</a:t>
            </a:r>
          </a:p>
        </p:txBody>
      </p:sp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" y="4158351"/>
            <a:ext cx="3321473" cy="153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895" y="1338327"/>
            <a:ext cx="9132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Static identification of </a:t>
            </a:r>
            <a:r>
              <a:rPr lang="en-US" sz="2000" b="1" dirty="0" err="1" smtClean="0">
                <a:latin typeface="Garamond" pitchFamily="18" charset="0"/>
              </a:rPr>
              <a:t>subgraphs</a:t>
            </a:r>
            <a:endParaRPr lang="en-US" sz="2000" b="1" dirty="0" smtClean="0"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Critical portions of program pulled out to separate locations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Procedure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Abstraction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Make use of Branch and Link (BRL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) 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1289" y="4332365"/>
            <a:ext cx="984738" cy="53100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Garamond" pitchFamily="18" charset="0"/>
              </a:rPr>
              <a:t>CCA Subsystem</a:t>
            </a:r>
            <a:endParaRPr lang="en-US" sz="1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1289" y="5017448"/>
            <a:ext cx="984738" cy="53100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Garamond" pitchFamily="18" charset="0"/>
              </a:rPr>
              <a:t>Core</a:t>
            </a:r>
            <a:endParaRPr lang="en-US" sz="1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19" name="Curved Connector 18"/>
          <p:cNvCxnSpPr>
            <a:stCxn id="10" idx="3"/>
            <a:endCxn id="3" idx="3"/>
          </p:cNvCxnSpPr>
          <p:nvPr/>
        </p:nvCxnSpPr>
        <p:spPr>
          <a:xfrm flipV="1">
            <a:off x="5406027" y="4597870"/>
            <a:ext cx="12700" cy="685083"/>
          </a:xfrm>
          <a:prstGeom prst="curvedConnector3">
            <a:avLst>
              <a:gd name="adj1" fmla="val 306593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57947" y="5282952"/>
            <a:ext cx="53088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890404" y="5302272"/>
            <a:ext cx="53088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566229" y="5293651"/>
            <a:ext cx="9856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latin typeface="Garamond" pitchFamily="18" charset="0"/>
              </a:rPr>
              <a:t>Subgraph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498138" y="5307551"/>
            <a:ext cx="7720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Results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572651" y="4136205"/>
            <a:ext cx="1125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Configuring CCA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81931" y="4203678"/>
            <a:ext cx="1217525" cy="1476671"/>
          </a:xfrm>
          <a:prstGeom prst="rect">
            <a:avLst/>
          </a:prstGeom>
          <a:solidFill>
            <a:schemeClr val="accent1">
              <a:alpha val="1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92462" y="4325811"/>
            <a:ext cx="984738" cy="53100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Garamond" pitchFamily="18" charset="0"/>
              </a:rPr>
              <a:t>CCA Subsystem</a:t>
            </a:r>
            <a:endParaRPr lang="en-US" sz="1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92462" y="5010894"/>
            <a:ext cx="984738" cy="53100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Garamond" pitchFamily="18" charset="0"/>
              </a:rPr>
              <a:t>Core</a:t>
            </a:r>
            <a:endParaRPr lang="en-US" sz="1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098975" y="4578120"/>
            <a:ext cx="53088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420905" y="4591316"/>
            <a:ext cx="530885" cy="7044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169311" y="4606459"/>
            <a:ext cx="7720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Results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906567" y="3893315"/>
            <a:ext cx="13565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Execution 2 </a:t>
            </a:r>
            <a:r>
              <a:rPr lang="en-US" sz="1200" b="1" dirty="0" smtClean="0">
                <a:latin typeface="Garamond" pitchFamily="18" charset="0"/>
                <a:sym typeface="Wingdings" pitchFamily="2" charset="2"/>
              </a:rPr>
              <a:t> N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381084" y="3922090"/>
            <a:ext cx="13565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Execution 1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076649" y="4622073"/>
            <a:ext cx="9856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latin typeface="Garamond" pitchFamily="18" charset="0"/>
              </a:rPr>
              <a:t>Subgraph</a:t>
            </a:r>
            <a:endParaRPr lang="en-US" sz="1200" b="1" dirty="0">
              <a:latin typeface="Garamond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0653" y="2496119"/>
            <a:ext cx="7927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Dynamic Realization in Hardware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Execute the </a:t>
            </a:r>
            <a:r>
              <a:rPr lang="en-US" sz="2000" dirty="0" err="1" smtClean="0">
                <a:latin typeface="Garamond" pitchFamily="18" charset="0"/>
              </a:rPr>
              <a:t>subgraph</a:t>
            </a:r>
            <a:r>
              <a:rPr lang="en-US" sz="2000" dirty="0" smtClean="0">
                <a:latin typeface="Garamond" pitchFamily="18" charset="0"/>
              </a:rPr>
              <a:t> on regular core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 Generate </a:t>
            </a:r>
            <a:r>
              <a:rPr lang="en-US" sz="2000" dirty="0" err="1" smtClean="0">
                <a:latin typeface="Garamond" pitchFamily="18" charset="0"/>
                <a:sym typeface="Wingdings" pitchFamily="2" charset="2"/>
              </a:rPr>
              <a:t>config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.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stream 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for CCA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Execute the newly synthesized </a:t>
            </a:r>
            <a:r>
              <a:rPr lang="en-US" sz="2000" dirty="0" err="1" smtClean="0">
                <a:latin typeface="Garamond" pitchFamily="18" charset="0"/>
                <a:sym typeface="Wingdings" pitchFamily="2" charset="2"/>
              </a:rPr>
              <a:t>opcode</a:t>
            </a: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 on custom hardware (CCA) directly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2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89118" y="6492875"/>
            <a:ext cx="1315721" cy="365125"/>
          </a:xfrm>
        </p:spPr>
        <p:txBody>
          <a:bodyPr/>
          <a:lstStyle/>
          <a:p>
            <a:fld id="{9DE8EC90-9026-46D1-ACB6-62CC0B2DA8FA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3" grpId="0" animBg="1"/>
      <p:bldP spid="10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9" grpId="0"/>
      <p:bldP spid="44" grpId="0"/>
      <p:bldP spid="46" grpId="0"/>
      <p:bldP spid="47" grpId="0"/>
      <p:bldP spid="4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c" id="{DD98D6D6-C845-4C23-ABAD-7225D6832241}" vid="{1DDD2B67-9B18-4689-8243-217DF553EA5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wisc</Template>
  <TotalTime>27369</TotalTime>
  <Words>1979</Words>
  <Application>Microsoft Macintosh PowerPoint</Application>
  <PresentationFormat>On-screen Show (4:3)</PresentationFormat>
  <Paragraphs>500</Paragraphs>
  <Slides>27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wisc</vt:lpstr>
      <vt:lpstr>Custom Design</vt:lpstr>
      <vt:lpstr>Essential</vt:lpstr>
      <vt:lpstr>Image</vt:lpstr>
      <vt:lpstr>An Architecture FRAMEWORK FOR Transparent ISA customization in Embedded Processors</vt:lpstr>
      <vt:lpstr>Background</vt:lpstr>
      <vt:lpstr>Background – ISA Customization</vt:lpstr>
      <vt:lpstr>PowerPoint Presentation</vt:lpstr>
      <vt:lpstr>Solution</vt:lpstr>
      <vt:lpstr>Configurable Compute Accelerator (CCA) [1]</vt:lpstr>
      <vt:lpstr>INSight – Transparent customization</vt:lpstr>
      <vt:lpstr>Outline</vt:lpstr>
      <vt:lpstr>Compilation &amp; Architecture Framework</vt:lpstr>
      <vt:lpstr>Outline</vt:lpstr>
      <vt:lpstr>Pipeline Interface</vt:lpstr>
      <vt:lpstr>Dataflow subgraph Execution</vt:lpstr>
      <vt:lpstr>Outline</vt:lpstr>
      <vt:lpstr>PowerPoint Presentation</vt:lpstr>
      <vt:lpstr>PowerPoint Presentation</vt:lpstr>
      <vt:lpstr>PowerPoint Presentation</vt:lpstr>
      <vt:lpstr>Evaluation</vt:lpstr>
      <vt:lpstr>Performance – General Purpose CCA </vt:lpstr>
      <vt:lpstr>Plug-and-Play Benefits</vt:lpstr>
      <vt:lpstr>Flexibility of framework</vt:lpstr>
      <vt:lpstr>Related work</vt:lpstr>
      <vt:lpstr>Questions to think of ??</vt:lpstr>
      <vt:lpstr>COnclusion</vt:lpstr>
      <vt:lpstr>BACK-UP</vt:lpstr>
      <vt:lpstr>Control Generation</vt:lpstr>
      <vt:lpstr>CCA Utilization</vt:lpstr>
      <vt:lpstr>Creating Custom Instructions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Nowatzki</dc:creator>
  <cp:lastModifiedBy>Vinay Gangadhar</cp:lastModifiedBy>
  <cp:revision>2090</cp:revision>
  <dcterms:created xsi:type="dcterms:W3CDTF">2013-10-05T19:03:37Z</dcterms:created>
  <dcterms:modified xsi:type="dcterms:W3CDTF">2015-10-06T15:51:50Z</dcterms:modified>
</cp:coreProperties>
</file>