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2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D6F75-C889-462A-80EF-108C4DCB4674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5ECED-CECB-430C-8FD5-658D43067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ECED-CECB-430C-8FD5-658D430673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838D-1F15-4CDD-B80B-6F4D5A70DB3E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9DAA-995B-460E-8557-73E29DB7F21F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52BC-B006-4190-8DDC-7EB996B1A192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818-5C7B-4E99-837E-41D6E9E3C994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304-10CF-4A2C-9FEE-460D507B3891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091-A660-4C43-856A-C87D2746471A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21CA-E355-46C5-B0E1-EBF13293CF68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F142-F064-4B51-9AD2-D62BF2DE4158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D82C-265E-4ABA-AFBA-0D22617D8540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8859-D51F-49B5-923A-5655EC85417F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E658-ACB8-47F8-A955-BFE31CFABFA6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7D9-2B3B-4D38-9EBD-71B309FBB084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A89A-F634-4C76-84D8-5C112DFF6A47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E7B-6345-4DD7-9517-5ED3477754A8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CD96-7E3C-4267-854E-91DF8F08A1A7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6D4-C2E6-43F9-BE67-139DF091FABA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BFD4-E98F-4803-A825-4D6A4974F61E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AA2A6C-7ED4-4D55-8C89-43E33899B4B7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Improving Program Efficiency by Packing Instructions Into Registers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Hines, Green, Tyson </a:t>
            </a:r>
            <a:r>
              <a:rPr lang="en-US" dirty="0" smtClean="0"/>
              <a:t>AND </a:t>
            </a:r>
            <a:r>
              <a:rPr lang="en-US" dirty="0" err="1" smtClean="0"/>
              <a:t>Whalley</a:t>
            </a:r>
            <a:r>
              <a:rPr lang="en-US" dirty="0"/>
              <a:t>, Florida State University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ISCA’05)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care for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Branches can be packed in either the loosely or tightly packed instructions but are packed </a:t>
            </a:r>
          </a:p>
          <a:p>
            <a:r>
              <a:rPr lang="en-US" dirty="0" smtClean="0"/>
              <a:t>Observation - 63.2</a:t>
            </a:r>
            <a:r>
              <a:rPr lang="en-US" dirty="0"/>
              <a:t>% of static branches and  39.8% of dynamic branches can be represented with a 5-bit displacement. </a:t>
            </a:r>
            <a:endParaRPr lang="en-US" dirty="0" smtClean="0"/>
          </a:p>
          <a:p>
            <a:r>
              <a:rPr lang="en-US" dirty="0" smtClean="0"/>
              <a:t>So</a:t>
            </a:r>
            <a:r>
              <a:rPr lang="en-US" dirty="0"/>
              <a:t>, instead of picking the jump offset from the IMM, it is directly encoded as a 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9"/>
            <a:ext cx="8864472" cy="887990"/>
          </a:xfrm>
        </p:spPr>
        <p:txBody>
          <a:bodyPr/>
          <a:lstStyle/>
          <a:p>
            <a:r>
              <a:rPr lang="en-US" dirty="0"/>
              <a:t>Compiler used is a port of VPO (Very Portable Optimizer) for MIPS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3313" y="2594920"/>
            <a:ext cx="6945055" cy="356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Compilation is done twice on the source program</a:t>
            </a:r>
          </a:p>
          <a:p>
            <a:pPr lvl="1"/>
            <a:r>
              <a:rPr lang="en-US" dirty="0" smtClean="0"/>
              <a:t>First compiles and forms a profiling executable</a:t>
            </a:r>
          </a:p>
          <a:p>
            <a:pPr lvl="1"/>
            <a:r>
              <a:rPr lang="en-US" dirty="0" smtClean="0"/>
              <a:t>Then analysis tools takes the profile and selects instructions for IRF</a:t>
            </a:r>
          </a:p>
          <a:p>
            <a:pPr lvl="1"/>
            <a:r>
              <a:rPr lang="en-US" dirty="0" smtClean="0"/>
              <a:t>After selection, packing is done</a:t>
            </a:r>
          </a:p>
          <a:p>
            <a:r>
              <a:rPr lang="en-US" dirty="0" smtClean="0"/>
              <a:t>Claim - future </a:t>
            </a:r>
            <a:r>
              <a:rPr lang="en-US" dirty="0"/>
              <a:t>work could remove </a:t>
            </a:r>
            <a:r>
              <a:rPr lang="en-US" dirty="0" smtClean="0"/>
              <a:t>the need </a:t>
            </a:r>
            <a:r>
              <a:rPr lang="en-US" dirty="0"/>
              <a:t>of profiling by allowing the compiler to approximate dynamic frequencies by looking at loop nesting depths and the entire program CFG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466" y="2594920"/>
            <a:ext cx="29337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selection for IRF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</a:t>
            </a:r>
            <a:r>
              <a:rPr lang="en-US" dirty="0"/>
              <a:t>using a </a:t>
            </a:r>
            <a:r>
              <a:rPr lang="en-US" dirty="0" smtClean="0"/>
              <a:t>heuristic. </a:t>
            </a:r>
            <a:r>
              <a:rPr lang="en-US" dirty="0"/>
              <a:t>A greedy algorithm selects the most frequently occurring instructions as well as default immediate </a:t>
            </a:r>
            <a:r>
              <a:rPr lang="en-US" dirty="0" smtClean="0"/>
              <a:t>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2972700"/>
            <a:ext cx="4667250" cy="2790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90" y="2972700"/>
            <a:ext cx="4324350" cy="27908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096000" y="3344562"/>
            <a:ext cx="2454876" cy="3130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29338" y="4150658"/>
            <a:ext cx="2454876" cy="13301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29338" y="4715650"/>
            <a:ext cx="2454876" cy="133018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129338" y="4097758"/>
            <a:ext cx="2454876" cy="318854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selection for IRF </a:t>
            </a:r>
            <a:r>
              <a:rPr lang="en-US" dirty="0" smtClean="0"/>
              <a:t>(II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187174" cy="4195481"/>
          </a:xfrm>
        </p:spPr>
        <p:txBody>
          <a:bodyPr/>
          <a:lstStyle/>
          <a:p>
            <a:r>
              <a:rPr lang="en-US" dirty="0" smtClean="0"/>
              <a:t>Some problems– </a:t>
            </a:r>
          </a:p>
          <a:p>
            <a:pPr lvl="1"/>
            <a:r>
              <a:rPr lang="en-US" dirty="0" smtClean="0"/>
              <a:t>Commutative operators – Same to SW but different to HW</a:t>
            </a:r>
          </a:p>
          <a:p>
            <a:pPr lvl="2"/>
            <a:r>
              <a:rPr lang="en-US" dirty="0" smtClean="0"/>
              <a:t>Compiler always reorders to one format</a:t>
            </a:r>
          </a:p>
          <a:p>
            <a:pPr lvl="1"/>
            <a:r>
              <a:rPr lang="en-US" dirty="0" smtClean="0"/>
              <a:t>Equivalent instructions –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i="1" dirty="0" err="1" smtClean="0"/>
              <a:t>mov</a:t>
            </a:r>
            <a:r>
              <a:rPr lang="en-US" i="1" dirty="0" smtClean="0"/>
              <a:t> </a:t>
            </a:r>
            <a:r>
              <a:rPr lang="en-US" dirty="0" smtClean="0"/>
              <a:t>is same as </a:t>
            </a:r>
            <a:r>
              <a:rPr lang="en-US" i="1" dirty="0" smtClean="0"/>
              <a:t>add</a:t>
            </a:r>
            <a:r>
              <a:rPr lang="en-US" dirty="0" smtClean="0"/>
              <a:t> with 0 or </a:t>
            </a:r>
            <a:r>
              <a:rPr lang="en-US" i="1" dirty="0" err="1" smtClean="0"/>
              <a:t>or</a:t>
            </a:r>
            <a:r>
              <a:rPr lang="en-US" i="1" dirty="0" smtClean="0"/>
              <a:t> </a:t>
            </a:r>
            <a:r>
              <a:rPr lang="en-US" dirty="0" smtClean="0"/>
              <a:t>with 0</a:t>
            </a:r>
          </a:p>
          <a:p>
            <a:pPr lvl="2"/>
            <a:r>
              <a:rPr lang="en-US" dirty="0" smtClean="0"/>
              <a:t>Compiler always outputs as </a:t>
            </a:r>
            <a:r>
              <a:rPr lang="en-US" i="1" dirty="0" err="1" smtClean="0"/>
              <a:t>addi</a:t>
            </a:r>
            <a:r>
              <a:rPr lang="en-US" dirty="0" smtClean="0"/>
              <a:t> with zero, for maximum reuse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902" y="2177106"/>
            <a:ext cx="35718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profiling (the process of packing)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168077"/>
          </a:xfrm>
        </p:spPr>
        <p:txBody>
          <a:bodyPr>
            <a:normAutofit/>
          </a:bodyPr>
          <a:lstStyle/>
          <a:p>
            <a:r>
              <a:rPr lang="en-US" dirty="0" smtClean="0"/>
              <a:t>In profiling, all possible instructions are optimized</a:t>
            </a:r>
          </a:p>
          <a:p>
            <a:r>
              <a:rPr lang="en-US" dirty="0" smtClean="0"/>
              <a:t>Now, each instruction is marked </a:t>
            </a:r>
            <a:r>
              <a:rPr lang="en-US" dirty="0"/>
              <a:t>as present in IRF, present in IRF with parameterization, or not present in the </a:t>
            </a:r>
            <a:r>
              <a:rPr lang="en-US" dirty="0" smtClean="0"/>
              <a:t>IRF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55" y="3096782"/>
            <a:ext cx="3314700" cy="16859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03312" y="3220996"/>
            <a:ext cx="6129510" cy="331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In profiling, all possible instructions are optimized</a:t>
            </a:r>
          </a:p>
          <a:p>
            <a:r>
              <a:rPr lang="en-US" dirty="0" smtClean="0"/>
              <a:t>Then packing is done per basic block by a sliding window algorithm</a:t>
            </a:r>
          </a:p>
          <a:p>
            <a:r>
              <a:rPr lang="en-US" dirty="0" smtClean="0"/>
              <a:t>Unused slots are filled with </a:t>
            </a:r>
            <a:r>
              <a:rPr lang="en-US" dirty="0" err="1" smtClean="0"/>
              <a:t>nops</a:t>
            </a:r>
            <a:endParaRPr lang="en-US" dirty="0" smtClean="0"/>
          </a:p>
          <a:p>
            <a:r>
              <a:rPr lang="en-US" dirty="0" smtClean="0"/>
              <a:t>Repeated for each block containing an unpacked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with everything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237" y="1789028"/>
            <a:ext cx="4602945" cy="41957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72216" y="2397211"/>
            <a:ext cx="444843" cy="70845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72216" y="2578443"/>
            <a:ext cx="444843" cy="1647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272216" y="2751438"/>
            <a:ext cx="444843" cy="17299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214551" y="2751438"/>
            <a:ext cx="502508" cy="17299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72432" y="2471351"/>
            <a:ext cx="2471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80220" y="2647656"/>
            <a:ext cx="2471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59302" y="2837935"/>
            <a:ext cx="2471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72432" y="2976363"/>
            <a:ext cx="2471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972432" y="2229225"/>
            <a:ext cx="123568" cy="21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151604" y="2426932"/>
            <a:ext cx="201262" cy="167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96427" y="2639338"/>
            <a:ext cx="201262" cy="167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094761" y="2708581"/>
            <a:ext cx="1239" cy="220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665694" y="3633694"/>
            <a:ext cx="1099671" cy="358588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665694" y="4000278"/>
            <a:ext cx="1499248" cy="52535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962588" y="4332941"/>
            <a:ext cx="149412" cy="1374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962587" y="5399741"/>
            <a:ext cx="149413" cy="16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</a:t>
            </a:r>
            <a:r>
              <a:rPr lang="en-US" dirty="0"/>
              <a:t>I</a:t>
            </a:r>
            <a:r>
              <a:rPr lang="en-US" dirty="0" smtClean="0"/>
              <a:t>) –Code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121272" cy="4195481"/>
          </a:xfrm>
        </p:spPr>
        <p:txBody>
          <a:bodyPr/>
          <a:lstStyle/>
          <a:p>
            <a:r>
              <a:rPr lang="en-US" dirty="0" smtClean="0"/>
              <a:t>Average code size was reduced to –</a:t>
            </a:r>
          </a:p>
          <a:p>
            <a:pPr lvl="1"/>
            <a:r>
              <a:rPr lang="en-US" dirty="0" smtClean="0"/>
              <a:t>83.23% with just packing</a:t>
            </a:r>
          </a:p>
          <a:p>
            <a:pPr lvl="1"/>
            <a:r>
              <a:rPr lang="en-US" dirty="0" smtClean="0"/>
              <a:t>81.70% with +parameterization</a:t>
            </a:r>
          </a:p>
          <a:p>
            <a:pPr lvl="1"/>
            <a:r>
              <a:rPr lang="en-US" dirty="0" smtClean="0"/>
              <a:t>81.09% with +positional registers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117" y="1667087"/>
            <a:ext cx="3927092" cy="1983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117" y="3786996"/>
            <a:ext cx="3927092" cy="24614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8929816" y="2578443"/>
            <a:ext cx="0" cy="44484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217435" y="2578443"/>
            <a:ext cx="712381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</a:t>
            </a:r>
            <a:r>
              <a:rPr lang="en-US" dirty="0" smtClean="0"/>
              <a:t>II) - Energy </a:t>
            </a:r>
            <a:r>
              <a:rPr lang="en-US" dirty="0"/>
              <a:t>and execution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989466" cy="4195481"/>
          </a:xfrm>
        </p:spPr>
        <p:txBody>
          <a:bodyPr/>
          <a:lstStyle/>
          <a:p>
            <a:r>
              <a:rPr lang="en-US" dirty="0" smtClean="0"/>
              <a:t>An average reduction of 37% in fetch energy</a:t>
            </a:r>
          </a:p>
          <a:p>
            <a:r>
              <a:rPr lang="en-US" dirty="0" smtClean="0"/>
              <a:t>Energy savings come from two sources – </a:t>
            </a:r>
          </a:p>
          <a:p>
            <a:pPr lvl="1"/>
            <a:r>
              <a:rPr lang="en-US" dirty="0"/>
              <a:t>Increased fetch rate ( allowing applications to complete in fewer cycles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Fewer accesses to the I-cache and </a:t>
            </a:r>
            <a:r>
              <a:rPr lang="en-US" dirty="0" smtClean="0"/>
              <a:t>memory</a:t>
            </a:r>
          </a:p>
          <a:p>
            <a:r>
              <a:rPr lang="en-US" dirty="0"/>
              <a:t>Average execution time savings was 5.04%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657" y="1853248"/>
            <a:ext cx="4629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(III)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1853248"/>
            <a:ext cx="8947150" cy="32682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6778" y="3278659"/>
            <a:ext cx="4827373" cy="14828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pointed </a:t>
            </a:r>
            <a:r>
              <a:rPr lang="en-US" dirty="0"/>
              <a:t>to by the paper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Preservation </a:t>
            </a:r>
            <a:r>
              <a:rPr lang="en-US" dirty="0"/>
              <a:t>of state (IRF and IMM) during context </a:t>
            </a:r>
            <a:r>
              <a:rPr lang="en-US" dirty="0" smtClean="0"/>
              <a:t>switches</a:t>
            </a:r>
            <a:endParaRPr lang="en-US" dirty="0"/>
          </a:p>
          <a:p>
            <a:pPr lvl="1" fontAlgn="base"/>
            <a:r>
              <a:rPr lang="en-US" dirty="0"/>
              <a:t>Can do this using a </a:t>
            </a:r>
            <a:r>
              <a:rPr lang="en-US" dirty="0" smtClean="0"/>
              <a:t>routine associated each process</a:t>
            </a:r>
          </a:p>
          <a:p>
            <a:pPr lvl="1" fontAlgn="base"/>
            <a:r>
              <a:rPr lang="en-US" dirty="0" smtClean="0"/>
              <a:t>State only needs to be restored, not saved</a:t>
            </a:r>
            <a:endParaRPr lang="en-US" dirty="0"/>
          </a:p>
          <a:p>
            <a:r>
              <a:rPr lang="en-US" dirty="0" smtClean="0"/>
              <a:t>Addressing of exceptions </a:t>
            </a:r>
            <a:r>
              <a:rPr lang="en-US" dirty="0" smtClean="0"/>
              <a:t>in the middle of a packed instruction when s</a:t>
            </a:r>
            <a:r>
              <a:rPr lang="en-US" dirty="0" smtClean="0"/>
              <a:t>tructural/data </a:t>
            </a:r>
            <a:r>
              <a:rPr lang="en-US" dirty="0"/>
              <a:t>hazards </a:t>
            </a:r>
            <a:r>
              <a:rPr lang="en-US" dirty="0" smtClean="0"/>
              <a:t>prevent </a:t>
            </a:r>
            <a:r>
              <a:rPr lang="en-US" dirty="0"/>
              <a:t>all instructions to be simultaneously </a:t>
            </a:r>
            <a:r>
              <a:rPr lang="en-US" dirty="0" smtClean="0"/>
              <a:t>issued</a:t>
            </a:r>
          </a:p>
          <a:p>
            <a:pPr lvl="1"/>
            <a:r>
              <a:rPr lang="en-US" dirty="0" smtClean="0"/>
              <a:t>One or more instructions might have completed</a:t>
            </a:r>
          </a:p>
          <a:p>
            <a:pPr lvl="1"/>
            <a:r>
              <a:rPr lang="en-US" dirty="0" smtClean="0"/>
              <a:t>A bitmask of retired instructions can help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size is crucial for embedded </a:t>
            </a:r>
            <a:r>
              <a:rPr lang="en-US" dirty="0" smtClean="0"/>
              <a:t>systems power consumption</a:t>
            </a:r>
          </a:p>
          <a:p>
            <a:r>
              <a:rPr lang="en-US" dirty="0"/>
              <a:t>I-Fetch logic consumes approximately 36% of total processor power on a </a:t>
            </a:r>
            <a:r>
              <a:rPr lang="en-US" dirty="0" err="1"/>
              <a:t>StrongARM</a:t>
            </a:r>
            <a:r>
              <a:rPr lang="en-US" dirty="0"/>
              <a:t> </a:t>
            </a:r>
            <a:r>
              <a:rPr lang="en-US" dirty="0" smtClean="0"/>
              <a:t>time</a:t>
            </a:r>
          </a:p>
          <a:p>
            <a:r>
              <a:rPr lang="en-US" dirty="0"/>
              <a:t>Reduction in code size -&gt; Power </a:t>
            </a:r>
            <a:r>
              <a:rPr lang="en-US" dirty="0" smtClean="0"/>
              <a:t>savings</a:t>
            </a:r>
          </a:p>
          <a:p>
            <a:r>
              <a:rPr lang="en-US" dirty="0" smtClean="0"/>
              <a:t>But trade </a:t>
            </a:r>
            <a:r>
              <a:rPr lang="en-US" dirty="0" smtClean="0"/>
              <a:t>off in </a:t>
            </a:r>
            <a:r>
              <a:rPr lang="en-US" dirty="0" smtClean="0"/>
              <a:t>code size vs </a:t>
            </a:r>
            <a:r>
              <a:rPr lang="en-US" dirty="0" smtClean="0"/>
              <a:t>power and execution time</a:t>
            </a:r>
          </a:p>
          <a:p>
            <a:r>
              <a:rPr lang="en-US" dirty="0" smtClean="0"/>
              <a:t>Code </a:t>
            </a:r>
            <a:r>
              <a:rPr lang="en-US" dirty="0"/>
              <a:t>compression and voltage scaling reduce power requirements, but may increase execution time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Not </a:t>
            </a:r>
            <a:r>
              <a:rPr lang="en-US" dirty="0"/>
              <a:t>tested on a real pipeline</a:t>
            </a:r>
            <a:r>
              <a:rPr lang="en-US" dirty="0" smtClean="0"/>
              <a:t>. They’ve </a:t>
            </a:r>
            <a:r>
              <a:rPr lang="en-US" dirty="0"/>
              <a:t>just used “</a:t>
            </a:r>
            <a:r>
              <a:rPr lang="en-US" i="1" dirty="0"/>
              <a:t>Verilog models for simple pipelines</a:t>
            </a:r>
            <a:r>
              <a:rPr lang="en-US" dirty="0"/>
              <a:t>”.</a:t>
            </a:r>
          </a:p>
          <a:p>
            <a:pPr fontAlgn="base"/>
            <a:r>
              <a:rPr lang="en-US" dirty="0"/>
              <a:t>Latency issues with the integration of the IRF+IMM in the pipeline.</a:t>
            </a:r>
          </a:p>
          <a:p>
            <a:pPr fontAlgn="base"/>
            <a:r>
              <a:rPr lang="en-US" dirty="0" smtClean="0"/>
              <a:t>What are the reasons </a:t>
            </a:r>
            <a:r>
              <a:rPr lang="en-US" dirty="0"/>
              <a:t>for difference in redundancy and </a:t>
            </a:r>
            <a:r>
              <a:rPr lang="en-US" dirty="0" smtClean="0"/>
              <a:t>compression? </a:t>
            </a:r>
            <a:endParaRPr lang="en-US" dirty="0"/>
          </a:p>
          <a:p>
            <a:pPr fontAlgn="base"/>
            <a:r>
              <a:rPr lang="en-US" dirty="0" smtClean="0"/>
              <a:t>What </a:t>
            </a:r>
            <a:r>
              <a:rPr lang="en-US" dirty="0"/>
              <a:t>about compilation time? You have to compile </a:t>
            </a:r>
            <a:r>
              <a:rPr lang="en-US" dirty="0" smtClean="0"/>
              <a:t>twice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with </a:t>
            </a:r>
            <a:r>
              <a:rPr lang="en-US" dirty="0" smtClean="0"/>
              <a:t>other similar works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&lt;</a:t>
            </a:r>
            <a:r>
              <a:rPr lang="en-US" dirty="0"/>
              <a:t>Table 4.&gt; Methods are - </a:t>
            </a:r>
          </a:p>
          <a:p>
            <a:pPr lvl="1" fontAlgn="base"/>
            <a:r>
              <a:rPr lang="en-US" dirty="0"/>
              <a:t>Microcode - </a:t>
            </a:r>
          </a:p>
          <a:p>
            <a:pPr lvl="1" fontAlgn="base"/>
            <a:r>
              <a:rPr lang="en-US" dirty="0"/>
              <a:t>Procedural abstraction - </a:t>
            </a:r>
          </a:p>
          <a:p>
            <a:pPr lvl="1" fontAlgn="base"/>
            <a:r>
              <a:rPr lang="en-US" dirty="0"/>
              <a:t>L0 - </a:t>
            </a:r>
          </a:p>
          <a:p>
            <a:pPr lvl="1" fontAlgn="base"/>
            <a:r>
              <a:rPr lang="en-US" dirty="0"/>
              <a:t>Echo instruction - </a:t>
            </a:r>
          </a:p>
          <a:p>
            <a:pPr lvl="1" fontAlgn="base"/>
            <a:r>
              <a:rPr lang="en-US" dirty="0"/>
              <a:t>Zero-loop-overhead-buffer - </a:t>
            </a:r>
          </a:p>
          <a:p>
            <a:pPr lvl="1" fontAlgn="base"/>
            <a:r>
              <a:rPr lang="en-US" dirty="0" err="1"/>
              <a:t>Codewords</a:t>
            </a:r>
            <a:r>
              <a:rPr lang="en-US" dirty="0"/>
              <a:t>/dictionaries - </a:t>
            </a:r>
          </a:p>
          <a:p>
            <a:pPr lvl="1" fontAlgn="base"/>
            <a:r>
              <a:rPr lang="en-US" dirty="0"/>
              <a:t>Dual instruction sets/augmenting instructions - </a:t>
            </a:r>
          </a:p>
          <a:p>
            <a:pPr lvl="1" fontAlgn="base"/>
            <a:r>
              <a:rPr lang="en-US" dirty="0"/>
              <a:t>Heads and tails - </a:t>
            </a:r>
          </a:p>
          <a:p>
            <a:pPr fontAlgn="base"/>
            <a:r>
              <a:rPr lang="en-US" dirty="0"/>
              <a:t>Many of these techniques are complementary to the IRF.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proposed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 – no increase in power or execution time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instructions are referenced much more frequently than others</a:t>
            </a:r>
          </a:p>
          <a:p>
            <a:r>
              <a:rPr lang="en-US" dirty="0"/>
              <a:t>Store the frequently referenced instructions in a special register file inside the </a:t>
            </a:r>
            <a:r>
              <a:rPr lang="en-US" dirty="0" smtClean="0"/>
              <a:t>pipeline</a:t>
            </a:r>
          </a:p>
          <a:p>
            <a:r>
              <a:rPr lang="en-US" dirty="0"/>
              <a:t>The original code now, will be converted into a pointer to </a:t>
            </a:r>
            <a:r>
              <a:rPr lang="en-US" dirty="0" smtClean="0"/>
              <a:t>this </a:t>
            </a:r>
            <a:r>
              <a:rPr lang="en-US" dirty="0"/>
              <a:t>instruction register file, </a:t>
            </a:r>
            <a:r>
              <a:rPr lang="en-US" dirty="0" smtClean="0"/>
              <a:t>and </a:t>
            </a:r>
            <a:r>
              <a:rPr lang="en-US" dirty="0"/>
              <a:t>needs lesser </a:t>
            </a:r>
            <a:r>
              <a:rPr lang="en-US" dirty="0" smtClean="0"/>
              <a:t>space in memory</a:t>
            </a:r>
          </a:p>
          <a:p>
            <a:r>
              <a:rPr lang="en-US" dirty="0"/>
              <a:t>Two new SRAM structures - Instruction Register File (IRF) to hold common instructions, and Immediate Table (IMM) to hold most common immediate </a:t>
            </a:r>
            <a:r>
              <a:rPr lang="en-US" dirty="0" smtClean="0"/>
              <a:t>values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for benefit/performance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12" y="3775840"/>
            <a:ext cx="5436750" cy="2557292"/>
          </a:xfrm>
        </p:spPr>
        <p:txBody>
          <a:bodyPr>
            <a:normAutofit/>
          </a:bodyPr>
          <a:lstStyle/>
          <a:p>
            <a:r>
              <a:rPr lang="en-US" dirty="0" smtClean="0"/>
              <a:t>Another observation – redundancy in immediate values</a:t>
            </a:r>
          </a:p>
          <a:p>
            <a:r>
              <a:rPr lang="en-US" dirty="0" smtClean="0"/>
              <a:t>Introduce IMM, which allows a further level of indirection in storing the common immediate values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56" y="3775840"/>
            <a:ext cx="3793167" cy="210469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55712" y="1797268"/>
            <a:ext cx="5625936" cy="20495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Observation - Instruction redundancy (data from </a:t>
            </a:r>
            <a:r>
              <a:rPr lang="en-US" dirty="0" err="1" smtClean="0"/>
              <a:t>MiBench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Static instruction redundancy – lesser code size</a:t>
            </a:r>
          </a:p>
          <a:p>
            <a:pPr lvl="1"/>
            <a:r>
              <a:rPr lang="en-US" dirty="0" smtClean="0"/>
              <a:t>Dynamic </a:t>
            </a:r>
            <a:r>
              <a:rPr lang="en-US" dirty="0" smtClean="0"/>
              <a:t>instruction redundancy – lesser power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57" y="1607937"/>
            <a:ext cx="3793167" cy="19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IRF and the IMM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327218" cy="4195481"/>
          </a:xfrm>
        </p:spPr>
        <p:txBody>
          <a:bodyPr>
            <a:normAutofit/>
          </a:bodyPr>
          <a:lstStyle/>
          <a:p>
            <a:r>
              <a:rPr lang="en-US" dirty="0"/>
              <a:t>The IRF can be integrated into the pipeline either at the end of fetch or at the start of </a:t>
            </a:r>
            <a:r>
              <a:rPr lang="en-US" dirty="0" smtClean="0"/>
              <a:t>decode</a:t>
            </a:r>
          </a:p>
          <a:p>
            <a:r>
              <a:rPr lang="en-US" dirty="0" smtClean="0"/>
              <a:t>They claim that this doesn’t add any latency </a:t>
            </a:r>
          </a:p>
          <a:p>
            <a:r>
              <a:rPr lang="en-US" dirty="0" smtClean="0"/>
              <a:t>They </a:t>
            </a:r>
            <a:r>
              <a:rPr lang="en-US" dirty="0"/>
              <a:t>also claim that the IRF can be modified to hold partially decoded instructions </a:t>
            </a:r>
            <a:r>
              <a:rPr lang="en-US" dirty="0" smtClean="0"/>
              <a:t>and accessed over multiple cycles.</a:t>
            </a:r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I-cache fetch hits a packed instruction, all </a:t>
            </a:r>
            <a:r>
              <a:rPr lang="en-US" dirty="0"/>
              <a:t>the instructions it points to are written in the instruction </a:t>
            </a:r>
            <a:r>
              <a:rPr lang="en-US" dirty="0" smtClean="0"/>
              <a:t>buffer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531" y="2052918"/>
            <a:ext cx="4548595" cy="25609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of instructions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the MIPS ISA to produce two </a:t>
            </a:r>
            <a:r>
              <a:rPr lang="en-US" dirty="0"/>
              <a:t>types of packing - ‘loose’ and ‘tight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Loose - </a:t>
            </a:r>
            <a:r>
              <a:rPr lang="en-US" dirty="0"/>
              <a:t>an IRF instruction pointer is added to a </a:t>
            </a:r>
            <a:r>
              <a:rPr lang="en-US" dirty="0" smtClean="0"/>
              <a:t>standard instruction eliminating </a:t>
            </a:r>
            <a:r>
              <a:rPr lang="en-US" i="1" dirty="0" err="1" smtClean="0"/>
              <a:t>shamt</a:t>
            </a:r>
            <a:r>
              <a:rPr lang="en-US" dirty="0" smtClean="0"/>
              <a:t> and shifting </a:t>
            </a:r>
            <a:r>
              <a:rPr lang="en-US" i="1" dirty="0" smtClean="0"/>
              <a:t>function</a:t>
            </a:r>
          </a:p>
          <a:p>
            <a:r>
              <a:rPr lang="en-US" dirty="0" smtClean="0"/>
              <a:t>Impact on original instruction – </a:t>
            </a:r>
            <a:r>
              <a:rPr lang="en-US" dirty="0" err="1" smtClean="0"/>
              <a:t>Shamt</a:t>
            </a:r>
            <a:r>
              <a:rPr lang="en-US" dirty="0" smtClean="0"/>
              <a:t> and </a:t>
            </a:r>
            <a:r>
              <a:rPr lang="en-US" dirty="0" err="1" smtClean="0"/>
              <a:t>lui</a:t>
            </a:r>
            <a:endParaRPr lang="en-US" dirty="0" smtClean="0"/>
          </a:p>
          <a:p>
            <a:r>
              <a:rPr lang="en-US" dirty="0" smtClean="0"/>
              <a:t>For standard MIPS instructions, </a:t>
            </a:r>
            <a:r>
              <a:rPr lang="en-US" b="1" dirty="0" err="1" smtClean="0"/>
              <a:t>inst</a:t>
            </a:r>
            <a:r>
              <a:rPr lang="en-US" dirty="0" smtClean="0"/>
              <a:t> field points to </a:t>
            </a:r>
            <a:r>
              <a:rPr lang="en-US" dirty="0" err="1" smtClean="0"/>
              <a:t>nop</a:t>
            </a:r>
            <a:r>
              <a:rPr lang="en-US" dirty="0" smtClean="0"/>
              <a:t> in IRF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95" y="4447901"/>
            <a:ext cx="6396553" cy="1860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924801" y="4736757"/>
            <a:ext cx="563606" cy="2306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24801" y="5167087"/>
            <a:ext cx="563606" cy="2306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of instructions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 – All fields of the original instruction replaced with pointers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support from one to five instructions from the </a:t>
            </a:r>
            <a:r>
              <a:rPr lang="en-US" dirty="0" smtClean="0"/>
              <a:t>IRF</a:t>
            </a:r>
          </a:p>
          <a:p>
            <a:r>
              <a:rPr lang="en-US" dirty="0" err="1"/>
              <a:t>Nop</a:t>
            </a:r>
            <a:r>
              <a:rPr lang="en-US" dirty="0"/>
              <a:t> is used to signal stop of execution to </a:t>
            </a:r>
            <a:r>
              <a:rPr lang="en-US" dirty="0" smtClean="0"/>
              <a:t>hardware</a:t>
            </a:r>
          </a:p>
          <a:p>
            <a:r>
              <a:rPr lang="en-US" dirty="0"/>
              <a:t>Loosely packed instructions were designed because often only 1 IRF entry is detected in the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87" y="2554760"/>
            <a:ext cx="4610100" cy="99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Parameterization of immediate values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12" y="3385751"/>
            <a:ext cx="5861477" cy="276109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tightly packed instruction can contain up to two parameterized immediate </a:t>
            </a:r>
            <a:r>
              <a:rPr lang="en-US" dirty="0" smtClean="0"/>
              <a:t>values </a:t>
            </a:r>
            <a:endParaRPr lang="en-US" dirty="0"/>
          </a:p>
          <a:p>
            <a:r>
              <a:rPr lang="en-US" dirty="0" smtClean="0"/>
              <a:t>These can point to any entry in the IMM</a:t>
            </a:r>
          </a:p>
          <a:p>
            <a:r>
              <a:rPr lang="en-US" dirty="0" smtClean="0"/>
              <a:t>Any instruction can use any parameter; Opcode + S bit decide this</a:t>
            </a:r>
          </a:p>
          <a:p>
            <a:r>
              <a:rPr lang="en-US" dirty="0" smtClean="0"/>
              <a:t>Every instruction also has a default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32" y="3598231"/>
            <a:ext cx="3991691" cy="85771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843907" y="3830595"/>
            <a:ext cx="626385" cy="3459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552515" y="3830595"/>
            <a:ext cx="626385" cy="3459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470292" y="3830595"/>
            <a:ext cx="82223" cy="345989"/>
          </a:xfrm>
          <a:prstGeom prst="roundRect">
            <a:avLst/>
          </a:prstGeom>
          <a:noFill/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55712" y="2205318"/>
            <a:ext cx="8946541" cy="118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A level of indirection used to decrease code size</a:t>
            </a:r>
          </a:p>
          <a:p>
            <a:r>
              <a:rPr lang="en-US" dirty="0" smtClean="0"/>
              <a:t>Observation - 51.9% of static instructions and 43.4% of the dynamic instructions are I-type instructions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69432" y="3830595"/>
            <a:ext cx="795411" cy="345989"/>
          </a:xfrm>
          <a:prstGeom prst="roundRect">
            <a:avLst/>
          </a:prstGeom>
          <a:noFill/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Based on the observation that a lot of times you’re doing the same thing </a:t>
            </a:r>
            <a:r>
              <a:rPr lang="en-US" dirty="0" smtClean="0"/>
              <a:t>but using</a:t>
            </a:r>
            <a:r>
              <a:rPr lang="en-US" dirty="0"/>
              <a:t> different </a:t>
            </a:r>
            <a:r>
              <a:rPr lang="en-US" dirty="0" smtClean="0"/>
              <a:t>registers. 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imagine a </a:t>
            </a:r>
            <a:r>
              <a:rPr lang="en-US" dirty="0" err="1" smtClean="0"/>
              <a:t>commone</a:t>
            </a:r>
            <a:r>
              <a:rPr lang="en-US" dirty="0" smtClean="0"/>
              <a:t> code snippet - </a:t>
            </a:r>
          </a:p>
          <a:p>
            <a:pPr lvl="2"/>
            <a:r>
              <a:rPr lang="en-US" dirty="0"/>
              <a:t>load &lt;</a:t>
            </a:r>
            <a:r>
              <a:rPr lang="en-US" dirty="0" err="1"/>
              <a:t>VarReg</a:t>
            </a:r>
            <a:r>
              <a:rPr lang="en-US" dirty="0"/>
              <a:t>&gt;, &lt;</a:t>
            </a:r>
            <a:r>
              <a:rPr lang="en-US" dirty="0" err="1"/>
              <a:t>imm</a:t>
            </a:r>
            <a:r>
              <a:rPr lang="en-US" dirty="0" smtClean="0"/>
              <a:t>&gt;</a:t>
            </a:r>
          </a:p>
          <a:p>
            <a:pPr lvl="2"/>
            <a:r>
              <a:rPr lang="en-US" dirty="0"/>
              <a:t>Add &lt;</a:t>
            </a:r>
            <a:r>
              <a:rPr lang="en-US" dirty="0" err="1"/>
              <a:t>FixReg</a:t>
            </a:r>
            <a:r>
              <a:rPr lang="en-US" dirty="0"/>
              <a:t>&gt;, &lt;</a:t>
            </a:r>
            <a:r>
              <a:rPr lang="en-US" dirty="0" err="1"/>
              <a:t>VarReg</a:t>
            </a:r>
            <a:r>
              <a:rPr lang="en-US" dirty="0"/>
              <a:t>&gt;, </a:t>
            </a:r>
            <a:r>
              <a:rPr lang="en-US" dirty="0" smtClean="0"/>
              <a:t>5</a:t>
            </a:r>
          </a:p>
          <a:p>
            <a:r>
              <a:rPr lang="en-US" dirty="0" smtClean="0"/>
              <a:t>They use a scheme where registers can be referred as </a:t>
            </a:r>
            <a:r>
              <a:rPr lang="en-US" b="1" dirty="0" smtClean="0"/>
              <a:t>s[&lt;</a:t>
            </a:r>
            <a:r>
              <a:rPr lang="en-US" b="1" dirty="0" err="1" smtClean="0"/>
              <a:t>pos</a:t>
            </a:r>
            <a:r>
              <a:rPr lang="en-US" b="1" dirty="0" smtClean="0"/>
              <a:t>&gt;] </a:t>
            </a:r>
            <a:r>
              <a:rPr lang="en-US" dirty="0" smtClean="0"/>
              <a:t>and </a:t>
            </a:r>
            <a:r>
              <a:rPr lang="en-US" b="1" dirty="0" smtClean="0"/>
              <a:t>u[&lt;</a:t>
            </a:r>
            <a:r>
              <a:rPr lang="en-US" b="1" dirty="0" err="1" smtClean="0"/>
              <a:t>pos</a:t>
            </a:r>
            <a:r>
              <a:rPr lang="en-US" b="1" dirty="0" smtClean="0"/>
              <a:t>&gt;]</a:t>
            </a:r>
            <a:endParaRPr lang="en-US" dirty="0" smtClean="0"/>
          </a:p>
          <a:p>
            <a:r>
              <a:rPr lang="en-US" dirty="0" smtClean="0"/>
              <a:t>The code now becomes </a:t>
            </a:r>
          </a:p>
          <a:p>
            <a:pPr lvl="2"/>
            <a:r>
              <a:rPr lang="en-US" dirty="0"/>
              <a:t>load &lt;</a:t>
            </a:r>
            <a:r>
              <a:rPr lang="en-US" dirty="0" err="1"/>
              <a:t>VarReg</a:t>
            </a:r>
            <a:r>
              <a:rPr lang="en-US" dirty="0"/>
              <a:t>&gt;, &lt;</a:t>
            </a:r>
            <a:r>
              <a:rPr lang="en-US" dirty="0" err="1"/>
              <a:t>imm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Add &lt;</a:t>
            </a:r>
            <a:r>
              <a:rPr lang="en-US" dirty="0" err="1"/>
              <a:t>FixReg</a:t>
            </a:r>
            <a:r>
              <a:rPr lang="en-US" dirty="0"/>
              <a:t>&gt;, </a:t>
            </a:r>
            <a:r>
              <a:rPr lang="en-US" dirty="0" smtClean="0"/>
              <a:t>s[0], 5</a:t>
            </a:r>
            <a:endParaRPr lang="en-US" dirty="0"/>
          </a:p>
          <a:p>
            <a:r>
              <a:rPr lang="en-US" dirty="0" smtClean="0"/>
              <a:t>Increases instruction redundancy and allows denser packing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241</TotalTime>
  <Words>1030</Words>
  <Application>Microsoft Office PowerPoint</Application>
  <PresentationFormat>Custom</PresentationFormat>
  <Paragraphs>144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</vt:lpstr>
      <vt:lpstr>Improving Program Efficiency by Packing Instructions Into Registers</vt:lpstr>
      <vt:lpstr>Motivation</vt:lpstr>
      <vt:lpstr>Solution proposed</vt:lpstr>
      <vt:lpstr>Vision for benefit/performance</vt:lpstr>
      <vt:lpstr>About the IRF and the IMM</vt:lpstr>
      <vt:lpstr>Packing of instructions (I)</vt:lpstr>
      <vt:lpstr>Packing of instructions (II)</vt:lpstr>
      <vt:lpstr>Parameterization of immediate values  </vt:lpstr>
      <vt:lpstr>Positional Registers</vt:lpstr>
      <vt:lpstr>Special care for branches</vt:lpstr>
      <vt:lpstr>Compiler Modifications</vt:lpstr>
      <vt:lpstr>Instruction selection for IRF (I)</vt:lpstr>
      <vt:lpstr>Instruction selection for IRF (II)</vt:lpstr>
      <vt:lpstr>After profiling (the process of packing)</vt:lpstr>
      <vt:lpstr>An example with everything</vt:lpstr>
      <vt:lpstr>Results (I) –Code Size</vt:lpstr>
      <vt:lpstr>Results (II) - Energy and execution time</vt:lpstr>
      <vt:lpstr>Results (III)</vt:lpstr>
      <vt:lpstr>Issues pointed to by the paper itself</vt:lpstr>
      <vt:lpstr>Other questions</vt:lpstr>
      <vt:lpstr>Thank You. Questions?</vt:lpstr>
      <vt:lpstr>Backup</vt:lpstr>
      <vt:lpstr>Comparisons with other similar works </vt:lpstr>
    </vt:vector>
  </TitlesOfParts>
  <Company>University of Wisconsin -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Program Efficiency by Packing Instructions Into Registers</dc:title>
  <dc:creator>Deepinder Singh</dc:creator>
  <cp:lastModifiedBy>physicsgeneric</cp:lastModifiedBy>
  <cp:revision>39</cp:revision>
  <dcterms:created xsi:type="dcterms:W3CDTF">2015-10-21T17:14:13Z</dcterms:created>
  <dcterms:modified xsi:type="dcterms:W3CDTF">2015-10-22T15:39:23Z</dcterms:modified>
</cp:coreProperties>
</file>