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8" r:id="rId1"/>
  </p:sldMasterIdLst>
  <p:sldIdLst>
    <p:sldId id="256" r:id="rId2"/>
    <p:sldId id="259" r:id="rId3"/>
    <p:sldId id="257" r:id="rId4"/>
    <p:sldId id="261" r:id="rId5"/>
    <p:sldId id="262" r:id="rId6"/>
    <p:sldId id="263" r:id="rId7"/>
    <p:sldId id="264" r:id="rId8"/>
    <p:sldId id="260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2" r:id="rId18"/>
    <p:sldId id="275" r:id="rId19"/>
    <p:sldId id="274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7" r:id="rId31"/>
    <p:sldId id="258" r:id="rId32"/>
    <p:sldId id="286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9802" autoAdjust="0"/>
  </p:normalViewPr>
  <p:slideViewPr>
    <p:cSldViewPr snapToGrid="0" snapToObjects="1">
      <p:cViewPr varScale="1">
        <p:scale>
          <a:sx n="96" d="100"/>
          <a:sy n="96" d="100"/>
        </p:scale>
        <p:origin x="-108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72972"/>
            <a:ext cx="2133600" cy="365125"/>
          </a:xfrm>
        </p:spPr>
        <p:txBody>
          <a:bodyPr/>
          <a:lstStyle/>
          <a:p>
            <a:fld id="{57585256-B68F-FA45-B1B4-21BAE66B5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716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85256-B68F-FA45-B1B4-21BAE66B5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688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85256-B68F-FA45-B1B4-21BAE66B5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14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85256-B68F-FA45-B1B4-21BAE66B5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292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85256-B68F-FA45-B1B4-21BAE66B5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59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85256-B68F-FA45-B1B4-21BAE66B5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301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85256-B68F-FA45-B1B4-21BAE66B5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650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85256-B68F-FA45-B1B4-21BAE66B5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227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85256-B68F-FA45-B1B4-21BAE66B5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616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85256-B68F-FA45-B1B4-21BAE66B5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478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85256-B68F-FA45-B1B4-21BAE66B5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319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6460014"/>
            <a:ext cx="9156959" cy="42390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05364" y="6460014"/>
            <a:ext cx="2795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Tan Zhang / V-Scope / Mobicom 2013 SRC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7297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57585256-B68F-FA45-B1B4-21BAE66B5F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6460014"/>
            <a:ext cx="9156959" cy="42390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752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blog.mozilla.org/javascript/2015/02/26/the-path-to-parallel-javascript/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Dynamic Parallelization of JavaScript Applications Using an Ultra-lightweight Speculation Mechanism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en-US" sz="2400" dirty="0" smtClean="0"/>
              <a:t>ECE 751, Fall 2015</a:t>
            </a:r>
          </a:p>
          <a:p>
            <a:pPr algn="r"/>
            <a:r>
              <a:rPr lang="en-US" sz="2400" dirty="0" smtClean="0"/>
              <a:t>Peng </a:t>
            </a:r>
            <a:r>
              <a:rPr lang="en-US" sz="2400" dirty="0" smtClean="0"/>
              <a:t>Liu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85256-B68F-FA45-B1B4-21BAE66B5F6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623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ParaScript</a:t>
            </a:r>
            <a:r>
              <a:rPr lang="en-US" dirty="0"/>
              <a:t> </a:t>
            </a:r>
            <a:r>
              <a:rPr lang="en-US" dirty="0" smtClean="0"/>
              <a:t>Dynamic Parallelization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85256-B68F-FA45-B1B4-21BAE66B5F6D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 descr="dynamic_parallelizat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700" y="1672806"/>
            <a:ext cx="5816600" cy="2514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30128" y="1672806"/>
            <a:ext cx="441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(1)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05324" y="4002740"/>
            <a:ext cx="441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(2)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41752" y="4002740"/>
            <a:ext cx="441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(3)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056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Loop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Only loops whose iterations is known at runtime are considered</a:t>
            </a:r>
          </a:p>
          <a:p>
            <a:r>
              <a:rPr lang="en-US" dirty="0" smtClean="0"/>
              <a:t>Other restrictions:</a:t>
            </a:r>
          </a:p>
          <a:p>
            <a:pPr lvl="1"/>
            <a:r>
              <a:rPr lang="en-US" dirty="0" smtClean="0"/>
              <a:t>No DOM interactions</a:t>
            </a:r>
          </a:p>
          <a:p>
            <a:pPr lvl="1"/>
            <a:r>
              <a:rPr lang="en-US" dirty="0" smtClean="0"/>
              <a:t>No HTTP request</a:t>
            </a:r>
          </a:p>
          <a:p>
            <a:pPr lvl="1"/>
            <a:r>
              <a:rPr lang="en-US" dirty="0" smtClean="0"/>
              <a:t>No “</a:t>
            </a:r>
            <a:r>
              <a:rPr lang="en-US" dirty="0" err="1" smtClean="0"/>
              <a:t>eval</a:t>
            </a:r>
            <a:r>
              <a:rPr lang="en-US" dirty="0" smtClean="0"/>
              <a:t>”, “Function”, “</a:t>
            </a:r>
            <a:r>
              <a:rPr lang="en-US" dirty="0" err="1" smtClean="0"/>
              <a:t>setTimeOut</a:t>
            </a:r>
            <a:r>
              <a:rPr lang="en-US" dirty="0" smtClean="0"/>
              <a:t>”, “</a:t>
            </a:r>
            <a:r>
              <a:rPr lang="en-US" dirty="0" err="1" smtClean="0"/>
              <a:t>setInterval</a:t>
            </a:r>
            <a:r>
              <a:rPr lang="en-US" dirty="0" smtClean="0"/>
              <a:t>”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85256-B68F-FA45-B1B4-21BAE66B5F6D}" type="slidenum">
              <a:rPr lang="en-US" smtClean="0"/>
              <a:t>11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421308" y="5276257"/>
            <a:ext cx="6169082" cy="58477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00FF"/>
                </a:solidFill>
              </a:rPr>
              <a:t>Find loops can be </a:t>
            </a:r>
            <a:r>
              <a:rPr lang="en-US" sz="3200" dirty="0">
                <a:solidFill>
                  <a:srgbClr val="0000FF"/>
                </a:solidFill>
              </a:rPr>
              <a:t>easily parallelized</a:t>
            </a:r>
          </a:p>
        </p:txBody>
      </p:sp>
      <p:sp>
        <p:nvSpPr>
          <p:cNvPr id="8" name="Cloud 7"/>
          <p:cNvSpPr/>
          <p:nvPr/>
        </p:nvSpPr>
        <p:spPr>
          <a:xfrm>
            <a:off x="1239864" y="4852947"/>
            <a:ext cx="6713413" cy="1620025"/>
          </a:xfrm>
          <a:prstGeom prst="cloud">
            <a:avLst/>
          </a:prstGeom>
          <a:noFill/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908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Loop Selection (contd.)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Parallelization Potential Analysis</a:t>
            </a:r>
          </a:p>
          <a:p>
            <a:pPr lvl="1"/>
            <a:r>
              <a:rPr lang="en-US" dirty="0" smtClean="0"/>
              <a:t>Iteration count</a:t>
            </a:r>
          </a:p>
          <a:p>
            <a:pPr lvl="1"/>
            <a:r>
              <a:rPr lang="en-US" dirty="0" smtClean="0"/>
              <a:t>Number of instructions per iteration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85256-B68F-FA45-B1B4-21BAE66B5F6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396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Dependence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Low cost data flow analysis and runtime tests</a:t>
            </a:r>
          </a:p>
          <a:p>
            <a:r>
              <a:rPr lang="en-US" dirty="0" smtClean="0"/>
              <a:t>Detect cross-iteration memory dependences during the first several loop iterations</a:t>
            </a:r>
          </a:p>
          <a:p>
            <a:r>
              <a:rPr lang="en-US" dirty="0" smtClean="0"/>
              <a:t>High accuracy, but not 100% accurate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85256-B68F-FA45-B1B4-21BAE66B5F6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332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Scalar Dependences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85256-B68F-FA45-B1B4-21BAE66B5F6D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4" descr="scalar_de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700" y="1417638"/>
            <a:ext cx="5041900" cy="4140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31985" y="5744925"/>
            <a:ext cx="4508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00FF"/>
                </a:solidFill>
              </a:rPr>
              <a:t>100% accurate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489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Array Dependences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85256-B68F-FA45-B1B4-21BAE66B5F6D}" type="slidenum">
              <a:rPr lang="en-US" smtClean="0"/>
              <a:t>15</a:t>
            </a:fld>
            <a:endParaRPr lang="en-US"/>
          </a:p>
        </p:txBody>
      </p:sp>
      <p:pic>
        <p:nvPicPr>
          <p:cNvPr id="5" name="Picture 4" descr="array_de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1603818"/>
            <a:ext cx="7226300" cy="4000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16866" y="5744923"/>
            <a:ext cx="4508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00FF"/>
                </a:solidFill>
              </a:rPr>
              <a:t>Not 100% accurate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052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Code </a:t>
            </a:r>
            <a:r>
              <a:rPr lang="en-US" dirty="0" smtClean="0"/>
              <a:t>Generation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85256-B68F-FA45-B1B4-21BAE66B5F6D}" type="slidenum">
              <a:rPr lang="en-US" smtClean="0"/>
              <a:t>16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7200" y="1980486"/>
            <a:ext cx="8229600" cy="22677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4536089" y="1632767"/>
            <a:ext cx="15122" cy="2539860"/>
          </a:xfrm>
          <a:prstGeom prst="line">
            <a:avLst/>
          </a:prstGeom>
          <a:ln w="3175" cmpd="sng">
            <a:solidFill>
              <a:srgbClr val="FF0000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684000" y="2903915"/>
            <a:ext cx="2037649" cy="226773"/>
          </a:xfrm>
          <a:prstGeom prst="rect">
            <a:avLst/>
          </a:prstGeom>
          <a:solidFill>
            <a:srgbClr val="558ED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84000" y="3464507"/>
            <a:ext cx="2037649" cy="226773"/>
          </a:xfrm>
          <a:prstGeom prst="rect">
            <a:avLst/>
          </a:prstGeom>
          <a:solidFill>
            <a:srgbClr val="558ED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722850" y="2903915"/>
            <a:ext cx="225608" cy="22677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953275" y="2903915"/>
            <a:ext cx="2037649" cy="226773"/>
          </a:xfrm>
          <a:prstGeom prst="rect">
            <a:avLst/>
          </a:prstGeom>
          <a:solidFill>
            <a:srgbClr val="558ED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953275" y="3464507"/>
            <a:ext cx="2037649" cy="226773"/>
          </a:xfrm>
          <a:prstGeom prst="rect">
            <a:avLst/>
          </a:prstGeom>
          <a:solidFill>
            <a:srgbClr val="558ED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992125" y="2903915"/>
            <a:ext cx="225608" cy="22677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57200" y="2891233"/>
            <a:ext cx="225608" cy="23945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96795" y="5187975"/>
            <a:ext cx="425544" cy="226773"/>
          </a:xfrm>
          <a:prstGeom prst="rect">
            <a:avLst/>
          </a:prstGeom>
          <a:solidFill>
            <a:srgbClr val="558ED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96795" y="5538130"/>
            <a:ext cx="425543" cy="23945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96794" y="5913650"/>
            <a:ext cx="425543" cy="22677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164263" y="5109398"/>
            <a:ext cx="8872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</a:t>
            </a:r>
            <a:r>
              <a:rPr lang="en-US" sz="1400" dirty="0" smtClean="0"/>
              <a:t>terations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1164263" y="5469808"/>
            <a:ext cx="10062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Checkpoint</a:t>
            </a:r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1164263" y="5832646"/>
            <a:ext cx="26108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Conflict check and chunk barrier</a:t>
            </a:r>
            <a:endParaRPr lang="en-US" sz="1400" dirty="0"/>
          </a:p>
        </p:txBody>
      </p:sp>
      <p:cxnSp>
        <p:nvCxnSpPr>
          <p:cNvPr id="23" name="Straight Connector 22"/>
          <p:cNvCxnSpPr/>
          <p:nvPr/>
        </p:nvCxnSpPr>
        <p:spPr>
          <a:xfrm flipH="1" flipV="1">
            <a:off x="457200" y="2207259"/>
            <a:ext cx="226800" cy="683974"/>
          </a:xfrm>
          <a:prstGeom prst="line">
            <a:avLst/>
          </a:prstGeom>
          <a:ln w="3175" cmpd="sng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endCxn id="5" idx="2"/>
          </p:cNvCxnSpPr>
          <p:nvPr/>
        </p:nvCxnSpPr>
        <p:spPr>
          <a:xfrm flipV="1">
            <a:off x="2721649" y="2207259"/>
            <a:ext cx="1850351" cy="696656"/>
          </a:xfrm>
          <a:prstGeom prst="line">
            <a:avLst/>
          </a:prstGeom>
          <a:ln w="3175" cmpd="sng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 flipV="1">
            <a:off x="456008" y="2207259"/>
            <a:ext cx="226800" cy="1265416"/>
          </a:xfrm>
          <a:prstGeom prst="line">
            <a:avLst/>
          </a:prstGeom>
          <a:ln w="3175" cmpd="sng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endCxn id="5" idx="2"/>
          </p:cNvCxnSpPr>
          <p:nvPr/>
        </p:nvCxnSpPr>
        <p:spPr>
          <a:xfrm flipV="1">
            <a:off x="2721649" y="2207259"/>
            <a:ext cx="1850351" cy="1197384"/>
          </a:xfrm>
          <a:prstGeom prst="line">
            <a:avLst/>
          </a:prstGeom>
          <a:ln w="3175" cmpd="sng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333361" y="1630374"/>
            <a:ext cx="7765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Chunk 1</a:t>
            </a:r>
            <a:endParaRPr lang="en-US" sz="1400" dirty="0"/>
          </a:p>
        </p:txBody>
      </p:sp>
      <p:sp>
        <p:nvSpPr>
          <p:cNvPr id="34" name="TextBox 33"/>
          <p:cNvSpPr txBox="1"/>
          <p:nvPr/>
        </p:nvSpPr>
        <p:spPr>
          <a:xfrm>
            <a:off x="6164912" y="1631278"/>
            <a:ext cx="7765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Chunk 2</a:t>
            </a:r>
            <a:endParaRPr lang="en-US" sz="1400" dirty="0"/>
          </a:p>
        </p:txBody>
      </p:sp>
      <p:sp>
        <p:nvSpPr>
          <p:cNvPr id="35" name="TextBox 34"/>
          <p:cNvSpPr txBox="1"/>
          <p:nvPr/>
        </p:nvSpPr>
        <p:spPr>
          <a:xfrm>
            <a:off x="457200" y="1261042"/>
            <a:ext cx="2313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</a:t>
            </a:r>
            <a:r>
              <a:rPr lang="en-US" dirty="0" smtClean="0"/>
              <a:t>riginal loop Iterations</a:t>
            </a:r>
            <a:endParaRPr lang="en-US" dirty="0"/>
          </a:p>
        </p:txBody>
      </p:sp>
      <p:cxnSp>
        <p:nvCxnSpPr>
          <p:cNvPr id="36" name="Straight Connector 35"/>
          <p:cNvCxnSpPr/>
          <p:nvPr/>
        </p:nvCxnSpPr>
        <p:spPr>
          <a:xfrm flipH="1">
            <a:off x="5671284" y="2207259"/>
            <a:ext cx="18750" cy="1965368"/>
          </a:xfrm>
          <a:prstGeom prst="line">
            <a:avLst/>
          </a:prstGeom>
          <a:ln w="3175" cmpd="sng">
            <a:solidFill>
              <a:srgbClr val="0000FF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8668050" y="2207259"/>
            <a:ext cx="18750" cy="1965368"/>
          </a:xfrm>
          <a:prstGeom prst="line">
            <a:avLst/>
          </a:prstGeom>
          <a:ln w="3175" cmpd="sng">
            <a:solidFill>
              <a:srgbClr val="0000FF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5690034" y="4021447"/>
            <a:ext cx="2978016" cy="0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6808651" y="4018738"/>
            <a:ext cx="1044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Time saving</a:t>
            </a:r>
            <a:endParaRPr lang="en-US" sz="1400" dirty="0"/>
          </a:p>
        </p:txBody>
      </p:sp>
      <p:sp>
        <p:nvSpPr>
          <p:cNvPr id="44" name="Rectangle 43"/>
          <p:cNvSpPr/>
          <p:nvPr/>
        </p:nvSpPr>
        <p:spPr>
          <a:xfrm>
            <a:off x="5217733" y="2903915"/>
            <a:ext cx="225608" cy="22677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5443341" y="2903915"/>
            <a:ext cx="225608" cy="22677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96600" y="2822911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</a:t>
            </a:r>
            <a:endParaRPr lang="en-US" sz="1400" dirty="0"/>
          </a:p>
        </p:txBody>
      </p:sp>
      <p:sp>
        <p:nvSpPr>
          <p:cNvPr id="47" name="TextBox 46"/>
          <p:cNvSpPr txBox="1"/>
          <p:nvPr/>
        </p:nvSpPr>
        <p:spPr>
          <a:xfrm>
            <a:off x="96600" y="3420407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</a:t>
            </a:r>
            <a:endParaRPr lang="en-US" sz="1400" dirty="0"/>
          </a:p>
        </p:txBody>
      </p:sp>
      <p:sp>
        <p:nvSpPr>
          <p:cNvPr id="48" name="Rectangle 47"/>
          <p:cNvSpPr/>
          <p:nvPr/>
        </p:nvSpPr>
        <p:spPr>
          <a:xfrm>
            <a:off x="4572000" y="5190402"/>
            <a:ext cx="418924" cy="22434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4571998" y="5550812"/>
            <a:ext cx="420127" cy="22677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5258955" y="5109398"/>
            <a:ext cx="10830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Loop barrier</a:t>
            </a:r>
            <a:endParaRPr lang="en-US" sz="1400" dirty="0"/>
          </a:p>
        </p:txBody>
      </p:sp>
      <p:sp>
        <p:nvSpPr>
          <p:cNvPr id="51" name="TextBox 50"/>
          <p:cNvSpPr txBox="1"/>
          <p:nvPr/>
        </p:nvSpPr>
        <p:spPr>
          <a:xfrm>
            <a:off x="5258955" y="5469808"/>
            <a:ext cx="12533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Result cleanup</a:t>
            </a:r>
            <a:endParaRPr lang="en-US" sz="1400" dirty="0"/>
          </a:p>
        </p:txBody>
      </p:sp>
      <p:sp>
        <p:nvSpPr>
          <p:cNvPr id="53" name="TextBox 52"/>
          <p:cNvSpPr txBox="1"/>
          <p:nvPr/>
        </p:nvSpPr>
        <p:spPr>
          <a:xfrm>
            <a:off x="456008" y="3987961"/>
            <a:ext cx="3377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parallelized iterations in 2 threads</a:t>
            </a:r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2726618" y="3461615"/>
            <a:ext cx="225608" cy="22677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4982381" y="3461615"/>
            <a:ext cx="225608" cy="22677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5207989" y="3461615"/>
            <a:ext cx="225608" cy="22677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903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 Generation Template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85256-B68F-FA45-B1B4-21BAE66B5F6D}" type="slidenum">
              <a:rPr lang="en-US" smtClean="0"/>
              <a:t>17</a:t>
            </a:fld>
            <a:endParaRPr lang="en-US"/>
          </a:p>
        </p:txBody>
      </p:sp>
      <p:pic>
        <p:nvPicPr>
          <p:cNvPr id="5" name="Picture 4" descr="code_ge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242" y="1296693"/>
            <a:ext cx="4521200" cy="448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982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Speculation Mechanism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Misspeculation</a:t>
            </a:r>
            <a:r>
              <a:rPr lang="en-US" dirty="0" smtClean="0"/>
              <a:t> detection</a:t>
            </a:r>
          </a:p>
          <a:p>
            <a:r>
              <a:rPr lang="en-US" dirty="0" err="1" smtClean="0"/>
              <a:t>Checkpointing</a:t>
            </a:r>
            <a:r>
              <a:rPr lang="en-US" dirty="0" smtClean="0"/>
              <a:t> and recovery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85256-B68F-FA45-B1B4-21BAE66B5F6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841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Speculative Parallelization with STM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85256-B68F-FA45-B1B4-21BAE66B5F6D}" type="slidenum">
              <a:rPr lang="en-US" smtClean="0"/>
              <a:t>19</a:t>
            </a:fld>
            <a:endParaRPr lang="en-US"/>
          </a:p>
        </p:txBody>
      </p:sp>
      <p:pic>
        <p:nvPicPr>
          <p:cNvPr id="5" name="Picture 4" descr="speculation_orig_loo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86" y="1133534"/>
            <a:ext cx="3708400" cy="2108200"/>
          </a:xfrm>
          <a:prstGeom prst="rect">
            <a:avLst/>
          </a:prstGeom>
        </p:spPr>
      </p:pic>
      <p:pic>
        <p:nvPicPr>
          <p:cNvPr id="6" name="Picture 5" descr="speculation_ST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518" y="2875505"/>
            <a:ext cx="6286500" cy="32131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23896" y="1650987"/>
            <a:ext cx="48352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FF6600"/>
                </a:solidFill>
              </a:rPr>
              <a:t>The overhead posed by </a:t>
            </a:r>
            <a:r>
              <a:rPr lang="en-US" sz="2400" dirty="0" smtClean="0">
                <a:solidFill>
                  <a:srgbClr val="FF6600"/>
                </a:solidFill>
              </a:rPr>
              <a:t>STM</a:t>
            </a:r>
          </a:p>
          <a:p>
            <a:pPr algn="ctr"/>
            <a:r>
              <a:rPr lang="en-US" sz="2400" dirty="0" smtClean="0">
                <a:solidFill>
                  <a:srgbClr val="FF6600"/>
                </a:solidFill>
              </a:rPr>
              <a:t>may </a:t>
            </a:r>
            <a:r>
              <a:rPr lang="en-US" sz="2400" dirty="0">
                <a:solidFill>
                  <a:srgbClr val="FF6600"/>
                </a:solidFill>
              </a:rPr>
              <a:t>likely overshadow its </a:t>
            </a:r>
            <a:r>
              <a:rPr lang="en-US" sz="2400" dirty="0" smtClean="0">
                <a:solidFill>
                  <a:srgbClr val="FF6600"/>
                </a:solidFill>
              </a:rPr>
              <a:t>promise</a:t>
            </a:r>
            <a:r>
              <a:rPr lang="en-US" sz="2400" baseline="30000" dirty="0" smtClean="0">
                <a:solidFill>
                  <a:srgbClr val="FF6600"/>
                </a:solidFill>
              </a:rPr>
              <a:t>[1]</a:t>
            </a:r>
            <a:endParaRPr lang="en-US" sz="2400" baseline="30000" dirty="0">
              <a:solidFill>
                <a:srgbClr val="FF66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5927222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[1</a:t>
            </a:r>
            <a:r>
              <a:rPr lang="en-US" sz="1600" dirty="0"/>
              <a:t>] </a:t>
            </a:r>
            <a:r>
              <a:rPr lang="en-US" sz="1600" dirty="0" err="1"/>
              <a:t>Cascaval</a:t>
            </a:r>
            <a:r>
              <a:rPr lang="en-US" sz="1600" dirty="0"/>
              <a:t>, </a:t>
            </a:r>
            <a:r>
              <a:rPr lang="en-US" sz="1600" dirty="0" err="1"/>
              <a:t>Calin</a:t>
            </a:r>
            <a:r>
              <a:rPr lang="en-US" sz="1600" dirty="0"/>
              <a:t>, et al. "Software transactional memory: Why is it only a research toy?." Queue 6.5 (2008): 40.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2660952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813090"/>
          </a:xfrm>
        </p:spPr>
        <p:txBody>
          <a:bodyPr>
            <a:normAutofit/>
          </a:bodyPr>
          <a:lstStyle/>
          <a:p>
            <a:r>
              <a:rPr lang="en-US" dirty="0" smtClean="0"/>
              <a:t>What? JavaScript </a:t>
            </a:r>
            <a:r>
              <a:rPr lang="en-US" dirty="0" smtClean="0"/>
              <a:t>Engine optimization</a:t>
            </a:r>
            <a:endParaRPr lang="en-US" dirty="0" smtClean="0"/>
          </a:p>
          <a:p>
            <a:r>
              <a:rPr lang="en-US" dirty="0" smtClean="0"/>
              <a:t>How? Light-weight </a:t>
            </a:r>
            <a:r>
              <a:rPr lang="en-US" dirty="0" smtClean="0"/>
              <a:t>software speculation mechanism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85256-B68F-FA45-B1B4-21BAE66B5F6D}" type="slidenum">
              <a:rPr lang="en-US" smtClean="0"/>
              <a:t>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5390217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[1] Heine</a:t>
            </a:r>
            <a:r>
              <a:rPr lang="en-US" sz="1600" dirty="0"/>
              <a:t>, David, et al. Software and hardware for exploiting speculative parallelism with a multiprocessor. Computer Systems Laboratory, Stanford University, 1997</a:t>
            </a:r>
            <a:r>
              <a:rPr lang="en-US" sz="1600" dirty="0" smtClean="0"/>
              <a:t>.</a:t>
            </a:r>
          </a:p>
          <a:p>
            <a:r>
              <a:rPr lang="en-US" sz="1600" dirty="0"/>
              <a:t>[2] Hammond, Lance, Mark Willey, and </a:t>
            </a:r>
            <a:r>
              <a:rPr lang="en-US" sz="1600" dirty="0" err="1"/>
              <a:t>Kunle</a:t>
            </a:r>
            <a:r>
              <a:rPr lang="en-US" sz="1600" dirty="0"/>
              <a:t> </a:t>
            </a:r>
            <a:r>
              <a:rPr lang="en-US" sz="1600" dirty="0" err="1"/>
              <a:t>Olukotun</a:t>
            </a:r>
            <a:r>
              <a:rPr lang="en-US" sz="1600" dirty="0"/>
              <a:t>. Data speculation support for a chip multiprocessor. Vol. 32. No. 5. ACM, 1998.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3836644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Automatic parallelization of general purpose </a:t>
            </a:r>
            <a:r>
              <a:rPr lang="en-US" sz="2800" dirty="0" smtClean="0"/>
              <a:t>programs</a:t>
            </a:r>
            <a:endParaRPr lang="en-US" sz="2800" dirty="0"/>
          </a:p>
          <a:p>
            <a:pPr algn="ctr"/>
            <a:r>
              <a:rPr lang="en-US" sz="2800" dirty="0"/>
              <a:t>with Thread-level speculation (TLS)</a:t>
            </a:r>
            <a:r>
              <a:rPr lang="en-US" sz="2800" baseline="30000" dirty="0"/>
              <a:t>[1][2</a:t>
            </a:r>
            <a:r>
              <a:rPr lang="en-US" sz="2800" baseline="30000" dirty="0" smtClean="0"/>
              <a:t>]</a:t>
            </a:r>
            <a:endParaRPr lang="en-US" sz="2800" baseline="30000" dirty="0"/>
          </a:p>
        </p:txBody>
      </p:sp>
    </p:spTree>
    <p:extLst>
      <p:ext uri="{BB962C8B-B14F-4D97-AF65-F5344CB8AC3E}">
        <p14:creationId xmlns:p14="http://schemas.microsoft.com/office/powerpoint/2010/main" val="1504001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Speculative Parallelization with </a:t>
            </a:r>
            <a:r>
              <a:rPr lang="en-US" sz="3600" dirty="0" err="1" smtClean="0"/>
              <a:t>ParaScript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85256-B68F-FA45-B1B4-21BAE66B5F6D}" type="slidenum">
              <a:rPr lang="en-US" smtClean="0"/>
              <a:t>20</a:t>
            </a:fld>
            <a:endParaRPr lang="en-US"/>
          </a:p>
        </p:txBody>
      </p:sp>
      <p:pic>
        <p:nvPicPr>
          <p:cNvPr id="5" name="Picture 4" descr="speculation_orig_loo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86" y="1133534"/>
            <a:ext cx="3708400" cy="2108200"/>
          </a:xfrm>
          <a:prstGeom prst="rect">
            <a:avLst/>
          </a:prstGeom>
        </p:spPr>
      </p:pic>
      <p:pic>
        <p:nvPicPr>
          <p:cNvPr id="3" name="Picture 2" descr="speculation_parascrip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744" y="3375157"/>
            <a:ext cx="6350000" cy="29591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18444" y="5322930"/>
            <a:ext cx="305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525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Conflict Detection Using </a:t>
            </a:r>
            <a:br>
              <a:rPr lang="en-US" sz="4000" dirty="0" smtClean="0"/>
            </a:br>
            <a:r>
              <a:rPr lang="en-US" sz="4000" dirty="0" smtClean="0"/>
              <a:t>Reference Counting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For all objects involved with loop arrays</a:t>
            </a:r>
          </a:p>
          <a:p>
            <a:pPr lvl="1"/>
            <a:r>
              <a:rPr lang="en-US" dirty="0" smtClean="0"/>
              <a:t>Add  a header (</a:t>
            </a:r>
            <a:r>
              <a:rPr lang="en-US" dirty="0" err="1" smtClean="0"/>
              <a:t>ref_count</a:t>
            </a:r>
            <a:r>
              <a:rPr lang="en-US" dirty="0" smtClean="0"/>
              <a:t>, </a:t>
            </a:r>
            <a:r>
              <a:rPr lang="en-US" dirty="0" err="1" smtClean="0"/>
              <a:t>array_list</a:t>
            </a:r>
            <a:r>
              <a:rPr lang="en-US" dirty="0" smtClean="0"/>
              <a:t>)</a:t>
            </a:r>
          </a:p>
          <a:p>
            <a:pPr lvl="1"/>
            <a:endParaRPr lang="en-US" dirty="0"/>
          </a:p>
          <a:p>
            <a:r>
              <a:rPr lang="en-US" dirty="0" smtClean="0"/>
              <a:t>At </a:t>
            </a:r>
            <a:r>
              <a:rPr lang="en-US" dirty="0" err="1" smtClean="0"/>
              <a:t>checkpointing</a:t>
            </a:r>
            <a:r>
              <a:rPr lang="en-US" dirty="0" smtClean="0"/>
              <a:t> time, go through all live-in array elements and store them in the state checkpoint. If an array item refers to an object, query the object’s header</a:t>
            </a:r>
          </a:p>
          <a:p>
            <a:pPr lvl="1"/>
            <a:r>
              <a:rPr lang="en-US" dirty="0" smtClean="0"/>
              <a:t>If the object has been referenced by the same array before, conflict detected</a:t>
            </a:r>
          </a:p>
          <a:p>
            <a:pPr lvl="1"/>
            <a:r>
              <a:rPr lang="en-US" dirty="0" smtClean="0"/>
              <a:t>If the object has been referenced by other array before, conflict detected</a:t>
            </a:r>
          </a:p>
          <a:p>
            <a:pPr lvl="1"/>
            <a:r>
              <a:rPr lang="en-US" dirty="0" smtClean="0"/>
              <a:t>If the object has not been reference by other array, record current array and add 1 to the reference count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85256-B68F-FA45-B1B4-21BAE66B5F6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243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Conflict Detection Using </a:t>
            </a:r>
            <a:br>
              <a:rPr lang="en-US" sz="4000" dirty="0" smtClean="0"/>
            </a:br>
            <a:r>
              <a:rPr lang="en-US" sz="4000" dirty="0" smtClean="0"/>
              <a:t>Range-based Checks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Each</a:t>
            </a:r>
            <a:r>
              <a:rPr lang="en-US" dirty="0" smtClean="0"/>
              <a:t> array maintains four local variables</a:t>
            </a:r>
          </a:p>
          <a:p>
            <a:pPr lvl="1"/>
            <a:r>
              <a:rPr lang="en-US" dirty="0" smtClean="0"/>
              <a:t>(</a:t>
            </a:r>
            <a:r>
              <a:rPr lang="en-US" dirty="0" err="1" smtClean="0"/>
              <a:t>rdMinIndex</a:t>
            </a:r>
            <a:r>
              <a:rPr lang="en-US" dirty="0" smtClean="0"/>
              <a:t>, </a:t>
            </a:r>
            <a:r>
              <a:rPr lang="en-US" dirty="0" err="1" smtClean="0"/>
              <a:t>rdMaxIndex</a:t>
            </a:r>
            <a:r>
              <a:rPr lang="en-US" altLang="zh-CN" dirty="0"/>
              <a:t>)</a:t>
            </a:r>
            <a:endParaRPr lang="en-US" dirty="0" smtClean="0"/>
          </a:p>
          <a:p>
            <a:pPr lvl="1"/>
            <a:r>
              <a:rPr lang="en-US" altLang="zh-CN" dirty="0" smtClean="0"/>
              <a:t>(</a:t>
            </a:r>
            <a:r>
              <a:rPr lang="en-US" dirty="0" err="1" smtClean="0"/>
              <a:t>wrMinIndex</a:t>
            </a:r>
            <a:r>
              <a:rPr lang="en-US" dirty="0" smtClean="0"/>
              <a:t>, </a:t>
            </a:r>
            <a:r>
              <a:rPr lang="en-US" dirty="0" err="1" smtClean="0"/>
              <a:t>wrMaxIndex</a:t>
            </a:r>
            <a:r>
              <a:rPr lang="en-US" dirty="0" smtClean="0"/>
              <a:t>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Every</a:t>
            </a:r>
            <a:r>
              <a:rPr lang="zh-CN" altLang="en-US" dirty="0" smtClean="0"/>
              <a:t> </a:t>
            </a:r>
            <a:r>
              <a:rPr lang="en-US" altLang="zh-CN" dirty="0" smtClean="0"/>
              <a:t>thread</a:t>
            </a:r>
            <a:r>
              <a:rPr lang="zh-CN" altLang="en-US" dirty="0" smtClean="0"/>
              <a:t> </a:t>
            </a:r>
            <a:r>
              <a:rPr lang="en-US" altLang="zh-CN" dirty="0" smtClean="0"/>
              <a:t>records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/>
              <a:t> </a:t>
            </a:r>
            <a:r>
              <a:rPr lang="en-US" altLang="zh-CN" dirty="0" smtClean="0"/>
              <a:t>range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read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write</a:t>
            </a:r>
            <a:r>
              <a:rPr lang="zh-CN" altLang="en-US" dirty="0" smtClean="0"/>
              <a:t> </a:t>
            </a:r>
            <a:r>
              <a:rPr lang="en-US" altLang="zh-CN" dirty="0" smtClean="0"/>
              <a:t>access</a:t>
            </a:r>
            <a:r>
              <a:rPr lang="zh-CN" altLang="en-US" dirty="0" smtClean="0"/>
              <a:t> </a:t>
            </a:r>
            <a:r>
              <a:rPr lang="en-US" altLang="zh-CN" dirty="0" smtClean="0"/>
              <a:t>on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arrays.</a:t>
            </a:r>
          </a:p>
          <a:p>
            <a:r>
              <a:rPr lang="en-US" dirty="0" smtClean="0"/>
              <a:t>In</a:t>
            </a:r>
            <a:r>
              <a:rPr lang="zh-CN" altLang="en-US" dirty="0" smtClean="0"/>
              <a:t> </a:t>
            </a:r>
            <a:r>
              <a:rPr lang="en-US" altLang="zh-CN" dirty="0" err="1" smtClean="0"/>
              <a:t>conflictcheck</a:t>
            </a:r>
            <a:r>
              <a:rPr lang="en-US" altLang="zh-CN" dirty="0" smtClean="0"/>
              <a:t>(),</a:t>
            </a:r>
            <a:r>
              <a:rPr lang="zh-CN" altLang="en-US" dirty="0" smtClean="0"/>
              <a:t> </a:t>
            </a:r>
            <a:r>
              <a:rPr lang="en-US" altLang="zh-CN" dirty="0" smtClean="0"/>
              <a:t>checks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read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write</a:t>
            </a:r>
            <a:r>
              <a:rPr lang="zh-CN" altLang="en-US" dirty="0" smtClean="0"/>
              <a:t> </a:t>
            </a:r>
            <a:r>
              <a:rPr lang="en-US" altLang="zh-CN" dirty="0" smtClean="0"/>
              <a:t>access</a:t>
            </a:r>
            <a:r>
              <a:rPr lang="zh-CN" altLang="en-US" dirty="0" smtClean="0"/>
              <a:t> </a:t>
            </a:r>
            <a:r>
              <a:rPr lang="en-US" altLang="zh-CN" dirty="0" smtClean="0"/>
              <a:t>ranges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each</a:t>
            </a:r>
            <a:r>
              <a:rPr lang="zh-CN" altLang="en-US" dirty="0" smtClean="0"/>
              <a:t> </a:t>
            </a:r>
            <a:r>
              <a:rPr lang="en-US" altLang="zh-CN" dirty="0" smtClean="0"/>
              <a:t>array</a:t>
            </a:r>
            <a:r>
              <a:rPr lang="zh-CN" altLang="en-US" dirty="0" smtClean="0"/>
              <a:t> </a:t>
            </a:r>
            <a:r>
              <a:rPr lang="en-US" altLang="zh-CN" dirty="0" smtClean="0"/>
              <a:t>in</a:t>
            </a:r>
            <a:r>
              <a:rPr lang="zh-CN" altLang="en-US" dirty="0" smtClean="0"/>
              <a:t> </a:t>
            </a:r>
            <a:r>
              <a:rPr lang="en-US" altLang="zh-CN" dirty="0" smtClean="0"/>
              <a:t>each</a:t>
            </a:r>
            <a:r>
              <a:rPr lang="zh-CN" altLang="en-US" dirty="0" smtClean="0"/>
              <a:t> </a:t>
            </a:r>
            <a:r>
              <a:rPr lang="en-US" altLang="zh-CN" dirty="0" smtClean="0"/>
              <a:t>thread</a:t>
            </a:r>
            <a:r>
              <a:rPr lang="zh-CN" altLang="en-US" dirty="0" smtClean="0"/>
              <a:t> </a:t>
            </a:r>
            <a:r>
              <a:rPr lang="en-US" altLang="zh-CN" dirty="0" smtClean="0"/>
              <a:t>against</a:t>
            </a:r>
            <a:r>
              <a:rPr lang="zh-CN" altLang="en-US" dirty="0" smtClean="0"/>
              <a:t> </a:t>
            </a:r>
            <a:r>
              <a:rPr lang="en-US" altLang="zh-CN" dirty="0" smtClean="0"/>
              <a:t>write</a:t>
            </a:r>
            <a:r>
              <a:rPr lang="zh-CN" altLang="en-US" dirty="0" smtClean="0"/>
              <a:t> </a:t>
            </a:r>
            <a:r>
              <a:rPr lang="en-US" altLang="zh-CN" dirty="0" smtClean="0"/>
              <a:t>access</a:t>
            </a:r>
            <a:r>
              <a:rPr lang="zh-CN" altLang="en-US" dirty="0"/>
              <a:t> </a:t>
            </a:r>
            <a:r>
              <a:rPr lang="en-US" altLang="zh-CN" dirty="0" smtClean="0"/>
              <a:t>ranges</a:t>
            </a:r>
            <a:r>
              <a:rPr lang="zh-CN" altLang="en-US" dirty="0" smtClean="0"/>
              <a:t> </a:t>
            </a:r>
            <a:r>
              <a:rPr lang="en-US" altLang="zh-CN" dirty="0" smtClean="0"/>
              <a:t>in</a:t>
            </a:r>
            <a:r>
              <a:rPr lang="zh-CN" altLang="en-US" dirty="0" smtClean="0"/>
              <a:t> </a:t>
            </a:r>
            <a:r>
              <a:rPr lang="en-US" altLang="zh-CN" dirty="0" smtClean="0"/>
              <a:t>all</a:t>
            </a:r>
            <a:r>
              <a:rPr lang="zh-CN" altLang="en-US" dirty="0" smtClean="0"/>
              <a:t> </a:t>
            </a:r>
            <a:r>
              <a:rPr lang="en-US" altLang="zh-CN" dirty="0" smtClean="0"/>
              <a:t>other</a:t>
            </a:r>
            <a:r>
              <a:rPr lang="zh-CN" altLang="en-US" dirty="0" smtClean="0"/>
              <a:t> </a:t>
            </a:r>
            <a:r>
              <a:rPr lang="en-US" altLang="zh-CN" dirty="0" smtClean="0"/>
              <a:t>threads</a:t>
            </a:r>
          </a:p>
          <a:p>
            <a:pPr lvl="1"/>
            <a:r>
              <a:rPr lang="en-US" dirty="0" smtClean="0"/>
              <a:t>Return</a:t>
            </a:r>
            <a:r>
              <a:rPr lang="zh-CN" altLang="en-US" dirty="0" smtClean="0"/>
              <a:t> </a:t>
            </a:r>
            <a:r>
              <a:rPr lang="en-US" altLang="zh-CN" dirty="0" smtClean="0"/>
              <a:t>true</a:t>
            </a:r>
            <a:r>
              <a:rPr lang="zh-CN" altLang="en-US" dirty="0" smtClean="0"/>
              <a:t> </a:t>
            </a:r>
            <a:r>
              <a:rPr lang="en-US" altLang="zh-CN" dirty="0" smtClean="0"/>
              <a:t>if</a:t>
            </a:r>
            <a:r>
              <a:rPr lang="zh-CN" altLang="en-US" dirty="0" smtClean="0"/>
              <a:t> </a:t>
            </a:r>
            <a:r>
              <a:rPr lang="en-US" altLang="zh-CN" dirty="0" smtClean="0"/>
              <a:t>any</a:t>
            </a:r>
            <a:r>
              <a:rPr lang="zh-CN" altLang="en-US" dirty="0" smtClean="0"/>
              <a:t> </a:t>
            </a:r>
            <a:r>
              <a:rPr lang="en-US" altLang="zh-CN" dirty="0" smtClean="0"/>
              <a:t>conflict</a:t>
            </a:r>
            <a:r>
              <a:rPr lang="zh-CN" altLang="en-US" dirty="0" smtClean="0"/>
              <a:t> </a:t>
            </a:r>
            <a:r>
              <a:rPr lang="en-US" altLang="zh-CN" dirty="0" smtClean="0"/>
              <a:t>is</a:t>
            </a:r>
            <a:r>
              <a:rPr lang="zh-CN" altLang="en-US" dirty="0" smtClean="0"/>
              <a:t> </a:t>
            </a:r>
            <a:r>
              <a:rPr lang="en-US" altLang="zh-CN" dirty="0" smtClean="0"/>
              <a:t>found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85256-B68F-FA45-B1B4-21BAE66B5F6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619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Instrumenting</a:t>
            </a:r>
            <a:r>
              <a:rPr lang="en-US" dirty="0" smtClean="0"/>
              <a:t> Array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Array manipulation functions are implemented inside JavaScript engine, and they access a range of items</a:t>
            </a:r>
          </a:p>
          <a:p>
            <a:pPr lvl="1"/>
            <a:r>
              <a:rPr lang="en-US" dirty="0" smtClean="0"/>
              <a:t>pop(), push(), reverse(),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85256-B68F-FA45-B1B4-21BAE66B5F6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187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Checkpointing</a:t>
            </a:r>
            <a:r>
              <a:rPr lang="en-US" dirty="0" smtClean="0"/>
              <a:t> and Recovery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Checkpointing</a:t>
            </a:r>
            <a:endParaRPr lang="en-US" dirty="0" smtClean="0"/>
          </a:p>
          <a:p>
            <a:pPr lvl="1"/>
            <a:r>
              <a:rPr lang="en-US" dirty="0" smtClean="0"/>
              <a:t>Objects are deep-copied (global and local)</a:t>
            </a:r>
          </a:p>
          <a:p>
            <a:r>
              <a:rPr lang="en-US" dirty="0" smtClean="0"/>
              <a:t>Recovery in case of rollback request</a:t>
            </a:r>
          </a:p>
          <a:p>
            <a:pPr lvl="1"/>
            <a:r>
              <a:rPr lang="en-US" dirty="0" smtClean="0"/>
              <a:t>Cross-function speculation is not supported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85256-B68F-FA45-B1B4-21BAE66B5F6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819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Checkpointing</a:t>
            </a:r>
            <a:r>
              <a:rPr lang="en-US" dirty="0" smtClean="0"/>
              <a:t> Optimizations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Selective variable cloning</a:t>
            </a:r>
          </a:p>
          <a:p>
            <a:pPr lvl="1"/>
            <a:r>
              <a:rPr lang="en-US" dirty="0" smtClean="0"/>
              <a:t>Only write accessed variables in the loop need to cloned.</a:t>
            </a:r>
          </a:p>
          <a:p>
            <a:r>
              <a:rPr lang="en-US" dirty="0" smtClean="0"/>
              <a:t>Array clone elimination</a:t>
            </a:r>
          </a:p>
          <a:p>
            <a:pPr lvl="1"/>
            <a:r>
              <a:rPr lang="en-US" dirty="0" smtClean="0"/>
              <a:t>e.g. </a:t>
            </a:r>
            <a:r>
              <a:rPr lang="en-US" dirty="0" err="1" smtClean="0"/>
              <a:t>getImageData</a:t>
            </a:r>
            <a:r>
              <a:rPr lang="en-US" dirty="0" smtClean="0"/>
              <a:t>(): don’t clone the output of this function, but call this function again with the same parameters.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85256-B68F-FA45-B1B4-21BAE66B5F6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856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ParaScript</a:t>
            </a:r>
            <a:r>
              <a:rPr lang="en-US" dirty="0" smtClean="0"/>
              <a:t> is implemented in </a:t>
            </a:r>
            <a:r>
              <a:rPr lang="en-US" dirty="0" err="1" smtClean="0"/>
              <a:t>SpiderMonkey</a:t>
            </a:r>
            <a:endParaRPr lang="en-US" dirty="0" smtClean="0"/>
          </a:p>
          <a:p>
            <a:r>
              <a:rPr lang="en-US" dirty="0" err="1" smtClean="0"/>
              <a:t>SunSpider</a:t>
            </a:r>
            <a:r>
              <a:rPr lang="en-US" dirty="0" smtClean="0"/>
              <a:t> and a set of filters from </a:t>
            </a:r>
            <a:r>
              <a:rPr lang="en-US" dirty="0" err="1" smtClean="0"/>
              <a:t>Pixastic</a:t>
            </a:r>
            <a:r>
              <a:rPr lang="en-US" dirty="0" smtClean="0"/>
              <a:t> </a:t>
            </a:r>
            <a:r>
              <a:rPr lang="en-US" dirty="0" err="1" smtClean="0"/>
              <a:t>js</a:t>
            </a:r>
            <a:r>
              <a:rPr lang="en-US" dirty="0" smtClean="0"/>
              <a:t> image processing library are used for evaluation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Not parallelizable programs were identified early in the dependences assessment stage, so no large performance overhead for them.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85256-B68F-FA45-B1B4-21BAE66B5F6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541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Potential Improvement of Parallelization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85256-B68F-FA45-B1B4-21BAE66B5F6D}" type="slidenum">
              <a:rPr lang="en-US" smtClean="0"/>
              <a:t>27</a:t>
            </a:fld>
            <a:endParaRPr lang="en-US"/>
          </a:p>
        </p:txBody>
      </p:sp>
      <p:pic>
        <p:nvPicPr>
          <p:cNvPr id="5" name="Picture 4" descr="parallelization_cover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92" y="1687837"/>
            <a:ext cx="7183502" cy="3658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058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Overhead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85256-B68F-FA45-B1B4-21BAE66B5F6D}" type="slidenum">
              <a:rPr lang="en-US" smtClean="0"/>
              <a:t>28</a:t>
            </a:fld>
            <a:endParaRPr lang="en-US"/>
          </a:p>
        </p:txBody>
      </p:sp>
      <p:pic>
        <p:nvPicPr>
          <p:cNvPr id="5" name="Picture 4" descr="overhea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062" y="1565630"/>
            <a:ext cx="6973720" cy="3379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105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Result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85256-B68F-FA45-B1B4-21BAE66B5F6D}" type="slidenum">
              <a:rPr lang="en-US" smtClean="0"/>
              <a:t>29</a:t>
            </a:fld>
            <a:endParaRPr lang="en-US"/>
          </a:p>
        </p:txBody>
      </p:sp>
      <p:pic>
        <p:nvPicPr>
          <p:cNvPr id="5" name="Picture 4" descr="resul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0"/>
            <a:ext cx="90670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066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JavaScript is popular on </a:t>
            </a:r>
            <a:r>
              <a:rPr lang="en-US" dirty="0" smtClean="0"/>
              <a:t>front-end programming</a:t>
            </a:r>
            <a:r>
              <a:rPr lang="en-US" dirty="0" smtClean="0"/>
              <a:t> </a:t>
            </a:r>
            <a:r>
              <a:rPr lang="en-US" dirty="0" smtClean="0"/>
              <a:t>(also on server side now)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85256-B68F-FA45-B1B4-21BAE66B5F6D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 descr="jQuery-Logo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208696"/>
            <a:ext cx="2471712" cy="629002"/>
          </a:xfrm>
          <a:prstGeom prst="rect">
            <a:avLst/>
          </a:prstGeom>
        </p:spPr>
      </p:pic>
      <p:pic>
        <p:nvPicPr>
          <p:cNvPr id="6" name="Picture 5" descr="angularj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450" y="3660021"/>
            <a:ext cx="1659936" cy="1747301"/>
          </a:xfrm>
          <a:prstGeom prst="rect">
            <a:avLst/>
          </a:prstGeom>
        </p:spPr>
      </p:pic>
      <p:pic>
        <p:nvPicPr>
          <p:cNvPr id="7" name="Picture 6" descr="nodej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088" y="3748874"/>
            <a:ext cx="2471712" cy="132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721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compute-intensive (not interaction-intensive, not memory intensive) JavaScript applications, </a:t>
            </a:r>
            <a:r>
              <a:rPr lang="en-US" dirty="0" err="1" smtClean="0"/>
              <a:t>ParaScript</a:t>
            </a:r>
            <a:r>
              <a:rPr lang="en-US" dirty="0" smtClean="0"/>
              <a:t> can speedup the execution.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85256-B68F-FA45-B1B4-21BAE66B5F6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138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31662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Impact on power consumption</a:t>
            </a:r>
            <a:r>
              <a:rPr lang="en-US" dirty="0" smtClean="0"/>
              <a:t>?</a:t>
            </a:r>
          </a:p>
          <a:p>
            <a:r>
              <a:rPr lang="en-US" dirty="0" smtClean="0"/>
              <a:t>Will</a:t>
            </a:r>
            <a:r>
              <a:rPr lang="en-US" dirty="0" smtClean="0"/>
              <a:t> </a:t>
            </a:r>
            <a:r>
              <a:rPr lang="en-US" dirty="0" err="1" smtClean="0"/>
              <a:t>ParaScript</a:t>
            </a:r>
            <a:r>
              <a:rPr lang="en-US" dirty="0" smtClean="0"/>
              <a:t> work on latest JavaScript Engine?</a:t>
            </a:r>
            <a:endParaRPr lang="en-US" dirty="0" smtClean="0"/>
          </a:p>
          <a:p>
            <a:r>
              <a:rPr lang="en-US" dirty="0" smtClean="0"/>
              <a:t>Explicit parallelism</a:t>
            </a:r>
          </a:p>
          <a:p>
            <a:pPr lvl="1"/>
            <a:r>
              <a:rPr lang="en-US" dirty="0"/>
              <a:t>River </a:t>
            </a:r>
            <a:r>
              <a:rPr lang="en-US" dirty="0" smtClean="0"/>
              <a:t>Trail (PJS) - </a:t>
            </a:r>
            <a:r>
              <a:rPr lang="en-US" dirty="0"/>
              <a:t>a parallel </a:t>
            </a:r>
            <a:r>
              <a:rPr lang="en-US" dirty="0" smtClean="0"/>
              <a:t>programming </a:t>
            </a:r>
            <a:r>
              <a:rPr lang="en-US" dirty="0"/>
              <a:t>model and API for </a:t>
            </a:r>
            <a:r>
              <a:rPr lang="en-US" dirty="0" smtClean="0"/>
              <a:t>JavaScript</a:t>
            </a:r>
            <a:r>
              <a:rPr lang="en-US" baseline="30000" dirty="0" smtClean="0"/>
              <a:t>[1]</a:t>
            </a:r>
          </a:p>
          <a:p>
            <a:pPr lvl="1"/>
            <a:r>
              <a:rPr lang="en-US" dirty="0" smtClean="0"/>
              <a:t>Web </a:t>
            </a:r>
            <a:r>
              <a:rPr lang="en-US" dirty="0" err="1" smtClean="0"/>
              <a:t>Workders</a:t>
            </a:r>
            <a:r>
              <a:rPr lang="en-US" dirty="0" smtClean="0"/>
              <a:t> + </a:t>
            </a:r>
            <a:r>
              <a:rPr lang="en-US" dirty="0" err="1" smtClean="0"/>
              <a:t>SharedArrayBuffer</a:t>
            </a:r>
            <a:r>
              <a:rPr lang="en-US" baseline="30000" dirty="0" smtClean="0"/>
              <a:t>[2]</a:t>
            </a:r>
            <a:endParaRPr lang="en-US" dirty="0" smtClean="0"/>
          </a:p>
          <a:p>
            <a:pPr lvl="1"/>
            <a:r>
              <a:rPr lang="en-US" dirty="0" err="1" smtClean="0"/>
              <a:t>SIMD.js</a:t>
            </a:r>
            <a:r>
              <a:rPr lang="en-US" baseline="30000" dirty="0" smtClean="0"/>
              <a:t>[3]</a:t>
            </a:r>
            <a:endParaRPr lang="en-US" baseline="30000" dirty="0"/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85256-B68F-FA45-B1B4-21BAE66B5F6D}" type="slidenum">
              <a:rPr lang="en-US" smtClean="0"/>
              <a:t>31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4916823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[1] </a:t>
            </a:r>
            <a:r>
              <a:rPr lang="en-US" sz="1600" dirty="0" err="1" smtClean="0"/>
              <a:t>Herhut</a:t>
            </a:r>
            <a:r>
              <a:rPr lang="en-US" sz="1600" dirty="0"/>
              <a:t>, Stephan, et al. "River trail: a path to parallelism in JavaScript." </a:t>
            </a:r>
            <a:r>
              <a:rPr lang="en-US" sz="1600" i="1" dirty="0"/>
              <a:t>ACM SIGPLAN Notices</a:t>
            </a:r>
            <a:r>
              <a:rPr lang="en-US" sz="1600" dirty="0"/>
              <a:t>. Vol. 48. No. 10. ACM, 2013</a:t>
            </a:r>
            <a:r>
              <a:rPr lang="en-US" sz="1600" dirty="0" smtClean="0"/>
              <a:t>.</a:t>
            </a:r>
          </a:p>
          <a:p>
            <a:r>
              <a:rPr lang="en-US" sz="1600" dirty="0" smtClean="0"/>
              <a:t>[2] Dave Herman, “The Path to </a:t>
            </a:r>
            <a:r>
              <a:rPr lang="en-US" sz="1600" dirty="0"/>
              <a:t>Parallel JavaScript”, </a:t>
            </a:r>
            <a:r>
              <a:rPr lang="en-US" sz="1600" dirty="0">
                <a:hlinkClick r:id="rId2"/>
              </a:rPr>
              <a:t>https://blog.mozilla.org/javascript/2015/02/26/the-path-to-parallel-javascript</a:t>
            </a:r>
            <a:r>
              <a:rPr lang="en-US" sz="1600" dirty="0" smtClean="0">
                <a:hlinkClick r:id="rId2"/>
              </a:rPr>
              <a:t>/</a:t>
            </a:r>
            <a:endParaRPr lang="en-US" sz="1600" dirty="0" smtClean="0"/>
          </a:p>
          <a:p>
            <a:r>
              <a:rPr lang="en-US" sz="1600" dirty="0" smtClean="0"/>
              <a:t>[3] Benjamin </a:t>
            </a:r>
            <a:r>
              <a:rPr lang="en-US" sz="1600" dirty="0" err="1" smtClean="0"/>
              <a:t>Bouvier</a:t>
            </a:r>
            <a:r>
              <a:rPr lang="en-US" sz="1600" dirty="0" smtClean="0"/>
              <a:t>, “The state of </a:t>
            </a:r>
            <a:r>
              <a:rPr lang="en-US" sz="1600" dirty="0" err="1" smtClean="0"/>
              <a:t>SIMD.js</a:t>
            </a:r>
            <a:r>
              <a:rPr lang="en-US" sz="1600" dirty="0" smtClean="0"/>
              <a:t> performance in Firefox”,</a:t>
            </a:r>
          </a:p>
          <a:p>
            <a:r>
              <a:rPr lang="en-US" sz="1600" dirty="0"/>
              <a:t>https://</a:t>
            </a:r>
            <a:r>
              <a:rPr lang="en-US" sz="1600" dirty="0" err="1"/>
              <a:t>blog.mozilla.org</a:t>
            </a:r>
            <a:r>
              <a:rPr lang="en-US" sz="1600" dirty="0"/>
              <a:t>/</a:t>
            </a:r>
            <a:r>
              <a:rPr lang="en-US" sz="1600" dirty="0" err="1"/>
              <a:t>javascript</a:t>
            </a:r>
            <a:r>
              <a:rPr lang="en-US" sz="1600" dirty="0"/>
              <a:t>/2015/03/10/state-of-</a:t>
            </a:r>
            <a:r>
              <a:rPr lang="en-US" sz="1600" dirty="0" err="1"/>
              <a:t>simd</a:t>
            </a:r>
            <a:r>
              <a:rPr lang="en-US" sz="1600" dirty="0"/>
              <a:t>-</a:t>
            </a:r>
            <a:r>
              <a:rPr lang="en-US" sz="1600" dirty="0" err="1"/>
              <a:t>js</a:t>
            </a:r>
            <a:r>
              <a:rPr lang="en-US" sz="1600" dirty="0"/>
              <a:t>-performance-in-</a:t>
            </a:r>
            <a:r>
              <a:rPr lang="en-US" sz="1600" dirty="0" err="1"/>
              <a:t>firefox</a:t>
            </a:r>
            <a:r>
              <a:rPr lang="en-US" sz="1600" dirty="0"/>
              <a:t>/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68374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6034"/>
            <a:ext cx="8229600" cy="1143000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85256-B68F-FA45-B1B4-21BAE66B5F6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004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Language Trend on </a:t>
            </a:r>
            <a:r>
              <a:rPr lang="en-US" dirty="0" err="1" smtClean="0"/>
              <a:t>GitHub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85256-B68F-FA45-B1B4-21BAE66B5F6D}" type="slidenum">
              <a:rPr lang="en-US" smtClean="0"/>
              <a:t>4</a:t>
            </a:fld>
            <a:endParaRPr lang="en-US"/>
          </a:p>
        </p:txBody>
      </p:sp>
      <p:pic>
        <p:nvPicPr>
          <p:cNvPr id="9" name="Picture 8" descr="language_trend_githu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15" y="1253575"/>
            <a:ext cx="8686800" cy="499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292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Popular JavaScript Engines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Mozilla: </a:t>
            </a:r>
            <a:r>
              <a:rPr lang="en-US" dirty="0" err="1" smtClean="0"/>
              <a:t>SpiderMonkey</a:t>
            </a:r>
            <a:endParaRPr lang="en-US" dirty="0" smtClean="0"/>
          </a:p>
          <a:p>
            <a:r>
              <a:rPr lang="en-US" dirty="0" smtClean="0"/>
              <a:t>Google: V8</a:t>
            </a:r>
          </a:p>
          <a:p>
            <a:r>
              <a:rPr lang="en-US" dirty="0" err="1" smtClean="0"/>
              <a:t>WebKit</a:t>
            </a:r>
            <a:r>
              <a:rPr lang="en-US" dirty="0" smtClean="0"/>
              <a:t>: JavaScript Core (Nitro, </a:t>
            </a:r>
            <a:r>
              <a:rPr lang="en-US" dirty="0" err="1" smtClean="0"/>
              <a:t>SquirrelFish</a:t>
            </a:r>
            <a:r>
              <a:rPr lang="en-US" dirty="0" smtClean="0"/>
              <a:t>) </a:t>
            </a:r>
          </a:p>
          <a:p>
            <a:r>
              <a:rPr lang="en-US" dirty="0" smtClean="0"/>
              <a:t>Microsoft: Chakra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85256-B68F-FA45-B1B4-21BAE66B5F6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577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</a:t>
            </a:r>
            <a:r>
              <a:rPr lang="en-US" dirty="0" err="1" smtClean="0"/>
              <a:t>TraceMonkey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TraceMonkey</a:t>
            </a:r>
            <a:r>
              <a:rPr lang="en-US" dirty="0"/>
              <a:t> was the first JIT compiler written for the JavaScript </a:t>
            </a:r>
            <a:r>
              <a:rPr lang="en-US" dirty="0" smtClean="0"/>
              <a:t>language</a:t>
            </a:r>
          </a:p>
          <a:p>
            <a:r>
              <a:rPr lang="en-US" dirty="0" smtClean="0"/>
              <a:t>It is a part of </a:t>
            </a:r>
            <a:r>
              <a:rPr lang="en-US" dirty="0" err="1" smtClean="0"/>
              <a:t>SpiderMonkey</a:t>
            </a:r>
            <a:endParaRPr lang="en-US" dirty="0" smtClean="0"/>
          </a:p>
          <a:p>
            <a:r>
              <a:rPr lang="en-US" dirty="0" smtClean="0"/>
              <a:t>It is a tracing JIT, which records control flow and data types during interpreter execution, then optimize the native code.</a:t>
            </a:r>
          </a:p>
          <a:p>
            <a:r>
              <a:rPr lang="en-US" dirty="0" smtClean="0"/>
              <a:t>Now obsolete.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85256-B68F-FA45-B1B4-21BAE66B5F6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648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JavaScript Performance</a:t>
            </a:r>
            <a:endParaRPr lang="en-US" dirty="0"/>
          </a:p>
        </p:txBody>
      </p:sp>
      <p:pic>
        <p:nvPicPr>
          <p:cNvPr id="5" name="Content Placeholder 4" descr="js_performance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6" r="1746"/>
          <a:stretch>
            <a:fillRect/>
          </a:stretch>
        </p:blipFill>
        <p:spPr>
          <a:xfrm>
            <a:off x="457200" y="1600200"/>
            <a:ext cx="8229600" cy="45259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85256-B68F-FA45-B1B4-21BAE66B5F6D}" type="slidenum">
              <a:rPr lang="en-US" smtClean="0"/>
              <a:t>7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488668" y="2494505"/>
            <a:ext cx="1890038" cy="3631658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927156" y="2053741"/>
            <a:ext cx="963725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baseline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114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Assumptions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Execution time is dominated by hot </a:t>
            </a:r>
            <a:r>
              <a:rPr lang="en-US" dirty="0" smtClean="0"/>
              <a:t>loops for compute-intensive applications</a:t>
            </a:r>
            <a:r>
              <a:rPr lang="en-US" baseline="30000" dirty="0" smtClean="0"/>
              <a:t>[</a:t>
            </a:r>
            <a:r>
              <a:rPr lang="en-US" baseline="30000" dirty="0" smtClean="0"/>
              <a:t>1]</a:t>
            </a:r>
          </a:p>
          <a:p>
            <a:r>
              <a:rPr lang="en-US" dirty="0" smtClean="0"/>
              <a:t>Industry benchmarks are representative of JavaScript workloads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85256-B68F-FA45-B1B4-21BAE66B5F6D}" type="slidenum">
              <a:rPr lang="en-US" smtClean="0"/>
              <a:t>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5626253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[1] </a:t>
            </a:r>
            <a:r>
              <a:rPr lang="en-US" sz="1600" dirty="0"/>
              <a:t>Richards, </a:t>
            </a:r>
            <a:r>
              <a:rPr lang="en-US" sz="1600" dirty="0" err="1"/>
              <a:t>Gregor</a:t>
            </a:r>
            <a:r>
              <a:rPr lang="en-US" sz="1600" dirty="0"/>
              <a:t>, et al. "An analysis of the dynamic behavior of JavaScript programs." </a:t>
            </a:r>
            <a:r>
              <a:rPr lang="en-US" sz="1600" i="1" dirty="0"/>
              <a:t>ACM </a:t>
            </a:r>
            <a:r>
              <a:rPr lang="en-US" sz="1600" i="1" dirty="0" err="1"/>
              <a:t>Sigplan</a:t>
            </a:r>
            <a:r>
              <a:rPr lang="en-US" sz="1600" i="1" dirty="0"/>
              <a:t> Notices</a:t>
            </a:r>
            <a:r>
              <a:rPr lang="en-US" sz="1600" dirty="0"/>
              <a:t>. Vol. 45. No. 6. ACM, 2010.</a:t>
            </a:r>
          </a:p>
        </p:txBody>
      </p:sp>
    </p:spTree>
    <p:extLst>
      <p:ext uri="{BB962C8B-B14F-4D97-AF65-F5344CB8AC3E}">
        <p14:creationId xmlns:p14="http://schemas.microsoft.com/office/powerpoint/2010/main" val="77460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Static Parallelization 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85256-B68F-FA45-B1B4-21BAE66B5F6D}" type="slidenum">
              <a:rPr lang="en-US" smtClean="0"/>
              <a:t>9</a:t>
            </a:fld>
            <a:endParaRPr lang="en-US"/>
          </a:p>
        </p:txBody>
      </p:sp>
      <p:pic>
        <p:nvPicPr>
          <p:cNvPr id="7" name="Picture 6" descr="static_parallelizat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700" y="1798586"/>
            <a:ext cx="5803900" cy="256540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2343645" y="1798586"/>
            <a:ext cx="3114781" cy="14379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22103" y="1477855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Find loops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2343645" y="3236517"/>
            <a:ext cx="5123955" cy="121817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869006" y="4439576"/>
            <a:ext cx="2073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Speculate execution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45801" y="5156299"/>
            <a:ext cx="67285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Problem: Large overhead for JIT compiler and speculation runtime!</a:t>
            </a:r>
          </a:p>
        </p:txBody>
      </p:sp>
    </p:spTree>
    <p:extLst>
      <p:ext uri="{BB962C8B-B14F-4D97-AF65-F5344CB8AC3E}">
        <p14:creationId xmlns:p14="http://schemas.microsoft.com/office/powerpoint/2010/main" val="3730536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1" grpId="0"/>
      <p:bldP spid="12" grpId="0"/>
    </p:bldLst>
  </p:timing>
</p:sld>
</file>

<file path=ppt/theme/theme1.xml><?xml version="1.0" encoding="utf-8"?>
<a:theme xmlns:a="http://schemas.openxmlformats.org/drawingml/2006/main" name="repor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report.potx</Template>
  <TotalTime>5639</TotalTime>
  <Words>1033</Words>
  <Application>Microsoft Macintosh PowerPoint</Application>
  <PresentationFormat>On-screen Show (4:3)</PresentationFormat>
  <Paragraphs>163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report</vt:lpstr>
      <vt:lpstr>Dynamic Parallelization of JavaScript Applications Using an Ultra-lightweight Speculation Mechanism</vt:lpstr>
      <vt:lpstr>Overview</vt:lpstr>
      <vt:lpstr>Background</vt:lpstr>
      <vt:lpstr>Language Trend on GitHub</vt:lpstr>
      <vt:lpstr>Popular JavaScript Engines</vt:lpstr>
      <vt:lpstr>About TraceMonkey</vt:lpstr>
      <vt:lpstr>JavaScript Performance</vt:lpstr>
      <vt:lpstr>Two Assumptions</vt:lpstr>
      <vt:lpstr>Static Parallelization Overview</vt:lpstr>
      <vt:lpstr>ParaScript Dynamic Parallelization</vt:lpstr>
      <vt:lpstr>Loop Selection</vt:lpstr>
      <vt:lpstr>Loop Selection (contd.)</vt:lpstr>
      <vt:lpstr>Dependence Assessment</vt:lpstr>
      <vt:lpstr>Scalar Dependences</vt:lpstr>
      <vt:lpstr>Array Dependences</vt:lpstr>
      <vt:lpstr>Parallel Code Generation</vt:lpstr>
      <vt:lpstr>Code Generation Template</vt:lpstr>
      <vt:lpstr>Speculation Mechanism</vt:lpstr>
      <vt:lpstr>Speculative Parallelization with STM</vt:lpstr>
      <vt:lpstr>Speculative Parallelization with ParaScript</vt:lpstr>
      <vt:lpstr>Conflict Detection Using  Reference Counting</vt:lpstr>
      <vt:lpstr>Conflict Detection Using  Range-based Checks</vt:lpstr>
      <vt:lpstr>Instrumenting Array Functions</vt:lpstr>
      <vt:lpstr>Checkpointing and Recovery</vt:lpstr>
      <vt:lpstr>Checkpointing Optimizations</vt:lpstr>
      <vt:lpstr>Evaluation</vt:lpstr>
      <vt:lpstr>Potential Improvement of Parallelization</vt:lpstr>
      <vt:lpstr>Overhead Analysis</vt:lpstr>
      <vt:lpstr>Evaluation Result</vt:lpstr>
      <vt:lpstr>Conclusion</vt:lpstr>
      <vt:lpstr>Discussions</vt:lpstr>
      <vt:lpstr>Questions?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peng</dc:creator>
  <cp:lastModifiedBy>peng</cp:lastModifiedBy>
  <cp:revision>134</cp:revision>
  <dcterms:created xsi:type="dcterms:W3CDTF">2014-12-02T04:22:32Z</dcterms:created>
  <dcterms:modified xsi:type="dcterms:W3CDTF">2015-10-20T03:39:36Z</dcterms:modified>
</cp:coreProperties>
</file>