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87" r:id="rId2"/>
    <p:sldId id="258" r:id="rId3"/>
    <p:sldId id="260" r:id="rId4"/>
    <p:sldId id="262" r:id="rId5"/>
    <p:sldId id="280" r:id="rId6"/>
    <p:sldId id="279" r:id="rId7"/>
    <p:sldId id="263" r:id="rId8"/>
    <p:sldId id="261"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82" r:id="rId25"/>
    <p:sldId id="283" r:id="rId26"/>
    <p:sldId id="28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5">
          <p15:clr>
            <a:srgbClr val="A4A3A4"/>
          </p15:clr>
        </p15:guide>
        <p15:guide id="2" orient="horz" pos="285">
          <p15:clr>
            <a:srgbClr val="A4A3A4"/>
          </p15:clr>
        </p15:guide>
        <p15:guide id="3" orient="horz" pos="683">
          <p15:clr>
            <a:srgbClr val="A4A3A4"/>
          </p15:clr>
        </p15:guide>
        <p15:guide id="4" pos="5659">
          <p15:clr>
            <a:srgbClr val="A4A3A4"/>
          </p15:clr>
        </p15:guide>
        <p15:guide id="5" pos="28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BD54"/>
    <a:srgbClr val="B70000"/>
    <a:srgbClr val="B70014"/>
    <a:srgbClr val="7B0000"/>
    <a:srgbClr val="DB00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38" autoAdjust="0"/>
    <p:restoredTop sz="75398" autoAdjust="0"/>
  </p:normalViewPr>
  <p:slideViewPr>
    <p:cSldViewPr snapToGrid="0" snapToObjects="1">
      <p:cViewPr varScale="1">
        <p:scale>
          <a:sx n="80" d="100"/>
          <a:sy n="80" d="100"/>
        </p:scale>
        <p:origin x="1632" y="176"/>
      </p:cViewPr>
      <p:guideLst>
        <p:guide orient="horz" pos="1115"/>
        <p:guide orient="horz" pos="285"/>
        <p:guide orient="horz" pos="683"/>
        <p:guide pos="5659"/>
        <p:guide pos="286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87D7A9-0296-424D-8FBD-38A5210C59F4}" type="datetimeFigureOut">
              <a:rPr lang="en-US" smtClean="0"/>
              <a:t>10/22/15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6721E7-4DBE-BC44-988D-4128EE48D5C8}" type="slidenum">
              <a:rPr lang="en-US" smtClean="0"/>
              <a:t>‹#›</a:t>
            </a:fld>
            <a:endParaRPr lang="en-US"/>
          </a:p>
        </p:txBody>
      </p:sp>
    </p:spTree>
    <p:extLst>
      <p:ext uri="{BB962C8B-B14F-4D97-AF65-F5344CB8AC3E}">
        <p14:creationId xmlns:p14="http://schemas.microsoft.com/office/powerpoint/2010/main" val="42238131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B1265E-45E4-914C-9FA3-8ECF266E0A83}" type="datetimeFigureOut">
              <a:rPr lang="en-US" smtClean="0"/>
              <a:t>10/22/15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6B9835-DA8B-D845-BA8B-2F9596FD2688}" type="slidenum">
              <a:rPr lang="en-US" smtClean="0"/>
              <a:t>‹#›</a:t>
            </a:fld>
            <a:endParaRPr lang="en-US"/>
          </a:p>
        </p:txBody>
      </p:sp>
    </p:spTree>
    <p:extLst>
      <p:ext uri="{BB962C8B-B14F-4D97-AF65-F5344CB8AC3E}">
        <p14:creationId xmlns:p14="http://schemas.microsoft.com/office/powerpoint/2010/main" val="16301528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Based</a:t>
            </a:r>
            <a:r>
              <a:rPr lang="en-US" baseline="0" dirty="0" smtClean="0"/>
              <a:t> on study conducted by the industry research partner of the authors.</a:t>
            </a:r>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3</a:t>
            </a:fld>
            <a:endParaRPr lang="en-US"/>
          </a:p>
        </p:txBody>
      </p:sp>
    </p:spTree>
    <p:extLst>
      <p:ext uri="{BB962C8B-B14F-4D97-AF65-F5344CB8AC3E}">
        <p14:creationId xmlns:p14="http://schemas.microsoft.com/office/powerpoint/2010/main" val="1673565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Problem</a:t>
            </a:r>
            <a:r>
              <a:rPr lang="en-US" baseline="0" dirty="0" smtClean="0"/>
              <a:t> with the traditional cache is that they are power hungry and huge. P2 design requires 64KB data cache and has hit rate of 93%. But it consumes one-forth of the total energy consumption.</a:t>
            </a:r>
          </a:p>
          <a:p>
            <a:pPr marL="171450" indent="-171450">
              <a:buFontTx/>
              <a:buChar char="-"/>
            </a:pPr>
            <a:r>
              <a:rPr lang="en-US" dirty="0" smtClean="0"/>
              <a:t>Invoked using software. DOM_LD(Id,</a:t>
            </a:r>
            <a:r>
              <a:rPr lang="en-US" baseline="0" dirty="0" smtClean="0"/>
              <a:t> </a:t>
            </a:r>
            <a:r>
              <a:rPr lang="en-US" baseline="0" dirty="0" err="1" smtClean="0"/>
              <a:t>attr</a:t>
            </a:r>
            <a:r>
              <a:rPr lang="en-US" baseline="0" dirty="0" smtClean="0"/>
              <a:t>) DOM_ST(ID, </a:t>
            </a:r>
            <a:r>
              <a:rPr lang="en-US" baseline="0" dirty="0" err="1" smtClean="0"/>
              <a:t>Attr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16</a:t>
            </a:fld>
            <a:endParaRPr lang="en-US"/>
          </a:p>
        </p:txBody>
      </p:sp>
    </p:spTree>
    <p:extLst>
      <p:ext uri="{BB962C8B-B14F-4D97-AF65-F5344CB8AC3E}">
        <p14:creationId xmlns:p14="http://schemas.microsoft.com/office/powerpoint/2010/main" val="1425621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18</a:t>
            </a:fld>
            <a:endParaRPr lang="en-US"/>
          </a:p>
        </p:txBody>
      </p:sp>
    </p:spTree>
    <p:extLst>
      <p:ext uri="{BB962C8B-B14F-4D97-AF65-F5344CB8AC3E}">
        <p14:creationId xmlns:p14="http://schemas.microsoft.com/office/powerpoint/2010/main" val="2198368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Each</a:t>
            </a:r>
            <a:r>
              <a:rPr lang="en-US" baseline="0" dirty="0" smtClean="0"/>
              <a:t> design moves slightly to the right(higher load time) because of the software overheads due to Cache design. </a:t>
            </a:r>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21</a:t>
            </a:fld>
            <a:endParaRPr lang="en-US"/>
          </a:p>
        </p:txBody>
      </p:sp>
    </p:spTree>
    <p:extLst>
      <p:ext uri="{BB962C8B-B14F-4D97-AF65-F5344CB8AC3E}">
        <p14:creationId xmlns:p14="http://schemas.microsoft.com/office/powerpoint/2010/main" val="2090672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data above</a:t>
            </a:r>
            <a:r>
              <a:rPr lang="en-US" baseline="0" dirty="0" smtClean="0"/>
              <a:t> is from ComScore’s 2015 mobile App report.</a:t>
            </a:r>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22</a:t>
            </a:fld>
            <a:endParaRPr lang="en-US"/>
          </a:p>
        </p:txBody>
      </p:sp>
    </p:spTree>
    <p:extLst>
      <p:ext uri="{BB962C8B-B14F-4D97-AF65-F5344CB8AC3E}">
        <p14:creationId xmlns:p14="http://schemas.microsoft.com/office/powerpoint/2010/main" val="1717313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Time spent</a:t>
            </a:r>
            <a:r>
              <a:rPr lang="en-US" baseline="0" dirty="0" smtClean="0"/>
              <a:t> on digital media itself rose from 2 hours 22 minutes in 2013 to 2 hours 42 minutes in 2014. </a:t>
            </a:r>
          </a:p>
          <a:p>
            <a:pPr marL="171450" indent="-171450">
              <a:buFontTx/>
              <a:buChar char="-"/>
            </a:pPr>
            <a:r>
              <a:rPr lang="en-US" baseline="0" dirty="0" smtClean="0"/>
              <a:t>Reference[1] : http://flurrymobile.tumblr.com/post/115191864580/apps-solidify-leadership-six-years-into-the-mobile</a:t>
            </a:r>
          </a:p>
          <a:p>
            <a:pPr marL="171450" indent="-171450">
              <a:buFontTx/>
              <a:buChar char="-"/>
            </a:pPr>
            <a:r>
              <a:rPr lang="en-US" baseline="0" dirty="0" smtClean="0"/>
              <a:t>Reference[2] : http://</a:t>
            </a:r>
            <a:r>
              <a:rPr lang="en-US" baseline="0" dirty="0" err="1" smtClean="0"/>
              <a:t>marketingland.com</a:t>
            </a:r>
            <a:r>
              <a:rPr lang="en-US" baseline="0" dirty="0" smtClean="0"/>
              <a:t>/apps-eat-digital-media-time-with-top-3-capturing-80-percent-143555</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According to this report in 2014, An average user spends 2 hours 19 minutes in Apps and just 22 minutes in web browsers.</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23</a:t>
            </a:fld>
            <a:endParaRPr lang="en-US"/>
          </a:p>
        </p:txBody>
      </p:sp>
    </p:spTree>
    <p:extLst>
      <p:ext uri="{BB962C8B-B14F-4D97-AF65-F5344CB8AC3E}">
        <p14:creationId xmlns:p14="http://schemas.microsoft.com/office/powerpoint/2010/main" val="313953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major data structures are involved in this. DOM tree consists of all the node information and how various methods interact with them.</a:t>
            </a:r>
          </a:p>
          <a:p>
            <a:r>
              <a:rPr lang="en-US" dirty="0" smtClean="0"/>
              <a:t>CSS</a:t>
            </a:r>
            <a:r>
              <a:rPr lang="en-US" baseline="0" dirty="0" smtClean="0"/>
              <a:t> style rules is like an excel sheet describing each rule and associating them with the corresponding descriptor.</a:t>
            </a:r>
          </a:p>
          <a:p>
            <a:r>
              <a:rPr lang="en-US" sz="1200" b="0" i="0" kern="1200" dirty="0" smtClean="0">
                <a:solidFill>
                  <a:schemeClr val="tx1"/>
                </a:solidFill>
                <a:effectLst/>
                <a:latin typeface="+mn-lt"/>
                <a:ea typeface="+mn-ea"/>
                <a:cs typeface="+mn-cs"/>
              </a:rPr>
              <a:t>While the DOM tree is being constructed, the browser constructs another tree, the render tree. This tree is of visual elements in the order in which they will be displayed. It is the visual representation of the document. The purpose of this tree is to enable painting the contents in their correct order.</a:t>
            </a:r>
            <a:endParaRPr lang="en-US" baseline="0" dirty="0" smtClean="0"/>
          </a:p>
          <a:p>
            <a:endParaRPr lang="en-US" dirty="0" smtClean="0"/>
          </a:p>
          <a:p>
            <a:r>
              <a:rPr lang="en-US" dirty="0" smtClean="0"/>
              <a:t>Refer: http://www.html5rocks.com/en/tutorials/internals/howbrowserswork/</a:t>
            </a:r>
          </a:p>
          <a:p>
            <a:endParaRPr lang="en-US" baseline="0" dirty="0"/>
          </a:p>
          <a:p>
            <a:r>
              <a:rPr lang="en-US" baseline="0" dirty="0" smtClean="0"/>
              <a:t>To get some detailed idea on DOM tree:</a:t>
            </a:r>
          </a:p>
          <a:p>
            <a:r>
              <a:rPr lang="en-US" baseline="0" dirty="0" smtClean="0"/>
              <a:t>http://www.w3.org/TR/DOM-Level-2-Core/introduction.html</a:t>
            </a:r>
          </a:p>
        </p:txBody>
      </p:sp>
      <p:sp>
        <p:nvSpPr>
          <p:cNvPr id="4" name="Slide Number Placeholder 3"/>
          <p:cNvSpPr>
            <a:spLocks noGrp="1"/>
          </p:cNvSpPr>
          <p:nvPr>
            <p:ph type="sldNum" sz="quarter" idx="10"/>
          </p:nvPr>
        </p:nvSpPr>
        <p:spPr/>
        <p:txBody>
          <a:bodyPr/>
          <a:lstStyle/>
          <a:p>
            <a:fld id="{9D6B9835-DA8B-D845-BA8B-2F9596FD2688}" type="slidenum">
              <a:rPr lang="en-US" smtClean="0"/>
              <a:t>4</a:t>
            </a:fld>
            <a:endParaRPr lang="en-US"/>
          </a:p>
        </p:txBody>
      </p:sp>
    </p:spTree>
    <p:extLst>
      <p:ext uri="{BB962C8B-B14F-4D97-AF65-F5344CB8AC3E}">
        <p14:creationId xmlns:p14="http://schemas.microsoft.com/office/powerpoint/2010/main" val="37768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https://</a:t>
            </a:r>
            <a:r>
              <a:rPr lang="en-US" baseline="0" dirty="0" err="1" smtClean="0"/>
              <a:t>developers.google.com</a:t>
            </a:r>
            <a:r>
              <a:rPr lang="en-US" baseline="0" dirty="0" smtClean="0"/>
              <a:t>/web/fundamentals/performance/critical-rendering-path/</a:t>
            </a:r>
            <a:r>
              <a:rPr lang="en-US" baseline="0" dirty="0" err="1" smtClean="0"/>
              <a:t>render-tree-construction?hl</a:t>
            </a:r>
            <a:r>
              <a:rPr lang="en-US" baseline="0" dirty="0" smtClean="0"/>
              <a:t>=en</a:t>
            </a:r>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5</a:t>
            </a:fld>
            <a:endParaRPr lang="en-US"/>
          </a:p>
        </p:txBody>
      </p:sp>
    </p:spTree>
    <p:extLst>
      <p:ext uri="{BB962C8B-B14F-4D97-AF65-F5344CB8AC3E}">
        <p14:creationId xmlns:p14="http://schemas.microsoft.com/office/powerpoint/2010/main" val="1071169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major data structures are involved in this. DOM tree consists of all the node information and how various methods interact with them.</a:t>
            </a:r>
          </a:p>
          <a:p>
            <a:r>
              <a:rPr lang="en-US" dirty="0" smtClean="0"/>
              <a:t>CSS</a:t>
            </a:r>
            <a:r>
              <a:rPr lang="en-US" baseline="0" dirty="0" smtClean="0"/>
              <a:t> style rules is like an excel sheet describing each rule and associating them with the corresponding descriptor.</a:t>
            </a:r>
          </a:p>
          <a:p>
            <a:r>
              <a:rPr lang="en-US" sz="1200" b="0" i="0" kern="1200" dirty="0" smtClean="0">
                <a:solidFill>
                  <a:schemeClr val="tx1"/>
                </a:solidFill>
                <a:effectLst/>
                <a:latin typeface="+mn-lt"/>
                <a:ea typeface="+mn-ea"/>
                <a:cs typeface="+mn-cs"/>
              </a:rPr>
              <a:t>While the DOM tree is being constructed, the browser constructs another tree, the render tree. This tree is of visual elements in the order in which they will be displayed. It is the visual representation of the document. The purpose of this tree is to enable painting the contents in their correct order.</a:t>
            </a:r>
            <a:endParaRPr lang="en-US" baseline="0" dirty="0" smtClean="0"/>
          </a:p>
          <a:p>
            <a:endParaRPr lang="en-US" dirty="0" smtClean="0"/>
          </a:p>
          <a:p>
            <a:r>
              <a:rPr lang="en-US" dirty="0" smtClean="0"/>
              <a:t>Refer: http://www.html5rocks.com/en/tutorials/internals/howbrowserswork/</a:t>
            </a:r>
          </a:p>
          <a:p>
            <a:endParaRPr lang="en-US" baseline="0" dirty="0"/>
          </a:p>
          <a:p>
            <a:r>
              <a:rPr lang="en-US" baseline="0" dirty="0" smtClean="0"/>
              <a:t>To get some detailed idea on DOM tree:</a:t>
            </a:r>
          </a:p>
          <a:p>
            <a:r>
              <a:rPr lang="en-US" baseline="0" dirty="0" smtClean="0"/>
              <a:t>http://www.w3.org/TR/DOM-Level-2-Core/introduction.html</a:t>
            </a:r>
          </a:p>
        </p:txBody>
      </p:sp>
      <p:sp>
        <p:nvSpPr>
          <p:cNvPr id="4" name="Slide Number Placeholder 3"/>
          <p:cNvSpPr>
            <a:spLocks noGrp="1"/>
          </p:cNvSpPr>
          <p:nvPr>
            <p:ph type="sldNum" sz="quarter" idx="10"/>
          </p:nvPr>
        </p:nvSpPr>
        <p:spPr/>
        <p:txBody>
          <a:bodyPr/>
          <a:lstStyle/>
          <a:p>
            <a:fld id="{9D6B9835-DA8B-D845-BA8B-2F9596FD2688}" type="slidenum">
              <a:rPr lang="en-US" smtClean="0"/>
              <a:t>6</a:t>
            </a:fld>
            <a:endParaRPr lang="en-US"/>
          </a:p>
        </p:txBody>
      </p:sp>
    </p:spTree>
    <p:extLst>
      <p:ext uri="{BB962C8B-B14F-4D97-AF65-F5344CB8AC3E}">
        <p14:creationId xmlns:p14="http://schemas.microsoft.com/office/powerpoint/2010/main" val="62432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SRU-</a:t>
            </a:r>
            <a:r>
              <a:rPr lang="en-US" baseline="0" dirty="0" smtClean="0"/>
              <a:t> Software assisted hardware accelerator for the style resolution kernel.</a:t>
            </a:r>
          </a:p>
          <a:p>
            <a:r>
              <a:rPr lang="en-US" dirty="0" smtClean="0"/>
              <a:t>Browser Engine</a:t>
            </a:r>
            <a:r>
              <a:rPr lang="en-US" baseline="0" dirty="0" smtClean="0"/>
              <a:t> Cache – software managed L0 cache that exploits unique data locality of the browser engine’s principal data structures.</a:t>
            </a:r>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8</a:t>
            </a:fld>
            <a:endParaRPr lang="en-US"/>
          </a:p>
        </p:txBody>
      </p:sp>
    </p:spTree>
    <p:extLst>
      <p:ext uri="{BB962C8B-B14F-4D97-AF65-F5344CB8AC3E}">
        <p14:creationId xmlns:p14="http://schemas.microsoft.com/office/powerpoint/2010/main" val="3425590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PCA </a:t>
            </a:r>
            <a:r>
              <a:rPr lang="en-US" dirty="0" smtClean="0"/>
              <a:t>–</a:t>
            </a:r>
            <a:r>
              <a:rPr lang="en-US" baseline="0" dirty="0" smtClean="0"/>
              <a:t> Principal Component Analysis. A statistical method that reduces the number of inputs without losing the generality</a:t>
            </a:r>
            <a:r>
              <a:rPr lang="en-US" baseline="0" dirty="0" smtClean="0"/>
              <a:t>.</a:t>
            </a:r>
          </a:p>
          <a:p>
            <a:pPr marL="171450" indent="-171450">
              <a:buFontTx/>
              <a:buChar char="-"/>
            </a:pPr>
            <a:r>
              <a:rPr lang="en-US" baseline="0" dirty="0" smtClean="0"/>
              <a:t>PC1 – IPC(</a:t>
            </a:r>
            <a:r>
              <a:rPr lang="en-US" baseline="0" dirty="0" err="1" smtClean="0"/>
              <a:t>Microarchitectural</a:t>
            </a:r>
            <a:r>
              <a:rPr lang="en-US" baseline="0" dirty="0" smtClean="0"/>
              <a:t> features) PC2- No. of DOM tree nodes.</a:t>
            </a:r>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9</a:t>
            </a:fld>
            <a:endParaRPr lang="en-US"/>
          </a:p>
        </p:txBody>
      </p:sp>
    </p:spTree>
    <p:extLst>
      <p:ext uri="{BB962C8B-B14F-4D97-AF65-F5344CB8AC3E}">
        <p14:creationId xmlns:p14="http://schemas.microsoft.com/office/powerpoint/2010/main" val="1859537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Larger L1 cache size and physical register compared to current design ( ~2012??)  snapdragon 810 offers 128 physical registers(32 bit). 80KiB L1 cache. P1 is well within today’s architecture. P2 is a bit of overstretch on register instruction cache. Reference : http://www.anandtech.com/show/8718/the-samsung-galaxy-note-4-exynos-review/5 </a:t>
            </a:r>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12</a:t>
            </a:fld>
            <a:endParaRPr lang="en-US"/>
          </a:p>
        </p:txBody>
      </p:sp>
    </p:spTree>
    <p:extLst>
      <p:ext uri="{BB962C8B-B14F-4D97-AF65-F5344CB8AC3E}">
        <p14:creationId xmlns:p14="http://schemas.microsoft.com/office/powerpoint/2010/main" val="258941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Matching</a:t>
            </a:r>
            <a:r>
              <a:rPr lang="en-US" baseline="0" dirty="0" smtClean="0"/>
              <a:t> phase – Each node in the DOM tree should be matched to corresponding style in the CSS style sheet. </a:t>
            </a:r>
          </a:p>
          <a:p>
            <a:r>
              <a:rPr lang="en-US" baseline="0" dirty="0" smtClean="0"/>
              <a:t>Applying Phase – The applying phase takes in a set of CSS rules as inputs and computes property’s final values(RGB values) and stores them back in the render tree.</a:t>
            </a:r>
            <a:endParaRPr lang="en-US" dirty="0" smtClean="0"/>
          </a:p>
          <a:p>
            <a:r>
              <a:rPr lang="en-US" dirty="0" smtClean="0"/>
              <a:t>RLP – Each rule</a:t>
            </a:r>
            <a:r>
              <a:rPr lang="en-US" baseline="0" dirty="0" smtClean="0"/>
              <a:t> must be applied in correct cascading order. Higher-priority rule overrides Low priority rules. Can be parallelized by speculative execution.</a:t>
            </a:r>
          </a:p>
          <a:p>
            <a:r>
              <a:rPr lang="en-US" baseline="0" dirty="0" smtClean="0"/>
              <a:t>PLP – Each rule has set of properties that can be applied in parallel. Conflicts are resolved during the conflict resolution phase.</a:t>
            </a:r>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14</a:t>
            </a:fld>
            <a:endParaRPr lang="en-US"/>
          </a:p>
        </p:txBody>
      </p:sp>
    </p:spTree>
    <p:extLst>
      <p:ext uri="{BB962C8B-B14F-4D97-AF65-F5344CB8AC3E}">
        <p14:creationId xmlns:p14="http://schemas.microsoft.com/office/powerpoint/2010/main" val="3885483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Each lane in</a:t>
            </a:r>
            <a:r>
              <a:rPr lang="en-US" baseline="0" dirty="0" smtClean="0"/>
              <a:t> SRU is computes 1 rule. Two rules </a:t>
            </a:r>
            <a:r>
              <a:rPr lang="en-US" baseline="0" dirty="0" err="1" smtClean="0"/>
              <a:t>i</a:t>
            </a:r>
            <a:r>
              <a:rPr lang="en-US" baseline="0" dirty="0" smtClean="0"/>
              <a:t> and j are being evaluated. “</a:t>
            </a:r>
            <a:r>
              <a:rPr lang="en-US" baseline="0" dirty="0" err="1" smtClean="0"/>
              <a:t>i</a:t>
            </a:r>
            <a:r>
              <a:rPr lang="en-US" baseline="0" dirty="0" smtClean="0"/>
              <a:t>” has property l </a:t>
            </a:r>
            <a:r>
              <a:rPr lang="en-US" baseline="0" dirty="0" err="1" smtClean="0"/>
              <a:t>amd</a:t>
            </a:r>
            <a:r>
              <a:rPr lang="en-US" baseline="0" dirty="0" smtClean="0"/>
              <a:t> m, j has property m and k. l and k can be executed in parallel without issues. Prop m requires conflict resolution, which is resolved based on Priorities of Rule I and J.</a:t>
            </a:r>
          </a:p>
          <a:p>
            <a:pPr marL="171450" indent="-171450">
              <a:buFontTx/>
              <a:buChar char="-"/>
            </a:pPr>
            <a:endParaRPr lang="en-US" baseline="0" dirty="0" smtClean="0"/>
          </a:p>
          <a:p>
            <a:pPr marL="171450" indent="-171450">
              <a:buFontTx/>
              <a:buChar char="-"/>
            </a:pPr>
            <a:r>
              <a:rPr lang="en-US" baseline="0" dirty="0" smtClean="0"/>
              <a:t>Is it 4 Rules or 4 styles that can be stored? 4 Rules makes more sense.</a:t>
            </a:r>
          </a:p>
          <a:p>
            <a:pPr marL="171450" indent="-171450">
              <a:buFontTx/>
              <a:buChar char="-"/>
            </a:pPr>
            <a:endParaRPr lang="en-US" baseline="0" dirty="0" smtClean="0"/>
          </a:p>
          <a:p>
            <a:pPr marL="171450" indent="-171450">
              <a:buFontTx/>
              <a:buChar char="-"/>
            </a:pPr>
            <a:r>
              <a:rPr lang="en-US" baseline="0" dirty="0" smtClean="0"/>
              <a:t>Invoked from software </a:t>
            </a:r>
            <a:r>
              <a:rPr lang="en-US" baseline="0" dirty="0" err="1" smtClean="0"/>
              <a:t>style_Apply</a:t>
            </a:r>
            <a:r>
              <a:rPr lang="en-US" baseline="0" dirty="0" smtClean="0"/>
              <a:t>(Id).</a:t>
            </a:r>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15</a:t>
            </a:fld>
            <a:endParaRPr lang="en-US"/>
          </a:p>
        </p:txBody>
      </p:sp>
    </p:spTree>
    <p:extLst>
      <p:ext uri="{BB962C8B-B14F-4D97-AF65-F5344CB8AC3E}">
        <p14:creationId xmlns:p14="http://schemas.microsoft.com/office/powerpoint/2010/main" val="2591358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descr="Red_Backgroun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52679" cy="6858000"/>
          </a:xfrm>
          <a:prstGeom prst="rect">
            <a:avLst/>
          </a:prstGeom>
        </p:spPr>
      </p:pic>
      <p:sp>
        <p:nvSpPr>
          <p:cNvPr id="8" name="Rectangle 7"/>
          <p:cNvSpPr/>
          <p:nvPr userDrawn="1"/>
        </p:nvSpPr>
        <p:spPr>
          <a:xfrm>
            <a:off x="-1" y="564134"/>
            <a:ext cx="9152680" cy="3025775"/>
          </a:xfrm>
          <a:prstGeom prst="rect">
            <a:avLst/>
          </a:prstGeom>
          <a:solidFill>
            <a:srgbClr val="7B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2" name="Picture 21" descr="Basc_hall_autumn_final.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 y="564134"/>
            <a:ext cx="1837944" cy="2756916"/>
          </a:xfrm>
          <a:prstGeom prst="rect">
            <a:avLst/>
          </a:prstGeom>
        </p:spPr>
      </p:pic>
      <p:pic>
        <p:nvPicPr>
          <p:cNvPr id="23" name="Picture 22" descr="SailingChamp_final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5485" y="841460"/>
            <a:ext cx="1837944" cy="2756916"/>
          </a:xfrm>
          <a:prstGeom prst="rect">
            <a:avLst/>
          </a:prstGeom>
        </p:spPr>
      </p:pic>
      <p:pic>
        <p:nvPicPr>
          <p:cNvPr id="24" name="Picture 23" descr="snowy_campus_final.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58278" y="562923"/>
            <a:ext cx="1837944" cy="2756916"/>
          </a:xfrm>
          <a:prstGeom prst="rect">
            <a:avLst/>
          </a:prstGeom>
        </p:spPr>
      </p:pic>
      <p:pic>
        <p:nvPicPr>
          <p:cNvPr id="25" name="Picture 24" descr="BascHill_spring_final.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86316" y="841460"/>
            <a:ext cx="1837944" cy="2756916"/>
          </a:xfrm>
          <a:prstGeom prst="rect">
            <a:avLst/>
          </a:prstGeom>
        </p:spPr>
      </p:pic>
      <p:pic>
        <p:nvPicPr>
          <p:cNvPr id="26" name="Picture 25" descr="Wbanner_Lincoln_final.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14735" y="564134"/>
            <a:ext cx="1837944" cy="2756916"/>
          </a:xfrm>
          <a:prstGeom prst="rect">
            <a:avLst/>
          </a:prstGeom>
        </p:spPr>
      </p:pic>
      <p:pic>
        <p:nvPicPr>
          <p:cNvPr id="3" name="Picture 2" descr="uwlogo_web_med_ctr_wht.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26041" y="4169218"/>
            <a:ext cx="2670048" cy="1786128"/>
          </a:xfrm>
          <a:prstGeom prst="rect">
            <a:avLst/>
          </a:prstGeom>
        </p:spPr>
      </p:pic>
    </p:spTree>
    <p:extLst>
      <p:ext uri="{BB962C8B-B14F-4D97-AF65-F5344CB8AC3E}">
        <p14:creationId xmlns:p14="http://schemas.microsoft.com/office/powerpoint/2010/main" val="19406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3700" y="962813"/>
            <a:ext cx="8331200" cy="845736"/>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E8B871-A08E-FB49-BA6E-C1D05FA84EE1}" type="datetime1">
              <a:rPr lang="en-US" smtClean="0"/>
              <a:t>10/22/15</a:t>
            </a:fld>
            <a:endParaRPr lang="en-US"/>
          </a:p>
        </p:txBody>
      </p:sp>
      <p:sp>
        <p:nvSpPr>
          <p:cNvPr id="4" name="Footer Placeholder 3"/>
          <p:cNvSpPr>
            <a:spLocks noGrp="1"/>
          </p:cNvSpPr>
          <p:nvPr>
            <p:ph type="ftr" sz="quarter" idx="11"/>
          </p:nvPr>
        </p:nvSpPr>
        <p:spPr/>
        <p:txBody>
          <a:bodyPr/>
          <a:lstStyle/>
          <a:p>
            <a:r>
              <a:rPr lang="en-US" smtClean="0"/>
              <a:t>University of Wisconsin–Madison</a:t>
            </a:r>
            <a:endParaRPr lang="en-US"/>
          </a:p>
        </p:txBody>
      </p:sp>
      <p:sp>
        <p:nvSpPr>
          <p:cNvPr id="5" name="Slide Number Placeholder 4"/>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10384651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4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66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621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17C2B-629C-C648-B34B-AC8CD8EB2464}" type="datetime1">
              <a:rPr lang="en-US" smtClean="0"/>
              <a:t>10/22/15</a:t>
            </a:fld>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a:p>
        </p:txBody>
      </p:sp>
      <p:sp>
        <p:nvSpPr>
          <p:cNvPr id="7" name="Slide Number Placeholder 6"/>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38724801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0AA10-CC5B-A342-8E45-988300E85DB6}" type="datetime1">
              <a:rPr lang="en-US" smtClean="0"/>
              <a:t>10/22/15</a:t>
            </a:fld>
            <a:endParaRPr lang="en-US"/>
          </a:p>
        </p:txBody>
      </p:sp>
      <p:sp>
        <p:nvSpPr>
          <p:cNvPr id="3" name="Footer Placeholder 2"/>
          <p:cNvSpPr>
            <a:spLocks noGrp="1"/>
          </p:cNvSpPr>
          <p:nvPr>
            <p:ph type="ftr" sz="quarter" idx="11"/>
          </p:nvPr>
        </p:nvSpPr>
        <p:spPr/>
        <p:txBody>
          <a:bodyPr/>
          <a:lstStyle/>
          <a:p>
            <a:r>
              <a:rPr lang="en-US" smtClean="0"/>
              <a:t>University of Wisconsin–Madison</a:t>
            </a:r>
            <a:endParaRPr lang="en-US"/>
          </a:p>
        </p:txBody>
      </p:sp>
      <p:sp>
        <p:nvSpPr>
          <p:cNvPr id="4" name="Slide Number Placeholder 3"/>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32172461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0AA10-CC5B-A342-8E45-988300E85DB6}" type="datetime1">
              <a:rPr lang="en-US" smtClean="0"/>
              <a:t>10/22/15</a:t>
            </a:fld>
            <a:endParaRPr lang="en-US"/>
          </a:p>
        </p:txBody>
      </p:sp>
      <p:sp>
        <p:nvSpPr>
          <p:cNvPr id="3" name="Footer Placeholder 2"/>
          <p:cNvSpPr>
            <a:spLocks noGrp="1"/>
          </p:cNvSpPr>
          <p:nvPr>
            <p:ph type="ftr" sz="quarter" idx="11"/>
          </p:nvPr>
        </p:nvSpPr>
        <p:spPr/>
        <p:txBody>
          <a:bodyPr/>
          <a:lstStyle/>
          <a:p>
            <a:r>
              <a:rPr lang="en-US" smtClean="0"/>
              <a:t>University of Wisconsin–Madison</a:t>
            </a:r>
            <a:endParaRPr lang="en-US"/>
          </a:p>
        </p:txBody>
      </p:sp>
      <p:sp>
        <p:nvSpPr>
          <p:cNvPr id="4" name="Slide Number Placeholder 3"/>
          <p:cNvSpPr>
            <a:spLocks noGrp="1"/>
          </p:cNvSpPr>
          <p:nvPr>
            <p:ph type="sldNum" sz="quarter" idx="12"/>
          </p:nvPr>
        </p:nvSpPr>
        <p:spPr/>
        <p:txBody>
          <a:bodyPr/>
          <a:lstStyle/>
          <a:p>
            <a:fld id="{2A9B6F24-B152-E34C-9FEA-21E4BFD4CBE1}" type="slidenum">
              <a:rPr lang="en-US" smtClean="0"/>
              <a:t>‹#›</a:t>
            </a:fld>
            <a:endParaRPr lang="en-US"/>
          </a:p>
        </p:txBody>
      </p:sp>
      <p:sp>
        <p:nvSpPr>
          <p:cNvPr id="5" name="Rectangle 4"/>
          <p:cNvSpPr/>
          <p:nvPr userDrawn="1"/>
        </p:nvSpPr>
        <p:spPr>
          <a:xfrm>
            <a:off x="0" y="1"/>
            <a:ext cx="9144000" cy="6858000"/>
          </a:xfrm>
          <a:prstGeom prst="rect">
            <a:avLst/>
          </a:prstGeom>
          <a:solidFill>
            <a:srgbClr val="B700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uwlogo_web_lrg_ctr_w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6790" y="960967"/>
            <a:ext cx="5370576" cy="3590544"/>
          </a:xfrm>
          <a:prstGeom prst="rect">
            <a:avLst/>
          </a:prstGeom>
        </p:spPr>
      </p:pic>
    </p:spTree>
    <p:extLst>
      <p:ext uri="{BB962C8B-B14F-4D97-AF65-F5344CB8AC3E}">
        <p14:creationId xmlns:p14="http://schemas.microsoft.com/office/powerpoint/2010/main" val="4026521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73175"/>
          </a:xfrm>
        </p:spPr>
        <p:txBody>
          <a:bodyPr>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3409950"/>
            <a:ext cx="6400800" cy="1752600"/>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2CE5A0-A53A-374C-889C-A6A90F2B0F69}"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383217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3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3" name="Picture 12" descr="Red_Backgroun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273175"/>
          </a:xfrm>
        </p:spPr>
        <p:txBody>
          <a:bodyPr>
            <a:normAutofit/>
          </a:bodyPr>
          <a:lstStyle>
            <a:lvl1pPr>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409950"/>
            <a:ext cx="6400800" cy="1752600"/>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userDrawn="1"/>
        </p:nvSpPr>
        <p:spPr>
          <a:xfrm>
            <a:off x="-1" y="0"/>
            <a:ext cx="9144001" cy="546100"/>
          </a:xfrm>
          <a:prstGeom prst="rect">
            <a:avLst/>
          </a:prstGeom>
          <a:solidFill>
            <a:srgbClr val="B7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 y="533400"/>
            <a:ext cx="9144001" cy="45719"/>
          </a:xfrm>
          <a:prstGeom prst="rect">
            <a:avLst/>
          </a:prstGeom>
          <a:solidFill>
            <a:srgbClr val="7B0000"/>
          </a:solidFill>
          <a:ln>
            <a:noFill/>
          </a:ln>
          <a:effectLst>
            <a:outerShdw blurRad="50800" dist="381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uwlogo_web_sm_fl_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0351" y="48767"/>
            <a:ext cx="1353312" cy="530352"/>
          </a:xfrm>
          <a:prstGeom prst="rect">
            <a:avLst/>
          </a:prstGeom>
        </p:spPr>
      </p:pic>
    </p:spTree>
    <p:extLst>
      <p:ext uri="{BB962C8B-B14F-4D97-AF65-F5344CB8AC3E}">
        <p14:creationId xmlns:p14="http://schemas.microsoft.com/office/powerpoint/2010/main" val="164617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30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p:txBody>
          <a:bodyPr/>
          <a:lstStyle>
            <a:lvl1pPr marL="0" indent="0">
              <a:buNone/>
              <a:defRPr/>
            </a:lvl1pPr>
          </a:lstStyle>
          <a:p>
            <a:pPr lvl="0"/>
            <a:r>
              <a:rPr lang="en-US" dirty="0" smtClean="0"/>
              <a:t>Click to edit master styles</a:t>
            </a:r>
            <a:endParaRPr lang="en-US" dirty="0"/>
          </a:p>
        </p:txBody>
      </p:sp>
      <p:sp>
        <p:nvSpPr>
          <p:cNvPr id="4" name="Date Placeholder 3"/>
          <p:cNvSpPr>
            <a:spLocks noGrp="1"/>
          </p:cNvSpPr>
          <p:nvPr>
            <p:ph type="dt" sz="half" idx="10"/>
          </p:nvPr>
        </p:nvSpPr>
        <p:spPr/>
        <p:txBody>
          <a:bodyPr/>
          <a:lstStyle/>
          <a:p>
            <a:fld id="{2B7DA10D-2379-C948-AF19-DECC6BA72D30}"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12708189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p>
            <a:fld id="{107D7961-C553-5641-B6EE-C9367F93241E}"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11462400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ctr">
              <a:defRPr sz="3200" b="1" cap="all" spc="3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3604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393B97-4D25-004F-AFBD-A289E9E50AF5}"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21305699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0" y="962813"/>
            <a:ext cx="8331200" cy="63046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770063"/>
            <a:ext cx="4000500" cy="4144963"/>
          </a:xfrm>
        </p:spPr>
        <p:txBody>
          <a:bodyPr/>
          <a:lstStyle>
            <a:lvl1pPr>
              <a:spcAft>
                <a:spcPts val="600"/>
              </a:spcAft>
              <a:defRPr sz="2000"/>
            </a:lvl1pPr>
            <a:lvl2pPr marL="457200">
              <a:spcAft>
                <a:spcPts val="600"/>
              </a:spcAft>
              <a:defRPr sz="1800"/>
            </a:lvl2pPr>
            <a:lvl3pPr marL="594360">
              <a:spcAft>
                <a:spcPts val="600"/>
              </a:spcAft>
              <a:defRPr sz="1600" baseline="0"/>
            </a:lvl3pPr>
            <a:lvl4pPr marL="914400">
              <a:spcAft>
                <a:spcPts val="600"/>
              </a:spcAft>
              <a:defRPr sz="1600"/>
            </a:lvl4pPr>
            <a:lvl5pPr marL="1143000">
              <a:spcAft>
                <a:spcPts val="6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94058" y="1770063"/>
            <a:ext cx="3937000" cy="4144963"/>
          </a:xfrm>
        </p:spPr>
        <p:txBody>
          <a:bodyPr/>
          <a:lstStyle>
            <a:lvl1pPr>
              <a:spcAft>
                <a:spcPts val="600"/>
              </a:spcAft>
              <a:defRPr sz="2000"/>
            </a:lvl1pPr>
            <a:lvl2pPr marL="457200">
              <a:spcAft>
                <a:spcPts val="600"/>
              </a:spcAft>
              <a:defRPr sz="1800"/>
            </a:lvl2pPr>
            <a:lvl3pPr marL="594360">
              <a:spcAft>
                <a:spcPts val="600"/>
              </a:spcAft>
              <a:defRPr sz="1600" baseline="0"/>
            </a:lvl3pPr>
            <a:lvl4pPr marL="914400">
              <a:spcAft>
                <a:spcPts val="600"/>
              </a:spcAft>
              <a:defRPr sz="1600"/>
            </a:lvl4pPr>
            <a:lvl5pPr marL="1143000">
              <a:spcAft>
                <a:spcPts val="6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p:txBody>
          <a:bodyPr/>
          <a:lstStyle/>
          <a:p>
            <a:fld id="{DFD3F12E-3F6C-534D-BB29-23A2953AAB98}" type="datetime1">
              <a:rPr lang="en-US" smtClean="0"/>
              <a:t>10/22/15</a:t>
            </a:fld>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a:p>
        </p:txBody>
      </p:sp>
      <p:sp>
        <p:nvSpPr>
          <p:cNvPr id="7" name="Slide Number Placeholder 6"/>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15672006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3700" y="962042"/>
            <a:ext cx="8331200" cy="1250145"/>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93700" y="1766025"/>
            <a:ext cx="4013200" cy="446162"/>
          </a:xfrm>
        </p:spPr>
        <p:txBody>
          <a:bodyPr anchor="t" anchorCtr="0">
            <a:normAutofit/>
          </a:bodyPr>
          <a:lstStyle>
            <a:lvl1pPr marL="0" indent="0">
              <a:buNone/>
              <a:defRPr sz="1800" b="1">
                <a:solidFill>
                  <a:srgbClr val="7B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3700" y="2212187"/>
            <a:ext cx="4013200" cy="3557587"/>
          </a:xfrm>
        </p:spPr>
        <p:txBody>
          <a:bodyPr/>
          <a:lstStyle>
            <a:lvl1pPr marL="182880" indent="-182880">
              <a:spcAft>
                <a:spcPts val="600"/>
              </a:spcAft>
              <a:defRPr sz="1800" baseline="0"/>
            </a:lvl1pPr>
            <a:lvl2pPr marL="457200" indent="-182880">
              <a:spcAft>
                <a:spcPts val="600"/>
              </a:spcAft>
              <a:defRPr sz="1600" baseline="0"/>
            </a:lvl2pPr>
            <a:lvl3pPr marL="594360">
              <a:spcAft>
                <a:spcPts val="600"/>
              </a:spcAft>
              <a:defRPr sz="1400" baseline="0"/>
            </a:lvl3pPr>
            <a:lvl4pPr marL="914400">
              <a:spcAft>
                <a:spcPts val="600"/>
              </a:spcAft>
              <a:defRPr sz="1600"/>
            </a:lvl4pPr>
            <a:lvl5pPr marL="1143000">
              <a:spcAft>
                <a:spcPts val="6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95826" y="1770063"/>
            <a:ext cx="4030662" cy="442124"/>
          </a:xfrm>
        </p:spPr>
        <p:txBody>
          <a:bodyPr anchor="t" anchorCtr="0">
            <a:normAutofit/>
          </a:bodyPr>
          <a:lstStyle>
            <a:lvl1pPr marL="0" indent="0">
              <a:buNone/>
              <a:defRPr sz="1800" b="1" cap="none">
                <a:solidFill>
                  <a:srgbClr val="7B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94238" y="2212187"/>
            <a:ext cx="4030662" cy="3557587"/>
          </a:xfrm>
        </p:spPr>
        <p:txBody>
          <a:bodyPr/>
          <a:lstStyle>
            <a:lvl1pPr marL="182880" indent="-182880">
              <a:spcAft>
                <a:spcPts val="600"/>
              </a:spcAft>
              <a:defRPr sz="1800" baseline="0"/>
            </a:lvl1pPr>
            <a:lvl2pPr marL="457200" indent="-182880">
              <a:spcAft>
                <a:spcPts val="600"/>
              </a:spcAft>
              <a:defRPr sz="1600" baseline="0"/>
            </a:lvl2pPr>
            <a:lvl3pPr marL="594360">
              <a:spcAft>
                <a:spcPts val="600"/>
              </a:spcAft>
              <a:defRPr sz="1400" baseline="0"/>
            </a:lvl3pPr>
            <a:lvl4pPr marL="914400">
              <a:spcAft>
                <a:spcPts val="600"/>
              </a:spcAft>
              <a:defRPr sz="1600"/>
            </a:lvl4pPr>
            <a:lvl5pPr marL="1143000">
              <a:spcAft>
                <a:spcPts val="6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Date Placeholder 6"/>
          <p:cNvSpPr>
            <a:spLocks noGrp="1"/>
          </p:cNvSpPr>
          <p:nvPr>
            <p:ph type="dt" sz="half" idx="10"/>
          </p:nvPr>
        </p:nvSpPr>
        <p:spPr/>
        <p:txBody>
          <a:bodyPr/>
          <a:lstStyle/>
          <a:p>
            <a:fld id="{5C7A69D7-0D2F-BA4F-8FDF-6C9E88ED04C9}" type="datetime1">
              <a:rPr lang="en-US" smtClean="0"/>
              <a:t>10/22/15</a:t>
            </a:fld>
            <a:endParaRPr lang="en-US"/>
          </a:p>
        </p:txBody>
      </p:sp>
      <p:sp>
        <p:nvSpPr>
          <p:cNvPr id="8" name="Footer Placeholder 7"/>
          <p:cNvSpPr>
            <a:spLocks noGrp="1"/>
          </p:cNvSpPr>
          <p:nvPr>
            <p:ph type="ftr" sz="quarter" idx="11"/>
          </p:nvPr>
        </p:nvSpPr>
        <p:spPr/>
        <p:txBody>
          <a:bodyPr/>
          <a:lstStyle/>
          <a:p>
            <a:r>
              <a:rPr lang="en-US" smtClean="0"/>
              <a:t>University of Wisconsin–Madison</a:t>
            </a:r>
            <a:endParaRPr lang="en-US"/>
          </a:p>
        </p:txBody>
      </p:sp>
      <p:sp>
        <p:nvSpPr>
          <p:cNvPr id="9" name="Slide Number Placeholder 8"/>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38880571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55700"/>
            <a:ext cx="3008313" cy="723900"/>
          </a:xfrm>
          <a:effectLst/>
        </p:spPr>
        <p:txBody>
          <a:bodyPr anchor="t" anchorCtr="0"/>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708400" y="1155700"/>
            <a:ext cx="4978400" cy="4970463"/>
          </a:xfrm>
        </p:spPr>
        <p:txBody>
          <a:bodyPr/>
          <a:lstStyle>
            <a:lvl1pPr>
              <a:defRPr sz="2200"/>
            </a:lvl1pPr>
            <a:lvl2pPr marL="457200" indent="-182880">
              <a:defRPr sz="2000"/>
            </a:lvl2pPr>
            <a:lvl3pPr marL="685800" indent="-182880">
              <a:defRPr sz="1800" baseline="0"/>
            </a:lvl3pPr>
            <a:lvl4pPr marL="822960">
              <a:defRPr sz="1600" baseline="0"/>
            </a:lvl4pPr>
            <a:lvl5pPr marL="960120">
              <a:defRPr sz="14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79600"/>
            <a:ext cx="3008313" cy="4246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0C613-6691-6843-88BC-A3F66D2743E4}" type="datetime1">
              <a:rPr lang="en-US" smtClean="0"/>
              <a:t>10/22/15</a:t>
            </a:fld>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a:p>
        </p:txBody>
      </p:sp>
      <p:sp>
        <p:nvSpPr>
          <p:cNvPr id="7" name="Slide Number Placeholder 6"/>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26606478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Rectangle 46"/>
          <p:cNvSpPr/>
          <p:nvPr/>
        </p:nvSpPr>
        <p:spPr>
          <a:xfrm>
            <a:off x="-1" y="6484619"/>
            <a:ext cx="9144000" cy="38925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93700" y="962813"/>
            <a:ext cx="8331200" cy="845736"/>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93700" y="1770064"/>
            <a:ext cx="8331200" cy="42084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Date Placeholder 3"/>
          <p:cNvSpPr>
            <a:spLocks noGrp="1"/>
          </p:cNvSpPr>
          <p:nvPr>
            <p:ph type="dt" sz="half" idx="2"/>
          </p:nvPr>
        </p:nvSpPr>
        <p:spPr>
          <a:xfrm>
            <a:off x="457200" y="648461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80910-B36E-5645-826C-7E61591599B4}" type="datetime1">
              <a:rPr lang="en-US" smtClean="0"/>
              <a:t>10/22/15</a:t>
            </a:fld>
            <a:endParaRPr lang="en-US" dirty="0"/>
          </a:p>
        </p:txBody>
      </p:sp>
      <p:sp>
        <p:nvSpPr>
          <p:cNvPr id="5" name="Footer Placeholder 4"/>
          <p:cNvSpPr>
            <a:spLocks noGrp="1"/>
          </p:cNvSpPr>
          <p:nvPr>
            <p:ph type="ftr" sz="quarter" idx="3"/>
          </p:nvPr>
        </p:nvSpPr>
        <p:spPr>
          <a:xfrm>
            <a:off x="3162300" y="6483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University of Wisconsin–Madison</a:t>
            </a:r>
            <a:endParaRPr lang="en-US" dirty="0"/>
          </a:p>
        </p:txBody>
      </p:sp>
      <p:sp>
        <p:nvSpPr>
          <p:cNvPr id="6" name="Slide Number Placeholder 5"/>
          <p:cNvSpPr>
            <a:spLocks noGrp="1"/>
          </p:cNvSpPr>
          <p:nvPr>
            <p:ph type="sldNum" sz="quarter" idx="4"/>
          </p:nvPr>
        </p:nvSpPr>
        <p:spPr>
          <a:xfrm>
            <a:off x="6654800" y="6483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B6F24-B152-E34C-9FEA-21E4BFD4CBE1}" type="slidenum">
              <a:rPr lang="en-US" smtClean="0"/>
              <a:t>‹#›</a:t>
            </a:fld>
            <a:endParaRPr lang="en-US"/>
          </a:p>
        </p:txBody>
      </p:sp>
      <p:sp>
        <p:nvSpPr>
          <p:cNvPr id="33" name="Rectangle 32"/>
          <p:cNvSpPr/>
          <p:nvPr/>
        </p:nvSpPr>
        <p:spPr>
          <a:xfrm>
            <a:off x="-1" y="0"/>
            <a:ext cx="9144001" cy="546100"/>
          </a:xfrm>
          <a:prstGeom prst="rect">
            <a:avLst/>
          </a:prstGeom>
          <a:solidFill>
            <a:srgbClr val="B7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 y="533400"/>
            <a:ext cx="9144001" cy="45719"/>
          </a:xfrm>
          <a:prstGeom prst="rect">
            <a:avLst/>
          </a:prstGeom>
          <a:solidFill>
            <a:srgbClr val="7B0000"/>
          </a:solidFill>
          <a:ln>
            <a:noFill/>
          </a:ln>
          <a:effectLst>
            <a:outerShdw blurRad="50800" dist="381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uwlogo_web_sm_fl_wht.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30351" y="56464"/>
            <a:ext cx="1353312" cy="530352"/>
          </a:xfrm>
          <a:prstGeom prst="rect">
            <a:avLst/>
          </a:prstGeom>
        </p:spPr>
      </p:pic>
    </p:spTree>
    <p:extLst>
      <p:ext uri="{BB962C8B-B14F-4D97-AF65-F5344CB8AC3E}">
        <p14:creationId xmlns:p14="http://schemas.microsoft.com/office/powerpoint/2010/main" val="8816079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1" r:id="rId6"/>
    <p:sldLayoutId id="2147483652" r:id="rId7"/>
    <p:sldLayoutId id="2147483653" r:id="rId8"/>
    <p:sldLayoutId id="2147483656" r:id="rId9"/>
    <p:sldLayoutId id="2147483654" r:id="rId10"/>
    <p:sldLayoutId id="2147483657" r:id="rId11"/>
    <p:sldLayoutId id="2147483655" r:id="rId12"/>
    <p:sldLayoutId id="2147483663" r:id="rId13"/>
  </p:sldLayoutIdLst>
  <p:timing>
    <p:tnLst>
      <p:par>
        <p:cTn id="1" dur="indefinite" restart="never" nodeType="tmRoot"/>
      </p:par>
    </p:tnLst>
  </p:timing>
  <p:hf hdr="0"/>
  <p:txStyles>
    <p:titleStyle>
      <a:lvl1pPr algn="ctr" defTabSz="457200" rtl="0" eaLnBrk="1" latinLnBrk="0" hangingPunct="1">
        <a:spcBef>
          <a:spcPct val="0"/>
        </a:spcBef>
        <a:buNone/>
        <a:defRPr sz="3600" kern="1200">
          <a:solidFill>
            <a:srgbClr val="B70000"/>
          </a:solidFill>
          <a:effectLst>
            <a:outerShdw blurRad="57150" dist="25400" dir="2700000" algn="tl" rotWithShape="0">
              <a:srgbClr val="000000">
                <a:alpha val="30000"/>
              </a:srgbClr>
            </a:outerShdw>
          </a:effectLst>
          <a:latin typeface="Arial"/>
          <a:ea typeface="+mj-ea"/>
          <a:cs typeface="+mj-cs"/>
        </a:defRPr>
      </a:lvl1pPr>
    </p:titleStyle>
    <p:bodyStyle>
      <a:lvl1pPr marL="0" indent="-182880" algn="l" defTabSz="457200" rtl="0" eaLnBrk="1" latinLnBrk="0" hangingPunct="1">
        <a:spcBef>
          <a:spcPts val="0"/>
        </a:spcBef>
        <a:spcAft>
          <a:spcPts val="600"/>
        </a:spcAft>
        <a:buClr>
          <a:srgbClr val="B70014"/>
        </a:buClr>
        <a:buSzPct val="90000"/>
        <a:buFont typeface="Arial"/>
        <a:buChar char="•"/>
        <a:defRPr sz="2200" kern="1200" baseline="0">
          <a:solidFill>
            <a:schemeClr val="tx1">
              <a:lumMod val="65000"/>
              <a:lumOff val="35000"/>
            </a:schemeClr>
          </a:solidFill>
          <a:latin typeface="Arial"/>
          <a:ea typeface="+mn-ea"/>
          <a:cs typeface="+mn-cs"/>
        </a:defRPr>
      </a:lvl1pPr>
      <a:lvl2pPr marL="457200" indent="-182880" algn="l" defTabSz="457200" rtl="0" eaLnBrk="1" latinLnBrk="0" hangingPunct="1">
        <a:spcBef>
          <a:spcPts val="0"/>
        </a:spcBef>
        <a:spcAft>
          <a:spcPts val="600"/>
        </a:spcAft>
        <a:buClr>
          <a:srgbClr val="B70014"/>
        </a:buClr>
        <a:buSzPct val="90000"/>
        <a:buFont typeface="Arial"/>
        <a:buChar char="•"/>
        <a:defRPr sz="2000" kern="1200" baseline="0">
          <a:solidFill>
            <a:schemeClr val="tx1">
              <a:lumMod val="65000"/>
              <a:lumOff val="35000"/>
            </a:schemeClr>
          </a:solidFill>
          <a:latin typeface="Arial"/>
          <a:ea typeface="+mn-ea"/>
          <a:cs typeface="+mn-cs"/>
        </a:defRPr>
      </a:lvl2pPr>
      <a:lvl3pPr marL="594360" indent="-137160" algn="l" defTabSz="457200" rtl="0" eaLnBrk="1" latinLnBrk="0" hangingPunct="1">
        <a:spcBef>
          <a:spcPts val="0"/>
        </a:spcBef>
        <a:spcAft>
          <a:spcPts val="600"/>
        </a:spcAft>
        <a:buClr>
          <a:srgbClr val="B70014"/>
        </a:buClr>
        <a:buSzPct val="90000"/>
        <a:buFont typeface="Arial"/>
        <a:buChar char="•"/>
        <a:defRPr sz="1800" kern="1200">
          <a:solidFill>
            <a:schemeClr val="tx1">
              <a:lumMod val="65000"/>
              <a:lumOff val="35000"/>
            </a:schemeClr>
          </a:solidFill>
          <a:latin typeface="Arial"/>
          <a:ea typeface="+mn-ea"/>
          <a:cs typeface="+mn-cs"/>
        </a:defRPr>
      </a:lvl3pPr>
      <a:lvl4pPr marL="822960" indent="-137160" algn="l" defTabSz="457200" rtl="0" eaLnBrk="1" latinLnBrk="0" hangingPunct="1">
        <a:spcBef>
          <a:spcPts val="0"/>
        </a:spcBef>
        <a:spcAft>
          <a:spcPts val="600"/>
        </a:spcAft>
        <a:buClr>
          <a:srgbClr val="B70014"/>
        </a:buClr>
        <a:buSzPct val="90000"/>
        <a:buFont typeface="Arial"/>
        <a:buChar char="•"/>
        <a:defRPr sz="1600" kern="1200">
          <a:solidFill>
            <a:schemeClr val="tx1">
              <a:lumMod val="65000"/>
              <a:lumOff val="35000"/>
            </a:schemeClr>
          </a:solidFill>
          <a:latin typeface="Arial"/>
          <a:ea typeface="+mn-ea"/>
          <a:cs typeface="+mn-cs"/>
        </a:defRPr>
      </a:lvl4pPr>
      <a:lvl5pPr marL="1005840" indent="-137160" algn="l" defTabSz="457200" rtl="0" eaLnBrk="1" latinLnBrk="0" hangingPunct="1">
        <a:spcBef>
          <a:spcPts val="0"/>
        </a:spcBef>
        <a:spcAft>
          <a:spcPts val="600"/>
        </a:spcAft>
        <a:buClr>
          <a:srgbClr val="B70014"/>
        </a:buClr>
        <a:buSzPct val="90000"/>
        <a:buFont typeface="Arial"/>
        <a:buChar char="•"/>
        <a:defRPr sz="14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B7DA10D-2379-C948-AF19-DECC6BA72D30}"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1</a:t>
            </a:fld>
            <a:endParaRPr lang="en-US"/>
          </a:p>
        </p:txBody>
      </p:sp>
      <p:sp>
        <p:nvSpPr>
          <p:cNvPr id="7" name="Title 1"/>
          <p:cNvSpPr txBox="1">
            <a:spLocks/>
          </p:cNvSpPr>
          <p:nvPr/>
        </p:nvSpPr>
        <p:spPr>
          <a:xfrm>
            <a:off x="685800" y="1475740"/>
            <a:ext cx="7772400" cy="1273175"/>
          </a:xfrm>
          <a:prstGeom prst="rect">
            <a:avLst/>
          </a:prstGeom>
        </p:spPr>
        <p:txBody>
          <a:bodyPr vert="horz" lIns="0" tIns="0" rIns="0" bIns="0" rtlCol="0" anchor="t" anchorCtr="0">
            <a:normAutofit/>
          </a:bodyPr>
          <a:lstStyle>
            <a:lvl1pPr algn="ctr" defTabSz="457200" rtl="0" eaLnBrk="1" latinLnBrk="0" hangingPunct="1">
              <a:spcBef>
                <a:spcPct val="0"/>
              </a:spcBef>
              <a:buNone/>
              <a:defRPr sz="3600" kern="1200">
                <a:solidFill>
                  <a:srgbClr val="B70000"/>
                </a:solidFill>
                <a:effectLst>
                  <a:outerShdw blurRad="57150" dist="25400" dir="2700000" algn="tl" rotWithShape="0">
                    <a:srgbClr val="000000">
                      <a:alpha val="30000"/>
                    </a:srgbClr>
                  </a:outerShdw>
                </a:effectLst>
                <a:latin typeface="Arial"/>
                <a:ea typeface="+mj-ea"/>
                <a:cs typeface="+mj-cs"/>
              </a:defRPr>
            </a:lvl1pPr>
          </a:lstStyle>
          <a:p>
            <a:r>
              <a:rPr lang="en-US" smtClean="0"/>
              <a:t>WebCore: Architectural Support for Mobile Web Browsing</a:t>
            </a:r>
            <a:endParaRPr lang="en-US" dirty="0"/>
          </a:p>
        </p:txBody>
      </p:sp>
      <p:sp>
        <p:nvSpPr>
          <p:cNvPr id="8" name="TextBox 7"/>
          <p:cNvSpPr txBox="1"/>
          <p:nvPr/>
        </p:nvSpPr>
        <p:spPr>
          <a:xfrm>
            <a:off x="406400" y="3524630"/>
            <a:ext cx="8331200" cy="923330"/>
          </a:xfrm>
          <a:prstGeom prst="rect">
            <a:avLst/>
          </a:prstGeom>
          <a:noFill/>
        </p:spPr>
        <p:txBody>
          <a:bodyPr wrap="square" rtlCol="0">
            <a:spAutoFit/>
          </a:bodyPr>
          <a:lstStyle/>
          <a:p>
            <a:r>
              <a:rPr lang="en-US" dirty="0"/>
              <a:t>Zhu, </a:t>
            </a:r>
            <a:r>
              <a:rPr lang="en-US" dirty="0" err="1"/>
              <a:t>Yuhao</a:t>
            </a:r>
            <a:r>
              <a:rPr lang="en-US" dirty="0"/>
              <a:t>, and Vijay </a:t>
            </a:r>
            <a:r>
              <a:rPr lang="en-US" dirty="0" err="1"/>
              <a:t>Janapa</a:t>
            </a:r>
            <a:r>
              <a:rPr lang="en-US" dirty="0"/>
              <a:t> </a:t>
            </a:r>
            <a:r>
              <a:rPr lang="en-US" dirty="0" err="1"/>
              <a:t>Reddi</a:t>
            </a:r>
            <a:r>
              <a:rPr lang="en-US" dirty="0"/>
              <a:t>. "</a:t>
            </a:r>
            <a:r>
              <a:rPr lang="en-US" dirty="0" err="1"/>
              <a:t>Webcore</a:t>
            </a:r>
            <a:r>
              <a:rPr lang="en-US" dirty="0"/>
              <a:t>: architectural support for </a:t>
            </a:r>
            <a:r>
              <a:rPr lang="en-US" dirty="0" err="1"/>
              <a:t>mobileweb</a:t>
            </a:r>
            <a:r>
              <a:rPr lang="en-US" dirty="0"/>
              <a:t> browsing." </a:t>
            </a:r>
            <a:r>
              <a:rPr lang="en-US" i="1" dirty="0"/>
              <a:t>Proceeding of the 41st annual international symposium on Computer </a:t>
            </a:r>
            <a:r>
              <a:rPr lang="en-US" i="1" dirty="0" err="1"/>
              <a:t>architecuture</a:t>
            </a:r>
            <a:r>
              <a:rPr lang="en-US" dirty="0"/>
              <a:t>. IEEE Press, 2014.</a:t>
            </a:r>
            <a:endParaRPr lang="en-US" dirty="0"/>
          </a:p>
        </p:txBody>
      </p:sp>
      <p:sp>
        <p:nvSpPr>
          <p:cNvPr id="9" name="Subtitle 2"/>
          <p:cNvSpPr txBox="1">
            <a:spLocks/>
          </p:cNvSpPr>
          <p:nvPr/>
        </p:nvSpPr>
        <p:spPr>
          <a:xfrm>
            <a:off x="5320800" y="5223675"/>
            <a:ext cx="3690000" cy="1087350"/>
          </a:xfrm>
          <a:prstGeom prst="rect">
            <a:avLst/>
          </a:prstGeom>
        </p:spPr>
        <p:txBody>
          <a:bodyPr vert="horz" lIns="0" tIns="0" rIns="0" bIns="0" rtlCol="0">
            <a:normAutofit/>
          </a:bodyPr>
          <a:lstStyle>
            <a:lvl1pPr marL="0" indent="0" algn="l" defTabSz="457200" rtl="0" eaLnBrk="1" latinLnBrk="0" hangingPunct="1">
              <a:spcBef>
                <a:spcPts val="0"/>
              </a:spcBef>
              <a:spcAft>
                <a:spcPts val="600"/>
              </a:spcAft>
              <a:buClr>
                <a:srgbClr val="B70014"/>
              </a:buClr>
              <a:buSzPct val="90000"/>
              <a:buFont typeface="Arial"/>
              <a:buNone/>
              <a:defRPr sz="2200" kern="1200" baseline="0">
                <a:solidFill>
                  <a:schemeClr val="tx1">
                    <a:lumMod val="65000"/>
                    <a:lumOff val="35000"/>
                  </a:schemeClr>
                </a:solidFill>
                <a:latin typeface="Arial"/>
                <a:ea typeface="+mn-ea"/>
                <a:cs typeface="+mn-cs"/>
              </a:defRPr>
            </a:lvl1pPr>
            <a:lvl2pPr marL="457200" indent="-182880" algn="l" defTabSz="457200" rtl="0" eaLnBrk="1" latinLnBrk="0" hangingPunct="1">
              <a:spcBef>
                <a:spcPts val="0"/>
              </a:spcBef>
              <a:spcAft>
                <a:spcPts val="600"/>
              </a:spcAft>
              <a:buClr>
                <a:srgbClr val="B70014"/>
              </a:buClr>
              <a:buSzPct val="90000"/>
              <a:buFont typeface="Arial"/>
              <a:buChar char="•"/>
              <a:defRPr sz="2000" kern="1200" baseline="0">
                <a:solidFill>
                  <a:schemeClr val="tx1">
                    <a:lumMod val="65000"/>
                    <a:lumOff val="35000"/>
                  </a:schemeClr>
                </a:solidFill>
                <a:latin typeface="Arial"/>
                <a:ea typeface="+mn-ea"/>
                <a:cs typeface="+mn-cs"/>
              </a:defRPr>
            </a:lvl2pPr>
            <a:lvl3pPr marL="594360" indent="-137160" algn="l" defTabSz="457200" rtl="0" eaLnBrk="1" latinLnBrk="0" hangingPunct="1">
              <a:spcBef>
                <a:spcPts val="0"/>
              </a:spcBef>
              <a:spcAft>
                <a:spcPts val="600"/>
              </a:spcAft>
              <a:buClr>
                <a:srgbClr val="B70014"/>
              </a:buClr>
              <a:buSzPct val="90000"/>
              <a:buFont typeface="Arial"/>
              <a:buChar char="•"/>
              <a:defRPr sz="1800" kern="1200">
                <a:solidFill>
                  <a:schemeClr val="tx1">
                    <a:lumMod val="65000"/>
                    <a:lumOff val="35000"/>
                  </a:schemeClr>
                </a:solidFill>
                <a:latin typeface="Arial"/>
                <a:ea typeface="+mn-ea"/>
                <a:cs typeface="+mn-cs"/>
              </a:defRPr>
            </a:lvl3pPr>
            <a:lvl4pPr marL="822960" indent="-137160" algn="l" defTabSz="457200" rtl="0" eaLnBrk="1" latinLnBrk="0" hangingPunct="1">
              <a:spcBef>
                <a:spcPts val="0"/>
              </a:spcBef>
              <a:spcAft>
                <a:spcPts val="600"/>
              </a:spcAft>
              <a:buClr>
                <a:srgbClr val="B70014"/>
              </a:buClr>
              <a:buSzPct val="90000"/>
              <a:buFont typeface="Arial"/>
              <a:buChar char="•"/>
              <a:defRPr sz="1600" kern="1200">
                <a:solidFill>
                  <a:schemeClr val="tx1">
                    <a:lumMod val="65000"/>
                    <a:lumOff val="35000"/>
                  </a:schemeClr>
                </a:solidFill>
                <a:latin typeface="Arial"/>
                <a:ea typeface="+mn-ea"/>
                <a:cs typeface="+mn-cs"/>
              </a:defRPr>
            </a:lvl4pPr>
            <a:lvl5pPr marL="1005840" indent="-137160" algn="l" defTabSz="457200" rtl="0" eaLnBrk="1" latinLnBrk="0" hangingPunct="1">
              <a:spcBef>
                <a:spcPts val="0"/>
              </a:spcBef>
              <a:spcAft>
                <a:spcPts val="600"/>
              </a:spcAft>
              <a:buClr>
                <a:srgbClr val="B70014"/>
              </a:buClr>
              <a:buSzPct val="90000"/>
              <a:buFont typeface="Arial"/>
              <a:buChar char="•"/>
              <a:defRPr sz="14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smtClean="0">
                <a:solidFill>
                  <a:schemeClr val="tx1"/>
                </a:solidFill>
              </a:rPr>
              <a:t>Bharadwaj Krishnamurthy</a:t>
            </a:r>
          </a:p>
          <a:p>
            <a:r>
              <a:rPr lang="en-US" sz="1200" smtClean="0">
                <a:solidFill>
                  <a:schemeClr val="tx1"/>
                </a:solidFill>
              </a:rPr>
              <a:t>Dept. of Electrical and Computer Engineering</a:t>
            </a:r>
          </a:p>
          <a:p>
            <a:r>
              <a:rPr lang="en-US" sz="1200" smtClean="0">
                <a:solidFill>
                  <a:schemeClr val="tx1"/>
                </a:solidFill>
              </a:rPr>
              <a:t>bkrishnamurt@wisc.edu</a:t>
            </a:r>
            <a:endParaRPr lang="en-US" sz="1200" dirty="0">
              <a:solidFill>
                <a:schemeClr val="tx1"/>
              </a:solidFill>
            </a:endParaRPr>
          </a:p>
        </p:txBody>
      </p:sp>
    </p:spTree>
    <p:extLst>
      <p:ext uri="{BB962C8B-B14F-4D97-AF65-F5344CB8AC3E}">
        <p14:creationId xmlns:p14="http://schemas.microsoft.com/office/powerpoint/2010/main" val="957065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In-order vs Out-of-order</a:t>
            </a:r>
            <a:endParaRPr lang="en-US" dirty="0"/>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9222" y="2478262"/>
            <a:ext cx="2653277" cy="2774528"/>
          </a:xfrm>
          <a:solidFill>
            <a:srgbClr val="FF0000"/>
          </a:solidFill>
        </p:spPr>
      </p:pic>
      <p:sp>
        <p:nvSpPr>
          <p:cNvPr id="13" name="Text Placeholder 12"/>
          <p:cNvSpPr>
            <a:spLocks noGrp="1"/>
          </p:cNvSpPr>
          <p:nvPr>
            <p:ph type="body" sz="half" idx="2"/>
          </p:nvPr>
        </p:nvSpPr>
        <p:spPr>
          <a:xfrm>
            <a:off x="457200" y="1866073"/>
            <a:ext cx="5074920" cy="4361534"/>
          </a:xfrm>
        </p:spPr>
        <p:txBody>
          <a:bodyPr>
            <a:normAutofit lnSpcReduction="10000"/>
          </a:bodyPr>
          <a:lstStyle/>
          <a:p>
            <a:pPr marL="285750" indent="-285750">
              <a:buFont typeface="Arial" panose="020B0604020202020204" pitchFamily="34" charset="0"/>
              <a:buChar char="•"/>
            </a:pPr>
            <a:r>
              <a:rPr lang="en-US" sz="1600" dirty="0" smtClean="0">
                <a:solidFill>
                  <a:schemeClr val="tx1"/>
                </a:solidFill>
              </a:rPr>
              <a:t>Out of Order design offers much larger performance range when compared to In- order designs.</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smtClean="0">
                <a:solidFill>
                  <a:schemeClr val="tx1"/>
                </a:solidFill>
              </a:rPr>
              <a:t>Out of Order design is flat around 4 seconds load time. Indicates lower marginal energy cost. </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smtClean="0">
                <a:solidFill>
                  <a:schemeClr val="tx1"/>
                </a:solidFill>
              </a:rPr>
              <a:t>At point P1, In-order design has larger caches than out of order design. </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smtClean="0">
                <a:solidFill>
                  <a:schemeClr val="tx1"/>
                </a:solidFill>
              </a:rPr>
              <a:t>In spite of larger cache, In order performs only as good as Out-of-Order core. Thus, it can be concluded that the execution core inhibits better performance than out-of-order core.</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smtClean="0">
                <a:solidFill>
                  <a:schemeClr val="tx1"/>
                </a:solidFill>
              </a:rPr>
              <a:t>Beyond P1 (load time &lt; 4seconds), In-order design shifts towards 4-wide issue and larger L2 Cache.</a:t>
            </a:r>
            <a:endParaRPr lang="en-US" sz="1600" dirty="0">
              <a:solidFill>
                <a:schemeClr val="tx1"/>
              </a:solidFill>
            </a:endParaRPr>
          </a:p>
        </p:txBody>
      </p:sp>
      <p:sp>
        <p:nvSpPr>
          <p:cNvPr id="5" name="Date Placeholder 4"/>
          <p:cNvSpPr>
            <a:spLocks noGrp="1"/>
          </p:cNvSpPr>
          <p:nvPr>
            <p:ph type="dt" sz="half" idx="10"/>
          </p:nvPr>
        </p:nvSpPr>
        <p:spPr/>
        <p:txBody>
          <a:bodyPr/>
          <a:lstStyle/>
          <a:p>
            <a:fld id="{1FE0C613-6691-6843-88BC-A3F66D2743E4}" type="datetime1">
              <a:rPr lang="en-US" smtClean="0"/>
              <a:t>10/22/15</a:t>
            </a:fld>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a:p>
        </p:txBody>
      </p:sp>
      <p:sp>
        <p:nvSpPr>
          <p:cNvPr id="7" name="Slide Number Placeholder 6"/>
          <p:cNvSpPr>
            <a:spLocks noGrp="1"/>
          </p:cNvSpPr>
          <p:nvPr>
            <p:ph type="sldNum" sz="quarter" idx="12"/>
          </p:nvPr>
        </p:nvSpPr>
        <p:spPr/>
        <p:txBody>
          <a:bodyPr/>
          <a:lstStyle/>
          <a:p>
            <a:fld id="{2A9B6F24-B152-E34C-9FEA-21E4BFD4CBE1}" type="slidenum">
              <a:rPr lang="en-US" smtClean="0"/>
              <a:t>10</a:t>
            </a:fld>
            <a:endParaRPr lang="en-US"/>
          </a:p>
        </p:txBody>
      </p:sp>
    </p:spTree>
    <p:extLst>
      <p:ext uri="{BB962C8B-B14F-4D97-AF65-F5344CB8AC3E}">
        <p14:creationId xmlns:p14="http://schemas.microsoft.com/office/powerpoint/2010/main" val="829820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5700"/>
            <a:ext cx="5600700" cy="723900"/>
          </a:xfrm>
        </p:spPr>
        <p:txBody>
          <a:bodyPr/>
          <a:lstStyle/>
          <a:p>
            <a:r>
              <a:rPr lang="en-US" dirty="0" smtClean="0"/>
              <a:t>In-Order vs Out-of-order</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02400" y="1155700"/>
            <a:ext cx="2286000" cy="2392635"/>
          </a:xfrm>
        </p:spPr>
      </p:pic>
      <p:sp>
        <p:nvSpPr>
          <p:cNvPr id="4" name="Text Placeholder 3"/>
          <p:cNvSpPr>
            <a:spLocks noGrp="1"/>
          </p:cNvSpPr>
          <p:nvPr>
            <p:ph type="body" sz="half" idx="2"/>
          </p:nvPr>
        </p:nvSpPr>
        <p:spPr>
          <a:xfrm>
            <a:off x="457200" y="1879600"/>
            <a:ext cx="5600700" cy="4246563"/>
          </a:xfrm>
        </p:spPr>
        <p:txBody>
          <a:bodyPr/>
          <a:lstStyle/>
          <a:p>
            <a:pPr marL="285750" indent="-285750">
              <a:buFont typeface="Arial" panose="020B0604020202020204" pitchFamily="34" charset="0"/>
              <a:buChar char="•"/>
            </a:pPr>
            <a:r>
              <a:rPr lang="en-US" sz="1600" dirty="0" smtClean="0">
                <a:solidFill>
                  <a:schemeClr val="tx1"/>
                </a:solidFill>
              </a:rPr>
              <a:t>Kernel trade-offs are sharper in the in-order design.</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smtClean="0">
                <a:solidFill>
                  <a:schemeClr val="tx1"/>
                </a:solidFill>
              </a:rPr>
              <a:t>At 800 MIPS, the EPI difference between style and layout kernel is nearly 300pJ per instruction. It is only 50pJ in out of order kernel.</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smtClean="0">
                <a:solidFill>
                  <a:schemeClr val="tx1"/>
                </a:solidFill>
              </a:rPr>
              <a:t>Since the kernels like Dom and Style do not scale gracefully, they will become bottleneck when designing for higher performance.</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smtClean="0">
                <a:solidFill>
                  <a:schemeClr val="tx1"/>
                </a:solidFill>
              </a:rPr>
              <a:t>For out-of-order design, at 1200 MIPS, all the kernels have similar EPI and similar microarchitecture features. </a:t>
            </a: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p:txBody>
      </p:sp>
      <p:sp>
        <p:nvSpPr>
          <p:cNvPr id="5" name="Date Placeholder 4"/>
          <p:cNvSpPr>
            <a:spLocks noGrp="1"/>
          </p:cNvSpPr>
          <p:nvPr>
            <p:ph type="dt" sz="half" idx="10"/>
          </p:nvPr>
        </p:nvSpPr>
        <p:spPr/>
        <p:txBody>
          <a:bodyPr/>
          <a:lstStyle/>
          <a:p>
            <a:fld id="{1FE0C613-6691-6843-88BC-A3F66D2743E4}" type="datetime1">
              <a:rPr lang="en-US" smtClean="0"/>
              <a:t>10/22/15</a:t>
            </a:fld>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a:p>
        </p:txBody>
      </p:sp>
      <p:sp>
        <p:nvSpPr>
          <p:cNvPr id="7" name="Slide Number Placeholder 6"/>
          <p:cNvSpPr>
            <a:spLocks noGrp="1"/>
          </p:cNvSpPr>
          <p:nvPr>
            <p:ph type="sldNum" sz="quarter" idx="12"/>
          </p:nvPr>
        </p:nvSpPr>
        <p:spPr/>
        <p:txBody>
          <a:bodyPr/>
          <a:lstStyle/>
          <a:p>
            <a:fld id="{2A9B6F24-B152-E34C-9FEA-21E4BFD4CBE1}" type="slidenum">
              <a:rPr lang="en-US" smtClean="0"/>
              <a:t>11</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400" y="3639458"/>
            <a:ext cx="2466322" cy="2486705"/>
          </a:xfrm>
          <a:prstGeom prst="rect">
            <a:avLst/>
          </a:prstGeom>
        </p:spPr>
      </p:pic>
    </p:spTree>
    <p:extLst>
      <p:ext uri="{BB962C8B-B14F-4D97-AF65-F5344CB8AC3E}">
        <p14:creationId xmlns:p14="http://schemas.microsoft.com/office/powerpoint/2010/main" val="2733989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Out-of-order Design</a:t>
            </a:r>
            <a:endParaRPr lang="en-US" dirty="0"/>
          </a:p>
        </p:txBody>
      </p:sp>
      <p:sp>
        <p:nvSpPr>
          <p:cNvPr id="4" name="Text Placeholder 3"/>
          <p:cNvSpPr>
            <a:spLocks noGrp="1"/>
          </p:cNvSpPr>
          <p:nvPr>
            <p:ph type="body" sz="half" idx="2"/>
          </p:nvPr>
        </p:nvSpPr>
        <p:spPr>
          <a:xfrm>
            <a:off x="457200" y="1879600"/>
            <a:ext cx="5448300" cy="4246563"/>
          </a:xfrm>
        </p:spPr>
        <p:txBody>
          <a:bodyPr>
            <a:normAutofit/>
          </a:bodyPr>
          <a:lstStyle/>
          <a:p>
            <a:pPr marL="285750" indent="-285750">
              <a:buFont typeface="Arial" panose="020B0604020202020204" pitchFamily="34" charset="0"/>
              <a:buChar char="•"/>
            </a:pPr>
            <a:r>
              <a:rPr lang="en-US" sz="1600" dirty="0" smtClean="0">
                <a:solidFill>
                  <a:schemeClr val="tx1"/>
                </a:solidFill>
              </a:rPr>
              <a:t>Point P1 is optimized for minimal energy consumption</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smtClean="0">
                <a:solidFill>
                  <a:schemeClr val="tx1"/>
                </a:solidFill>
              </a:rPr>
              <a:t>Point P2 is optimized for minimal energy consumption at 1600 MIPS. </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smtClean="0">
                <a:solidFill>
                  <a:schemeClr val="tx1"/>
                </a:solidFill>
              </a:rPr>
              <a:t>Large L1 instruction cache size and Physical registers to alleviate the pressure on instruction fetching and dispatching.</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smtClean="0">
                <a:solidFill>
                  <a:schemeClr val="tx1"/>
                </a:solidFill>
              </a:rPr>
              <a:t>Data feeding is critical when optimizing for performance. Hence 64KB data cache at P2. </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smtClean="0">
                <a:solidFill>
                  <a:schemeClr val="tx1"/>
                </a:solidFill>
              </a:rPr>
              <a:t>Larger L1 cache is favorable for energy optimization than having larger L2 cache.</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smtClean="0">
              <a:solidFill>
                <a:schemeClr val="tx1"/>
              </a:solidFill>
            </a:endParaRP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p:txBody>
      </p:sp>
      <p:sp>
        <p:nvSpPr>
          <p:cNvPr id="5" name="Date Placeholder 4"/>
          <p:cNvSpPr>
            <a:spLocks noGrp="1"/>
          </p:cNvSpPr>
          <p:nvPr>
            <p:ph type="dt" sz="half" idx="10"/>
          </p:nvPr>
        </p:nvSpPr>
        <p:spPr/>
        <p:txBody>
          <a:bodyPr/>
          <a:lstStyle/>
          <a:p>
            <a:fld id="{1FE0C613-6691-6843-88BC-A3F66D2743E4}" type="datetime1">
              <a:rPr lang="en-US" smtClean="0"/>
              <a:t>10/22/15</a:t>
            </a:fld>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a:p>
        </p:txBody>
      </p:sp>
      <p:sp>
        <p:nvSpPr>
          <p:cNvPr id="7" name="Slide Number Placeholder 6"/>
          <p:cNvSpPr>
            <a:spLocks noGrp="1"/>
          </p:cNvSpPr>
          <p:nvPr>
            <p:ph type="sldNum" sz="quarter" idx="12"/>
          </p:nvPr>
        </p:nvSpPr>
        <p:spPr/>
        <p:txBody>
          <a:bodyPr/>
          <a:lstStyle/>
          <a:p>
            <a:fld id="{2A9B6F24-B152-E34C-9FEA-21E4BFD4CBE1}" type="slidenum">
              <a:rPr lang="en-US" smtClean="0"/>
              <a:t>12</a:t>
            </a:fld>
            <a:endParaRPr lang="en-US"/>
          </a:p>
        </p:txBody>
      </p:sp>
      <p:pic>
        <p:nvPicPr>
          <p:cNvPr id="8"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9638" y="2230722"/>
            <a:ext cx="2697162" cy="2820418"/>
          </a:xfrm>
          <a:solidFill>
            <a:srgbClr val="FF0000"/>
          </a:solidFill>
        </p:spPr>
      </p:pic>
    </p:spTree>
    <p:extLst>
      <p:ext uri="{BB962C8B-B14F-4D97-AF65-F5344CB8AC3E}">
        <p14:creationId xmlns:p14="http://schemas.microsoft.com/office/powerpoint/2010/main" val="3396644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205480"/>
            <a:ext cx="7772400" cy="1362075"/>
          </a:xfrm>
        </p:spPr>
        <p:txBody>
          <a:bodyPr/>
          <a:lstStyle/>
          <a:p>
            <a:r>
              <a:rPr lang="en-US" dirty="0" smtClean="0"/>
              <a:t>CUSTOMIZED CORES</a:t>
            </a:r>
            <a:endParaRPr lang="en-US" dirty="0"/>
          </a:p>
        </p:txBody>
      </p:sp>
      <p:sp>
        <p:nvSpPr>
          <p:cNvPr id="4" name="Date Placeholder 3"/>
          <p:cNvSpPr>
            <a:spLocks noGrp="1"/>
          </p:cNvSpPr>
          <p:nvPr>
            <p:ph type="dt" sz="half" idx="10"/>
          </p:nvPr>
        </p:nvSpPr>
        <p:spPr/>
        <p:txBody>
          <a:bodyPr/>
          <a:lstStyle/>
          <a:p>
            <a:fld id="{3B393B97-4D25-004F-AFBD-A289E9E50AF5}"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13</a:t>
            </a:fld>
            <a:endParaRPr lang="en-US"/>
          </a:p>
        </p:txBody>
      </p:sp>
    </p:spTree>
    <p:extLst>
      <p:ext uri="{BB962C8B-B14F-4D97-AF65-F5344CB8AC3E}">
        <p14:creationId xmlns:p14="http://schemas.microsoft.com/office/powerpoint/2010/main" val="3553563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Resolution Unit</a:t>
            </a:r>
            <a:endParaRPr lang="en-US" dirty="0"/>
          </a:p>
        </p:txBody>
      </p:sp>
      <p:sp>
        <p:nvSpPr>
          <p:cNvPr id="3" name="Content Placeholder 2"/>
          <p:cNvSpPr>
            <a:spLocks noGrp="1"/>
          </p:cNvSpPr>
          <p:nvPr>
            <p:ph idx="1"/>
          </p:nvPr>
        </p:nvSpPr>
        <p:spPr/>
        <p:txBody>
          <a:bodyPr/>
          <a:lstStyle/>
          <a:p>
            <a:pPr marL="342900" indent="-342900">
              <a:spcAft>
                <a:spcPts val="1800"/>
              </a:spcAft>
              <a:buFont typeface="Arial" panose="020B0604020202020204" pitchFamily="34" charset="0"/>
              <a:buChar char="•"/>
            </a:pPr>
            <a:r>
              <a:rPr lang="en-US" dirty="0" smtClean="0">
                <a:solidFill>
                  <a:schemeClr val="tx1"/>
                </a:solidFill>
              </a:rPr>
              <a:t>Accelerates the style kernel, which takes about one-third of the execution time and energy consumption of webpage loading.</a:t>
            </a:r>
          </a:p>
          <a:p>
            <a:pPr marL="342900" indent="-342900">
              <a:spcAft>
                <a:spcPts val="1800"/>
              </a:spcAft>
              <a:buFont typeface="Arial" panose="020B0604020202020204" pitchFamily="34" charset="0"/>
              <a:buChar char="•"/>
            </a:pPr>
            <a:r>
              <a:rPr lang="en-US" dirty="0" smtClean="0">
                <a:solidFill>
                  <a:schemeClr val="tx1"/>
                </a:solidFill>
              </a:rPr>
              <a:t>Style kernel has two phases:</a:t>
            </a:r>
          </a:p>
          <a:p>
            <a:pPr marL="937260" lvl="2" indent="-342900">
              <a:spcAft>
                <a:spcPts val="1200"/>
              </a:spcAft>
              <a:buFont typeface="Arial" panose="020B0604020202020204" pitchFamily="34" charset="0"/>
              <a:buChar char="•"/>
            </a:pPr>
            <a:r>
              <a:rPr lang="en-US" dirty="0" smtClean="0">
                <a:solidFill>
                  <a:schemeClr val="tx1"/>
                </a:solidFill>
              </a:rPr>
              <a:t>Matching Phase</a:t>
            </a:r>
          </a:p>
          <a:p>
            <a:pPr marL="937260" lvl="2" indent="-342900">
              <a:spcAft>
                <a:spcPts val="1800"/>
              </a:spcAft>
              <a:buFont typeface="Arial" panose="020B0604020202020204" pitchFamily="34" charset="0"/>
              <a:buChar char="•"/>
            </a:pPr>
            <a:r>
              <a:rPr lang="en-US" dirty="0" smtClean="0">
                <a:solidFill>
                  <a:schemeClr val="tx1"/>
                </a:solidFill>
              </a:rPr>
              <a:t>Applying Phase</a:t>
            </a:r>
          </a:p>
          <a:p>
            <a:pPr marL="342900" indent="-342900">
              <a:spcAft>
                <a:spcPts val="1200"/>
              </a:spcAft>
              <a:buFont typeface="Arial" panose="020B0604020202020204" pitchFamily="34" charset="0"/>
              <a:buChar char="•"/>
            </a:pPr>
            <a:r>
              <a:rPr lang="en-US" dirty="0" smtClean="0">
                <a:solidFill>
                  <a:schemeClr val="tx1"/>
                </a:solidFill>
              </a:rPr>
              <a:t>Applying Phase has two inherent parallelism:</a:t>
            </a:r>
          </a:p>
          <a:p>
            <a:pPr marL="937260" lvl="2" indent="-342900">
              <a:spcAft>
                <a:spcPts val="1200"/>
              </a:spcAft>
              <a:buFont typeface="Arial" panose="020B0604020202020204" pitchFamily="34" charset="0"/>
              <a:buChar char="•"/>
            </a:pPr>
            <a:r>
              <a:rPr lang="en-US" dirty="0" smtClean="0">
                <a:solidFill>
                  <a:schemeClr val="tx1"/>
                </a:solidFill>
              </a:rPr>
              <a:t>Rule-Level parallelism</a:t>
            </a:r>
          </a:p>
          <a:p>
            <a:pPr marL="937260" lvl="2" indent="-342900">
              <a:spcAft>
                <a:spcPts val="1200"/>
              </a:spcAft>
              <a:buFont typeface="Arial" panose="020B0604020202020204" pitchFamily="34" charset="0"/>
              <a:buChar char="•"/>
            </a:pPr>
            <a:r>
              <a:rPr lang="en-US" dirty="0" smtClean="0">
                <a:solidFill>
                  <a:schemeClr val="tx1"/>
                </a:solidFill>
              </a:rPr>
              <a:t>Property-Level parallelism.</a:t>
            </a:r>
          </a:p>
        </p:txBody>
      </p:sp>
      <p:sp>
        <p:nvSpPr>
          <p:cNvPr id="4" name="Date Placeholder 3"/>
          <p:cNvSpPr>
            <a:spLocks noGrp="1"/>
          </p:cNvSpPr>
          <p:nvPr>
            <p:ph type="dt" sz="half" idx="10"/>
          </p:nvPr>
        </p:nvSpPr>
        <p:spPr/>
        <p:txBody>
          <a:bodyPr/>
          <a:lstStyle/>
          <a:p>
            <a:fld id="{2B7DA10D-2379-C948-AF19-DECC6BA72D30}"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14</a:t>
            </a:fld>
            <a:endParaRPr lang="en-US"/>
          </a:p>
        </p:txBody>
      </p:sp>
    </p:spTree>
    <p:extLst>
      <p:ext uri="{BB962C8B-B14F-4D97-AF65-F5344CB8AC3E}">
        <p14:creationId xmlns:p14="http://schemas.microsoft.com/office/powerpoint/2010/main" val="3240521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Resolution Unit</a:t>
            </a:r>
            <a:endParaRPr lang="en-US" dirty="0"/>
          </a:p>
        </p:txBody>
      </p:sp>
      <p:sp>
        <p:nvSpPr>
          <p:cNvPr id="4" name="Date Placeholder 3"/>
          <p:cNvSpPr>
            <a:spLocks noGrp="1"/>
          </p:cNvSpPr>
          <p:nvPr>
            <p:ph type="dt" sz="half" idx="10"/>
          </p:nvPr>
        </p:nvSpPr>
        <p:spPr/>
        <p:txBody>
          <a:bodyPr/>
          <a:lstStyle/>
          <a:p>
            <a:fld id="{2B7DA10D-2379-C948-AF19-DECC6BA72D30}"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15</a:t>
            </a:fld>
            <a:endParaRPr lang="en-US"/>
          </a:p>
        </p:txBody>
      </p:sp>
      <p:sp>
        <p:nvSpPr>
          <p:cNvPr id="8" name="TextBox 7"/>
          <p:cNvSpPr txBox="1"/>
          <p:nvPr/>
        </p:nvSpPr>
        <p:spPr>
          <a:xfrm>
            <a:off x="523875" y="1770063"/>
            <a:ext cx="5081962" cy="338554"/>
          </a:xfrm>
          <a:prstGeom prst="rect">
            <a:avLst/>
          </a:prstGeom>
          <a:noFill/>
        </p:spPr>
        <p:txBody>
          <a:bodyPr wrap="square" rtlCol="0">
            <a:spAutoFit/>
          </a:bodyPr>
          <a:lstStyle/>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10" name="Content Placeholder 9"/>
          <p:cNvSpPr>
            <a:spLocks noGrp="1"/>
          </p:cNvSpPr>
          <p:nvPr>
            <p:ph idx="1"/>
          </p:nvPr>
        </p:nvSpPr>
        <p:spPr>
          <a:xfrm>
            <a:off x="393700" y="1770064"/>
            <a:ext cx="5302250" cy="2449511"/>
          </a:xfrm>
        </p:spPr>
        <p:txBody>
          <a:bodyPr>
            <a:normAutofit lnSpcReduction="10000"/>
          </a:bodyPr>
          <a:lstStyle/>
          <a:p>
            <a:pPr marL="285750" indent="-285750">
              <a:spcAft>
                <a:spcPts val="1800"/>
              </a:spcAft>
              <a:buFont typeface="Arial" panose="020B0604020202020204" pitchFamily="34" charset="0"/>
              <a:buChar char="•"/>
            </a:pPr>
            <a:r>
              <a:rPr lang="en-US" sz="1800" dirty="0" smtClean="0">
                <a:solidFill>
                  <a:schemeClr val="tx1"/>
                </a:solidFill>
              </a:rPr>
              <a:t>SRU is tightly coupled to scratchpad, which reduces data communication pressure by bringing operands closer to the SRU.</a:t>
            </a:r>
          </a:p>
          <a:p>
            <a:pPr marL="285750" indent="-285750">
              <a:spcAft>
                <a:spcPts val="1800"/>
              </a:spcAft>
              <a:buFont typeface="Arial" panose="020B0604020202020204" pitchFamily="34" charset="0"/>
              <a:buChar char="•"/>
            </a:pPr>
            <a:r>
              <a:rPr lang="en-US" sz="1800" dirty="0" smtClean="0">
                <a:solidFill>
                  <a:schemeClr val="tx1"/>
                </a:solidFill>
              </a:rPr>
              <a:t>90% of the time, RLP is below or equal to 4. Thus scratchpad memories store up to 4 styles.</a:t>
            </a:r>
          </a:p>
          <a:p>
            <a:pPr marL="285750" indent="-285750">
              <a:spcAft>
                <a:spcPts val="1800"/>
              </a:spcAft>
              <a:buFont typeface="Arial" panose="020B0604020202020204" pitchFamily="34" charset="0"/>
              <a:buChar char="•"/>
            </a:pPr>
            <a:r>
              <a:rPr lang="en-US" sz="1800" dirty="0" smtClean="0">
                <a:solidFill>
                  <a:schemeClr val="tx1"/>
                </a:solidFill>
              </a:rPr>
              <a:t>32 CSS properties cover about 70% of the commonly used properties.</a:t>
            </a:r>
          </a:p>
          <a:p>
            <a:pPr marL="285750" indent="-285750">
              <a:spcAft>
                <a:spcPts val="1800"/>
              </a:spcAft>
              <a:buFont typeface="Arial" panose="020B0604020202020204" pitchFamily="34" charset="0"/>
              <a:buChar char="•"/>
            </a:pPr>
            <a:endParaRPr lang="en-US" sz="1800" dirty="0" smtClean="0">
              <a:solidFill>
                <a:schemeClr val="tx1"/>
              </a:solidFill>
            </a:endParaRPr>
          </a:p>
          <a:p>
            <a:pPr marL="285750" indent="-285750">
              <a:buFont typeface="Arial" panose="020B0604020202020204" pitchFamily="34" charset="0"/>
              <a:buChar char="•"/>
            </a:pPr>
            <a:endParaRPr lang="en-US" sz="1800" dirty="0" smtClean="0">
              <a:solidFill>
                <a:schemeClr val="tx1"/>
              </a:solidFill>
            </a:endParaRPr>
          </a:p>
          <a:p>
            <a:pPr marL="285750" indent="-285750">
              <a:buFont typeface="Arial" panose="020B0604020202020204" pitchFamily="34" charset="0"/>
              <a:buChar char="•"/>
            </a:pPr>
            <a:endParaRPr lang="en-US" sz="18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950" y="1770062"/>
            <a:ext cx="3159125" cy="2095730"/>
          </a:xfrm>
          <a:prstGeom prst="rect">
            <a:avLst/>
          </a:prstGeom>
        </p:spPr>
      </p:pic>
      <p:sp>
        <p:nvSpPr>
          <p:cNvPr id="9" name="Content Placeholder 9"/>
          <p:cNvSpPr txBox="1">
            <a:spLocks/>
          </p:cNvSpPr>
          <p:nvPr/>
        </p:nvSpPr>
        <p:spPr>
          <a:xfrm>
            <a:off x="393700" y="4126074"/>
            <a:ext cx="8540750" cy="2003494"/>
          </a:xfrm>
          <a:prstGeom prst="rect">
            <a:avLst/>
          </a:prstGeom>
        </p:spPr>
        <p:txBody>
          <a:bodyPr vert="horz" lIns="0" tIns="0" rIns="0" bIns="0" rtlCol="0">
            <a:normAutofit/>
          </a:bodyPr>
          <a:lstStyle>
            <a:lvl1pPr marL="0" indent="0" algn="l" defTabSz="457200" rtl="0" eaLnBrk="1" latinLnBrk="0" hangingPunct="1">
              <a:spcBef>
                <a:spcPts val="0"/>
              </a:spcBef>
              <a:spcAft>
                <a:spcPts val="600"/>
              </a:spcAft>
              <a:buClr>
                <a:srgbClr val="B70014"/>
              </a:buClr>
              <a:buSzPct val="90000"/>
              <a:buFont typeface="Arial"/>
              <a:buNone/>
              <a:defRPr sz="2200" kern="1200" baseline="0">
                <a:solidFill>
                  <a:schemeClr val="tx1">
                    <a:lumMod val="65000"/>
                    <a:lumOff val="35000"/>
                  </a:schemeClr>
                </a:solidFill>
                <a:latin typeface="Arial"/>
                <a:ea typeface="+mn-ea"/>
                <a:cs typeface="+mn-cs"/>
              </a:defRPr>
            </a:lvl1pPr>
            <a:lvl2pPr marL="457200" indent="-182880" algn="l" defTabSz="457200" rtl="0" eaLnBrk="1" latinLnBrk="0" hangingPunct="1">
              <a:spcBef>
                <a:spcPts val="0"/>
              </a:spcBef>
              <a:spcAft>
                <a:spcPts val="600"/>
              </a:spcAft>
              <a:buClr>
                <a:srgbClr val="B70014"/>
              </a:buClr>
              <a:buSzPct val="90000"/>
              <a:buFont typeface="Arial"/>
              <a:buChar char="•"/>
              <a:defRPr sz="2000" kern="1200" baseline="0">
                <a:solidFill>
                  <a:schemeClr val="tx1">
                    <a:lumMod val="65000"/>
                    <a:lumOff val="35000"/>
                  </a:schemeClr>
                </a:solidFill>
                <a:latin typeface="Arial"/>
                <a:ea typeface="+mn-ea"/>
                <a:cs typeface="+mn-cs"/>
              </a:defRPr>
            </a:lvl2pPr>
            <a:lvl3pPr marL="594360" indent="-137160" algn="l" defTabSz="457200" rtl="0" eaLnBrk="1" latinLnBrk="0" hangingPunct="1">
              <a:spcBef>
                <a:spcPts val="0"/>
              </a:spcBef>
              <a:spcAft>
                <a:spcPts val="600"/>
              </a:spcAft>
              <a:buClr>
                <a:srgbClr val="B70014"/>
              </a:buClr>
              <a:buSzPct val="90000"/>
              <a:buFont typeface="Arial"/>
              <a:buChar char="•"/>
              <a:defRPr sz="1800" kern="1200">
                <a:solidFill>
                  <a:schemeClr val="tx1">
                    <a:lumMod val="65000"/>
                    <a:lumOff val="35000"/>
                  </a:schemeClr>
                </a:solidFill>
                <a:latin typeface="Arial"/>
                <a:ea typeface="+mn-ea"/>
                <a:cs typeface="+mn-cs"/>
              </a:defRPr>
            </a:lvl3pPr>
            <a:lvl4pPr marL="822960" indent="-137160" algn="l" defTabSz="457200" rtl="0" eaLnBrk="1" latinLnBrk="0" hangingPunct="1">
              <a:spcBef>
                <a:spcPts val="0"/>
              </a:spcBef>
              <a:spcAft>
                <a:spcPts val="600"/>
              </a:spcAft>
              <a:buClr>
                <a:srgbClr val="B70014"/>
              </a:buClr>
              <a:buSzPct val="90000"/>
              <a:buFont typeface="Arial"/>
              <a:buChar char="•"/>
              <a:defRPr sz="1600" kern="1200">
                <a:solidFill>
                  <a:schemeClr val="tx1">
                    <a:lumMod val="65000"/>
                    <a:lumOff val="35000"/>
                  </a:schemeClr>
                </a:solidFill>
                <a:latin typeface="Arial"/>
                <a:ea typeface="+mn-ea"/>
                <a:cs typeface="+mn-cs"/>
              </a:defRPr>
            </a:lvl4pPr>
            <a:lvl5pPr marL="1005840" indent="-137160" algn="l" defTabSz="457200" rtl="0" eaLnBrk="1" latinLnBrk="0" hangingPunct="1">
              <a:spcBef>
                <a:spcPts val="0"/>
              </a:spcBef>
              <a:spcAft>
                <a:spcPts val="600"/>
              </a:spcAft>
              <a:buClr>
                <a:srgbClr val="B70014"/>
              </a:buClr>
              <a:buSzPct val="90000"/>
              <a:buFont typeface="Arial"/>
              <a:buChar char="•"/>
              <a:defRPr sz="14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Aft>
                <a:spcPts val="1800"/>
              </a:spcAft>
              <a:buFont typeface="Arial" panose="020B0604020202020204" pitchFamily="34" charset="0"/>
              <a:buChar char="•"/>
            </a:pPr>
            <a:r>
              <a:rPr lang="en-US" sz="1800" dirty="0" smtClean="0">
                <a:solidFill>
                  <a:schemeClr val="tx1"/>
                </a:solidFill>
              </a:rPr>
              <a:t>Considering these design points, size of input and output scratchpad memories is 1KB</a:t>
            </a:r>
          </a:p>
          <a:p>
            <a:pPr marL="285750" indent="-285750">
              <a:spcAft>
                <a:spcPts val="1800"/>
              </a:spcAft>
              <a:buFont typeface="Arial" panose="020B0604020202020204" pitchFamily="34" charset="0"/>
              <a:buChar char="•"/>
            </a:pPr>
            <a:r>
              <a:rPr lang="en-US" sz="1800" dirty="0" smtClean="0">
                <a:solidFill>
                  <a:schemeClr val="tx1"/>
                </a:solidFill>
              </a:rPr>
              <a:t>SRU avoids recursions and loops with unknown iterations.</a:t>
            </a:r>
          </a:p>
          <a:p>
            <a:pPr marL="285750" indent="-285750">
              <a:spcAft>
                <a:spcPts val="1800"/>
              </a:spcAft>
              <a:buFont typeface="Arial" panose="020B0604020202020204" pitchFamily="34" charset="0"/>
              <a:buChar char="•"/>
            </a:pPr>
            <a:r>
              <a:rPr lang="en-US" sz="1800" dirty="0" smtClean="0">
                <a:solidFill>
                  <a:schemeClr val="tx1"/>
                </a:solidFill>
              </a:rPr>
              <a:t>In this study, 72.4% of style rules in all the benchmarked sites can utilize SRU. </a:t>
            </a:r>
          </a:p>
          <a:p>
            <a:pPr marL="285750" indent="-285750">
              <a:buFont typeface="Arial" panose="020B0604020202020204" pitchFamily="34" charset="0"/>
              <a:buChar char="•"/>
            </a:pPr>
            <a:endParaRPr lang="en-US" sz="1800" dirty="0" smtClean="0">
              <a:solidFill>
                <a:schemeClr val="tx1"/>
              </a:solidFill>
            </a:endParaRPr>
          </a:p>
          <a:p>
            <a:pPr marL="285750" indent="-285750">
              <a:buFont typeface="Arial" panose="020B0604020202020204" pitchFamily="34" charset="0"/>
              <a:buChar char="•"/>
            </a:pPr>
            <a:endParaRPr lang="en-US" sz="1800" dirty="0">
              <a:solidFill>
                <a:schemeClr val="tx1"/>
              </a:solidFill>
            </a:endParaRPr>
          </a:p>
        </p:txBody>
      </p:sp>
    </p:spTree>
    <p:extLst>
      <p:ext uri="{BB962C8B-B14F-4D97-AF65-F5344CB8AC3E}">
        <p14:creationId xmlns:p14="http://schemas.microsoft.com/office/powerpoint/2010/main" val="2499770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 Engine Cache</a:t>
            </a:r>
            <a:endParaRPr lang="en-US" dirty="0"/>
          </a:p>
        </p:txBody>
      </p:sp>
      <p:sp>
        <p:nvSpPr>
          <p:cNvPr id="3" name="Content Placeholder 2"/>
          <p:cNvSpPr>
            <a:spLocks noGrp="1"/>
          </p:cNvSpPr>
          <p:nvPr>
            <p:ph idx="1"/>
          </p:nvPr>
        </p:nvSpPr>
        <p:spPr>
          <a:xfrm>
            <a:off x="393700" y="1740288"/>
            <a:ext cx="6178550" cy="4519593"/>
          </a:xfrm>
        </p:spPr>
        <p:txBody>
          <a:bodyPr>
            <a:normAutofit/>
          </a:bodyPr>
          <a:lstStyle/>
          <a:p>
            <a:pPr marL="285750" indent="-285750">
              <a:spcAft>
                <a:spcPts val="1200"/>
              </a:spcAft>
              <a:buFont typeface="Arial" panose="020B0604020202020204" pitchFamily="34" charset="0"/>
              <a:buChar char="•"/>
            </a:pPr>
            <a:r>
              <a:rPr lang="en-US" sz="1800" dirty="0" smtClean="0">
                <a:solidFill>
                  <a:schemeClr val="tx1"/>
                </a:solidFill>
              </a:rPr>
              <a:t>90% of the DOM tree nodes are reused at least thrice. This is nearly same as the hit rate with a large data cache.</a:t>
            </a:r>
          </a:p>
          <a:p>
            <a:pPr marL="285750" indent="-285750">
              <a:spcAft>
                <a:spcPts val="1200"/>
              </a:spcAft>
              <a:buFont typeface="Arial" panose="020B0604020202020204" pitchFamily="34" charset="0"/>
              <a:buChar char="•"/>
            </a:pPr>
            <a:r>
              <a:rPr lang="en-US" sz="1800" dirty="0">
                <a:solidFill>
                  <a:schemeClr val="tx1"/>
                </a:solidFill>
              </a:rPr>
              <a:t>Small and energy efficient L0 cache whose design is motivated by the unique access patterns to the DOM tree and Render </a:t>
            </a:r>
            <a:r>
              <a:rPr lang="en-US" sz="1800" dirty="0" smtClean="0">
                <a:solidFill>
                  <a:schemeClr val="tx1"/>
                </a:solidFill>
              </a:rPr>
              <a:t>tree</a:t>
            </a:r>
          </a:p>
          <a:p>
            <a:pPr marL="285750" indent="-285750">
              <a:spcAft>
                <a:spcPts val="1200"/>
              </a:spcAft>
              <a:buFont typeface="Arial" panose="020B0604020202020204" pitchFamily="34" charset="0"/>
              <a:buChar char="•"/>
            </a:pPr>
            <a:r>
              <a:rPr lang="en-US" sz="1800" dirty="0" smtClean="0">
                <a:solidFill>
                  <a:schemeClr val="tx1"/>
                </a:solidFill>
              </a:rPr>
              <a:t>The data is physically stored in the hardware and managed by software.</a:t>
            </a:r>
          </a:p>
          <a:p>
            <a:pPr marL="285750" indent="-285750">
              <a:spcAft>
                <a:spcPts val="1200"/>
              </a:spcAft>
              <a:buFont typeface="Arial" panose="020B0604020202020204" pitchFamily="34" charset="0"/>
              <a:buChar char="•"/>
            </a:pPr>
            <a:r>
              <a:rPr lang="en-US" sz="1800" dirty="0" smtClean="0">
                <a:solidFill>
                  <a:schemeClr val="tx1"/>
                </a:solidFill>
              </a:rPr>
              <a:t>Simple FIFO scheme will work, because browser operates on one DOM node heavily and then moves ahead.</a:t>
            </a:r>
          </a:p>
          <a:p>
            <a:pPr marL="285750" indent="-285750">
              <a:spcAft>
                <a:spcPts val="1200"/>
              </a:spcAft>
              <a:buFont typeface="Arial" panose="020B0604020202020204" pitchFamily="34" charset="0"/>
              <a:buChar char="•"/>
            </a:pPr>
            <a:r>
              <a:rPr lang="en-US" sz="1800" dirty="0" smtClean="0">
                <a:solidFill>
                  <a:schemeClr val="tx1"/>
                </a:solidFill>
              </a:rPr>
              <a:t>DOM Cache - 4-Entry fully associative cache achieves about 85% hit rate.</a:t>
            </a:r>
          </a:p>
          <a:p>
            <a:pPr marL="285750" indent="-285750">
              <a:spcAft>
                <a:spcPts val="1200"/>
              </a:spcAft>
              <a:buFont typeface="Arial" panose="020B0604020202020204" pitchFamily="34" charset="0"/>
              <a:buChar char="•"/>
            </a:pPr>
            <a:r>
              <a:rPr lang="en-US" sz="1800" dirty="0" smtClean="0">
                <a:solidFill>
                  <a:schemeClr val="tx1"/>
                </a:solidFill>
              </a:rPr>
              <a:t>Render Cache- 2 Entries cache with average hit rate of 90%</a:t>
            </a:r>
          </a:p>
          <a:p>
            <a:pPr marL="285750" indent="-285750">
              <a:buFont typeface="Arial" panose="020B0604020202020204" pitchFamily="34" charset="0"/>
              <a:buChar char="•"/>
            </a:pPr>
            <a:endParaRPr lang="en-US" sz="1800" dirty="0">
              <a:solidFill>
                <a:schemeClr val="tx1"/>
              </a:solidFill>
            </a:endParaRPr>
          </a:p>
        </p:txBody>
      </p:sp>
      <p:sp>
        <p:nvSpPr>
          <p:cNvPr id="4" name="Date Placeholder 3"/>
          <p:cNvSpPr>
            <a:spLocks noGrp="1"/>
          </p:cNvSpPr>
          <p:nvPr>
            <p:ph type="dt" sz="half" idx="10"/>
          </p:nvPr>
        </p:nvSpPr>
        <p:spPr/>
        <p:txBody>
          <a:bodyPr/>
          <a:lstStyle/>
          <a:p>
            <a:fld id="{2B7DA10D-2379-C948-AF19-DECC6BA72D30}"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16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800" y="1558984"/>
            <a:ext cx="2181529" cy="235300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4800" y="3911988"/>
            <a:ext cx="2133600" cy="2414568"/>
          </a:xfrm>
          <a:prstGeom prst="rect">
            <a:avLst/>
          </a:prstGeom>
        </p:spPr>
      </p:pic>
    </p:spTree>
    <p:extLst>
      <p:ext uri="{BB962C8B-B14F-4D97-AF65-F5344CB8AC3E}">
        <p14:creationId xmlns:p14="http://schemas.microsoft.com/office/powerpoint/2010/main" val="2627252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393699" y="1770064"/>
            <a:ext cx="8226425" cy="4208463"/>
          </a:xfrm>
        </p:spPr>
        <p:txBody>
          <a:bodyPr>
            <a:normAutofit/>
          </a:bodyPr>
          <a:lstStyle/>
          <a:p>
            <a:r>
              <a:rPr lang="en-US" sz="1800" dirty="0" smtClean="0">
                <a:solidFill>
                  <a:schemeClr val="tx1"/>
                </a:solidFill>
              </a:rPr>
              <a:t>Three Designs are being evaluated:</a:t>
            </a:r>
          </a:p>
          <a:p>
            <a:pPr lvl="1"/>
            <a:r>
              <a:rPr lang="en-US" sz="1600" dirty="0" smtClean="0">
                <a:solidFill>
                  <a:schemeClr val="tx1"/>
                </a:solidFill>
              </a:rPr>
              <a:t>D1 – Energy Conscious design (Point P1)</a:t>
            </a:r>
          </a:p>
          <a:p>
            <a:pPr marL="274320" lvl="1" indent="0">
              <a:buNone/>
            </a:pPr>
            <a:r>
              <a:rPr lang="en-US" sz="1600" dirty="0" smtClean="0">
                <a:solidFill>
                  <a:schemeClr val="tx1"/>
                </a:solidFill>
              </a:rPr>
              <a:t>            1 issue out of order, 72KB L1 Cache.</a:t>
            </a:r>
          </a:p>
          <a:p>
            <a:pPr marL="274320" lvl="1" indent="0">
              <a:buNone/>
            </a:pPr>
            <a:r>
              <a:rPr lang="en-US" sz="1600" dirty="0">
                <a:solidFill>
                  <a:schemeClr val="tx1"/>
                </a:solidFill>
              </a:rPr>
              <a:t> </a:t>
            </a:r>
            <a:r>
              <a:rPr lang="en-US" sz="1600" dirty="0" smtClean="0">
                <a:solidFill>
                  <a:schemeClr val="tx1"/>
                </a:solidFill>
              </a:rPr>
              <a:t>           128 physical registers and 128 ROB entries.</a:t>
            </a:r>
          </a:p>
          <a:p>
            <a:pPr marL="274320" lvl="1" indent="0">
              <a:buNone/>
            </a:pPr>
            <a:endParaRPr lang="en-US" sz="1600" dirty="0" smtClean="0">
              <a:solidFill>
                <a:schemeClr val="tx1"/>
              </a:solidFill>
            </a:endParaRPr>
          </a:p>
          <a:p>
            <a:pPr lvl="1"/>
            <a:r>
              <a:rPr lang="en-US" sz="1600" dirty="0" smtClean="0">
                <a:solidFill>
                  <a:schemeClr val="tx1"/>
                </a:solidFill>
              </a:rPr>
              <a:t>D2 – Performance Oriented Design (Point P2)</a:t>
            </a:r>
          </a:p>
          <a:p>
            <a:pPr marL="274320" lvl="1" indent="0">
              <a:buNone/>
            </a:pPr>
            <a:r>
              <a:rPr lang="en-US" sz="1600" dirty="0" smtClean="0">
                <a:solidFill>
                  <a:schemeClr val="tx1"/>
                </a:solidFill>
              </a:rPr>
              <a:t>            3 issue out of order, 192 KB L1 cache.</a:t>
            </a:r>
          </a:p>
          <a:p>
            <a:pPr marL="274320" lvl="1" indent="0">
              <a:buNone/>
            </a:pPr>
            <a:r>
              <a:rPr lang="en-US" sz="1600" dirty="0">
                <a:solidFill>
                  <a:schemeClr val="tx1"/>
                </a:solidFill>
              </a:rPr>
              <a:t> </a:t>
            </a:r>
            <a:r>
              <a:rPr lang="en-US" sz="1600" dirty="0" smtClean="0">
                <a:solidFill>
                  <a:schemeClr val="tx1"/>
                </a:solidFill>
              </a:rPr>
              <a:t>           128 ROB Entries and 140 Physical registers.</a:t>
            </a:r>
          </a:p>
          <a:p>
            <a:pPr marL="274320" lvl="1" indent="0">
              <a:buNone/>
            </a:pPr>
            <a:endParaRPr lang="en-US" sz="1600" dirty="0" smtClean="0">
              <a:solidFill>
                <a:schemeClr val="tx1"/>
              </a:solidFill>
            </a:endParaRPr>
          </a:p>
          <a:p>
            <a:pPr lvl="1"/>
            <a:r>
              <a:rPr lang="en-US" sz="1600" dirty="0" smtClean="0">
                <a:solidFill>
                  <a:schemeClr val="tx1"/>
                </a:solidFill>
              </a:rPr>
              <a:t>D3 – Current out-of</a:t>
            </a:r>
            <a:r>
              <a:rPr lang="en-US" sz="1600" dirty="0">
                <a:solidFill>
                  <a:schemeClr val="tx1"/>
                </a:solidFill>
              </a:rPr>
              <a:t>-</a:t>
            </a:r>
            <a:r>
              <a:rPr lang="en-US" sz="1600" dirty="0" smtClean="0">
                <a:solidFill>
                  <a:schemeClr val="tx1"/>
                </a:solidFill>
              </a:rPr>
              <a:t>order mobile processor </a:t>
            </a:r>
          </a:p>
          <a:p>
            <a:pPr marL="274320" lvl="1" indent="0">
              <a:buNone/>
            </a:pPr>
            <a:r>
              <a:rPr lang="en-US" sz="1600" dirty="0" smtClean="0">
                <a:solidFill>
                  <a:schemeClr val="tx1"/>
                </a:solidFill>
              </a:rPr>
              <a:t>            3 issue out of order core, 32KB L1 Cache.</a:t>
            </a:r>
          </a:p>
          <a:p>
            <a:pPr marL="274320" lvl="1" indent="0">
              <a:buNone/>
            </a:pPr>
            <a:r>
              <a:rPr lang="en-US" sz="1600" dirty="0" smtClean="0">
                <a:solidFill>
                  <a:schemeClr val="tx1"/>
                </a:solidFill>
              </a:rPr>
              <a:t>            1MB 16 cycle latency L2 Cache.</a:t>
            </a:r>
          </a:p>
          <a:p>
            <a:pPr marL="274320" lvl="1" indent="0">
              <a:buNone/>
            </a:pPr>
            <a:r>
              <a:rPr lang="en-US" sz="1600" dirty="0">
                <a:solidFill>
                  <a:schemeClr val="tx1"/>
                </a:solidFill>
              </a:rPr>
              <a:t> </a:t>
            </a:r>
            <a:r>
              <a:rPr lang="en-US" sz="1600" dirty="0" smtClean="0">
                <a:solidFill>
                  <a:schemeClr val="tx1"/>
                </a:solidFill>
              </a:rPr>
              <a:t>           140 physical registers and 104 ROB entries.</a:t>
            </a:r>
            <a:r>
              <a:rPr lang="en-US" sz="1000" dirty="0" smtClean="0">
                <a:solidFill>
                  <a:schemeClr val="tx1"/>
                </a:solidFill>
              </a:rPr>
              <a:t>  </a:t>
            </a:r>
            <a:endParaRPr lang="en-US" sz="1000" dirty="0">
              <a:solidFill>
                <a:schemeClr val="tx1"/>
              </a:solidFill>
            </a:endParaRPr>
          </a:p>
        </p:txBody>
      </p:sp>
      <p:sp>
        <p:nvSpPr>
          <p:cNvPr id="4" name="Date Placeholder 3"/>
          <p:cNvSpPr>
            <a:spLocks noGrp="1"/>
          </p:cNvSpPr>
          <p:nvPr>
            <p:ph type="dt" sz="half" idx="10"/>
          </p:nvPr>
        </p:nvSpPr>
        <p:spPr/>
        <p:txBody>
          <a:bodyPr/>
          <a:lstStyle/>
          <a:p>
            <a:fld id="{107D7961-C553-5641-B6EE-C9367F93241E}"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17</a:t>
            </a:fld>
            <a:endParaRPr lang="en-US"/>
          </a:p>
        </p:txBody>
      </p:sp>
      <p:pic>
        <p:nvPicPr>
          <p:cNvPr id="7" name="Content Placeholder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222" y="2478262"/>
            <a:ext cx="2653277" cy="2774528"/>
          </a:xfrm>
          <a:prstGeom prst="rect">
            <a:avLst/>
          </a:prstGeom>
          <a:solidFill>
            <a:srgbClr val="FF0000"/>
          </a:solidFill>
        </p:spPr>
      </p:pic>
    </p:spTree>
    <p:extLst>
      <p:ext uri="{BB962C8B-B14F-4D97-AF65-F5344CB8AC3E}">
        <p14:creationId xmlns:p14="http://schemas.microsoft.com/office/powerpoint/2010/main" val="4217222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393700" y="1770064"/>
            <a:ext cx="8331200" cy="4573586"/>
          </a:xfrm>
        </p:spPr>
        <p:txBody>
          <a:bodyPr>
            <a:normAutofit/>
          </a:bodyPr>
          <a:lstStyle/>
          <a:p>
            <a:pPr marL="342900" indent="-342900">
              <a:buFont typeface="Arial" panose="020B0604020202020204" pitchFamily="34" charset="0"/>
              <a:buChar char="•"/>
            </a:pPr>
            <a:r>
              <a:rPr lang="en-US" sz="1800" dirty="0" smtClean="0">
                <a:solidFill>
                  <a:schemeClr val="tx1"/>
                </a:solidFill>
              </a:rPr>
              <a:t>Area Overhead:</a:t>
            </a:r>
          </a:p>
          <a:p>
            <a:pPr marL="800100" lvl="1" indent="-342900">
              <a:buFont typeface="Arial" panose="020B0604020202020204" pitchFamily="34" charset="0"/>
              <a:buChar char="•"/>
            </a:pPr>
            <a:r>
              <a:rPr lang="en-US" sz="1600" dirty="0" smtClean="0">
                <a:solidFill>
                  <a:schemeClr val="tx1"/>
                </a:solidFill>
              </a:rPr>
              <a:t>SRU logic and the memory structures is 0.59mm</a:t>
            </a:r>
            <a:r>
              <a:rPr lang="en-US" sz="1600" baseline="30000" dirty="0" smtClean="0">
                <a:solidFill>
                  <a:schemeClr val="tx1"/>
                </a:solidFill>
              </a:rPr>
              <a:t>2</a:t>
            </a:r>
            <a:r>
              <a:rPr lang="en-US" sz="1600" dirty="0" smtClean="0">
                <a:solidFill>
                  <a:schemeClr val="tx1"/>
                </a:solidFill>
              </a:rPr>
              <a:t>. </a:t>
            </a:r>
          </a:p>
          <a:p>
            <a:pPr lvl="1" indent="0">
              <a:buNone/>
            </a:pPr>
            <a:endParaRPr lang="en-US" sz="1600" dirty="0" smtClean="0">
              <a:solidFill>
                <a:schemeClr val="tx1"/>
              </a:solidFill>
            </a:endParaRPr>
          </a:p>
          <a:p>
            <a:pPr marL="342900" indent="-342900">
              <a:buFont typeface="Arial" panose="020B0604020202020204" pitchFamily="34" charset="0"/>
              <a:buChar char="•"/>
            </a:pPr>
            <a:r>
              <a:rPr lang="en-US" sz="1800" dirty="0" smtClean="0">
                <a:solidFill>
                  <a:schemeClr val="tx1"/>
                </a:solidFill>
              </a:rPr>
              <a:t>Power Overhead</a:t>
            </a:r>
          </a:p>
          <a:p>
            <a:pPr marL="800100" lvl="1" indent="-342900">
              <a:buFont typeface="Arial" panose="020B0604020202020204" pitchFamily="34" charset="0"/>
              <a:buChar char="•"/>
            </a:pPr>
            <a:r>
              <a:rPr lang="en-US" sz="1600" dirty="0" smtClean="0">
                <a:solidFill>
                  <a:schemeClr val="tx1"/>
                </a:solidFill>
              </a:rPr>
              <a:t>SRU logic introduces 70mW total power.</a:t>
            </a:r>
          </a:p>
          <a:p>
            <a:pPr marL="800100" lvl="1" indent="-342900">
              <a:buFont typeface="Arial" panose="020B0604020202020204" pitchFamily="34" charset="0"/>
              <a:buChar char="•"/>
            </a:pPr>
            <a:r>
              <a:rPr lang="en-US" sz="1600" dirty="0" smtClean="0">
                <a:solidFill>
                  <a:schemeClr val="tx1"/>
                </a:solidFill>
              </a:rPr>
              <a:t>Browser Engine Cache adds 7.2mW and SRU scratchpad adds 2.4mW.</a:t>
            </a:r>
          </a:p>
          <a:p>
            <a:pPr lvl="1" indent="0">
              <a:buNone/>
            </a:pPr>
            <a:endParaRPr lang="en-US" sz="1600" dirty="0">
              <a:solidFill>
                <a:schemeClr val="tx1"/>
              </a:solidFill>
            </a:endParaRPr>
          </a:p>
          <a:p>
            <a:pPr marL="342900" indent="-342900">
              <a:buFont typeface="Arial" panose="020B0604020202020204" pitchFamily="34" charset="0"/>
              <a:buChar char="•"/>
            </a:pPr>
            <a:r>
              <a:rPr lang="en-US" sz="1800" dirty="0" smtClean="0">
                <a:solidFill>
                  <a:schemeClr val="tx1"/>
                </a:solidFill>
              </a:rPr>
              <a:t>Timing Overhead</a:t>
            </a:r>
          </a:p>
          <a:p>
            <a:pPr marL="800100" lvl="1" indent="-342900">
              <a:buFont typeface="Arial" panose="020B0604020202020204" pitchFamily="34" charset="0"/>
              <a:buChar char="•"/>
            </a:pPr>
            <a:r>
              <a:rPr lang="en-US" sz="1600" dirty="0" smtClean="0">
                <a:solidFill>
                  <a:schemeClr val="tx1"/>
                </a:solidFill>
              </a:rPr>
              <a:t>Both SRU scratchpad memory and Browser cache can  be accessed in one cycle.</a:t>
            </a:r>
          </a:p>
          <a:p>
            <a:pPr marL="800100" lvl="1" indent="-342900">
              <a:buFont typeface="Arial" panose="020B0604020202020204" pitchFamily="34" charset="0"/>
              <a:buChar char="•"/>
            </a:pPr>
            <a:r>
              <a:rPr lang="en-US" sz="1600" dirty="0" smtClean="0">
                <a:solidFill>
                  <a:schemeClr val="tx1"/>
                </a:solidFill>
              </a:rPr>
              <a:t>SRU logic latency is 16 cycles under 1.6GHz.</a:t>
            </a:r>
          </a:p>
          <a:p>
            <a:pPr lvl="1" indent="0">
              <a:buNone/>
            </a:pPr>
            <a:endParaRPr lang="en-US" sz="1600" dirty="0">
              <a:solidFill>
                <a:schemeClr val="tx1"/>
              </a:solidFill>
            </a:endParaRPr>
          </a:p>
          <a:p>
            <a:pPr marL="342900" indent="-342900">
              <a:buFont typeface="Arial" panose="020B0604020202020204" pitchFamily="34" charset="0"/>
              <a:buChar char="•"/>
            </a:pPr>
            <a:r>
              <a:rPr lang="en-US" sz="1800" dirty="0" smtClean="0">
                <a:solidFill>
                  <a:schemeClr val="tx1"/>
                </a:solidFill>
              </a:rPr>
              <a:t>Software Overhead</a:t>
            </a:r>
          </a:p>
          <a:p>
            <a:pPr marL="800100" lvl="1" indent="-342900">
              <a:buFont typeface="Arial" panose="020B0604020202020204" pitchFamily="34" charset="0"/>
              <a:buChar char="•"/>
            </a:pPr>
            <a:r>
              <a:rPr lang="en-US" sz="1600" dirty="0" smtClean="0">
                <a:solidFill>
                  <a:schemeClr val="tx1"/>
                </a:solidFill>
              </a:rPr>
              <a:t>Mainly involves cache management and SRU compensation code creation.</a:t>
            </a:r>
          </a:p>
          <a:p>
            <a:pPr marL="342900" indent="-342900">
              <a:buFont typeface="Arial" panose="020B0604020202020204" pitchFamily="34" charset="0"/>
              <a:buChar char="•"/>
            </a:pPr>
            <a:endParaRPr lang="en-US" sz="1800" dirty="0" smtClean="0">
              <a:solidFill>
                <a:schemeClr val="tx1"/>
              </a:solidFill>
            </a:endParaRPr>
          </a:p>
          <a:p>
            <a:pPr marL="342900" indent="-342900">
              <a:buFont typeface="Arial" panose="020B0604020202020204" pitchFamily="34" charset="0"/>
              <a:buChar char="•"/>
            </a:pPr>
            <a:endParaRPr lang="en-US" sz="1800" dirty="0">
              <a:solidFill>
                <a:schemeClr val="tx1"/>
              </a:solidFill>
            </a:endParaRPr>
          </a:p>
        </p:txBody>
      </p:sp>
      <p:sp>
        <p:nvSpPr>
          <p:cNvPr id="4" name="Date Placeholder 3"/>
          <p:cNvSpPr>
            <a:spLocks noGrp="1"/>
          </p:cNvSpPr>
          <p:nvPr>
            <p:ph type="dt" sz="half" idx="10"/>
          </p:nvPr>
        </p:nvSpPr>
        <p:spPr/>
        <p:txBody>
          <a:bodyPr/>
          <a:lstStyle/>
          <a:p>
            <a:fld id="{2B7DA10D-2379-C948-AF19-DECC6BA72D30}"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18</a:t>
            </a:fld>
            <a:endParaRPr lang="en-US"/>
          </a:p>
        </p:txBody>
      </p:sp>
    </p:spTree>
    <p:extLst>
      <p:ext uri="{BB962C8B-B14F-4D97-AF65-F5344CB8AC3E}">
        <p14:creationId xmlns:p14="http://schemas.microsoft.com/office/powerpoint/2010/main" val="2380775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 SRU</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6325" y="1879600"/>
            <a:ext cx="4133850" cy="3598411"/>
          </a:xfrm>
        </p:spPr>
      </p:pic>
      <p:sp>
        <p:nvSpPr>
          <p:cNvPr id="8" name="Text Placeholder 7"/>
          <p:cNvSpPr>
            <a:spLocks noGrp="1"/>
          </p:cNvSpPr>
          <p:nvPr>
            <p:ph type="body" sz="half" idx="2"/>
          </p:nvPr>
        </p:nvSpPr>
        <p:spPr>
          <a:xfrm>
            <a:off x="457200" y="1879600"/>
            <a:ext cx="4429125" cy="4246563"/>
          </a:xfrm>
        </p:spPr>
        <p:txBody>
          <a:bodyPr>
            <a:normAutofit/>
          </a:bodyPr>
          <a:lstStyle/>
          <a:p>
            <a:pPr marL="285750" indent="-285750">
              <a:spcAft>
                <a:spcPts val="1200"/>
              </a:spcAft>
              <a:buFont typeface="Arial" panose="020B0604020202020204" pitchFamily="34" charset="0"/>
              <a:buChar char="•"/>
            </a:pPr>
            <a:r>
              <a:rPr lang="en-US" sz="1800" dirty="0" smtClean="0">
                <a:solidFill>
                  <a:schemeClr val="tx1"/>
                </a:solidFill>
              </a:rPr>
              <a:t>Average Performance improvement of 35.6% for D2, 10% for D3 and 8.4% of D1 designs.</a:t>
            </a:r>
          </a:p>
          <a:p>
            <a:pPr marL="285750" indent="-285750">
              <a:spcAft>
                <a:spcPts val="1200"/>
              </a:spcAft>
              <a:buFont typeface="Arial" panose="020B0604020202020204" pitchFamily="34" charset="0"/>
              <a:buChar char="•"/>
            </a:pPr>
            <a:r>
              <a:rPr lang="en-US" sz="1800" dirty="0" smtClean="0">
                <a:solidFill>
                  <a:schemeClr val="tx1"/>
                </a:solidFill>
              </a:rPr>
              <a:t>Average Energy savings of 13.4% for D2, 10.3% for D3 and 11.6% for D1 designs.</a:t>
            </a:r>
          </a:p>
          <a:p>
            <a:pPr marL="285750" indent="-285750">
              <a:spcAft>
                <a:spcPts val="1200"/>
              </a:spcAft>
              <a:buFont typeface="Arial" panose="020B0604020202020204" pitchFamily="34" charset="0"/>
              <a:buChar char="•"/>
            </a:pPr>
            <a:r>
              <a:rPr lang="en-US" sz="1800" dirty="0" smtClean="0">
                <a:solidFill>
                  <a:schemeClr val="tx1"/>
                </a:solidFill>
              </a:rPr>
              <a:t>Oracle gain is better for Desktop webpages in comparison to Mobile webpages.</a:t>
            </a:r>
          </a:p>
          <a:p>
            <a:pPr marL="285750" indent="-285750">
              <a:spcAft>
                <a:spcPts val="1200"/>
              </a:spcAft>
              <a:buFont typeface="Arial" panose="020B0604020202020204" pitchFamily="34" charset="0"/>
              <a:buChar char="•"/>
            </a:pPr>
            <a:r>
              <a:rPr lang="en-US" sz="1800" dirty="0" smtClean="0">
                <a:solidFill>
                  <a:schemeClr val="tx1"/>
                </a:solidFill>
              </a:rPr>
              <a:t>SRU that is customized for mobile webpages could potentially be much smaller.</a:t>
            </a:r>
            <a:endParaRPr lang="en-US" sz="1800" dirty="0">
              <a:solidFill>
                <a:schemeClr val="tx1"/>
              </a:solidFill>
            </a:endParaRPr>
          </a:p>
        </p:txBody>
      </p:sp>
      <p:sp>
        <p:nvSpPr>
          <p:cNvPr id="4" name="Date Placeholder 3"/>
          <p:cNvSpPr>
            <a:spLocks noGrp="1"/>
          </p:cNvSpPr>
          <p:nvPr>
            <p:ph type="dt" sz="half" idx="10"/>
          </p:nvPr>
        </p:nvSpPr>
        <p:spPr/>
        <p:txBody>
          <a:bodyPr/>
          <a:lstStyle/>
          <a:p>
            <a:fld id="{2B7DA10D-2379-C948-AF19-DECC6BA72D30}"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19</a:t>
            </a:fld>
            <a:endParaRPr lang="en-US"/>
          </a:p>
        </p:txBody>
      </p:sp>
    </p:spTree>
    <p:extLst>
      <p:ext uri="{BB962C8B-B14F-4D97-AF65-F5344CB8AC3E}">
        <p14:creationId xmlns:p14="http://schemas.microsoft.com/office/powerpoint/2010/main" val="933342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Motivation</a:t>
            </a:r>
            <a:endParaRPr lang="en-US" dirty="0"/>
          </a:p>
        </p:txBody>
      </p:sp>
      <p:sp>
        <p:nvSpPr>
          <p:cNvPr id="8" name="Content Placeholder 7"/>
          <p:cNvSpPr>
            <a:spLocks noGrp="1"/>
          </p:cNvSpPr>
          <p:nvPr>
            <p:ph idx="1"/>
          </p:nvPr>
        </p:nvSpPr>
        <p:spPr/>
        <p:txBody>
          <a:bodyPr/>
          <a:lstStyle/>
          <a:p>
            <a:endParaRPr lang="en-US" dirty="0"/>
          </a:p>
          <a:p>
            <a:pPr marL="342900" indent="-342900">
              <a:spcAft>
                <a:spcPts val="1800"/>
              </a:spcAft>
              <a:buFont typeface="Arial" panose="020B0604020202020204" pitchFamily="34" charset="0"/>
              <a:buChar char="•"/>
            </a:pPr>
            <a:r>
              <a:rPr lang="en-US" dirty="0" smtClean="0">
                <a:solidFill>
                  <a:schemeClr val="tx1"/>
                </a:solidFill>
              </a:rPr>
              <a:t>An average user spends about 72 minutes each day using mobile web browser (2010).</a:t>
            </a:r>
          </a:p>
          <a:p>
            <a:pPr marL="342900" indent="-342900">
              <a:spcAft>
                <a:spcPts val="1800"/>
              </a:spcAft>
              <a:buFont typeface="Arial" panose="020B0604020202020204" pitchFamily="34" charset="0"/>
              <a:buChar char="•"/>
            </a:pPr>
            <a:r>
              <a:rPr lang="en-US" dirty="0" smtClean="0">
                <a:solidFill>
                  <a:schemeClr val="tx1"/>
                </a:solidFill>
              </a:rPr>
              <a:t>The browser performance is critical in a user-driven, highly interactive and latency-sensitive environment.</a:t>
            </a:r>
          </a:p>
          <a:p>
            <a:pPr marL="342900" indent="-342900">
              <a:spcAft>
                <a:spcPts val="1800"/>
              </a:spcAft>
              <a:buFont typeface="Arial" panose="020B0604020202020204" pitchFamily="34" charset="0"/>
              <a:buChar char="•"/>
            </a:pPr>
            <a:r>
              <a:rPr lang="en-US" dirty="0" smtClean="0">
                <a:solidFill>
                  <a:schemeClr val="tx1"/>
                </a:solidFill>
              </a:rPr>
              <a:t>Battery constraint nature of mobile devices limits the performance of such mobile browsers.</a:t>
            </a:r>
          </a:p>
          <a:p>
            <a:pPr marL="342900" indent="-342900">
              <a:spcAft>
                <a:spcPts val="1800"/>
              </a:spcAft>
              <a:buFont typeface="Arial" panose="020B0604020202020204" pitchFamily="34" charset="0"/>
              <a:buChar char="•"/>
            </a:pPr>
            <a:r>
              <a:rPr lang="en-US" dirty="0" smtClean="0">
                <a:solidFill>
                  <a:schemeClr val="tx1"/>
                </a:solidFill>
              </a:rPr>
              <a:t>This work aspires to bridge the widening gap between high performance and energy constrained mobile processor designs for Web browsing.</a:t>
            </a:r>
            <a:endParaRPr lang="en-US" dirty="0">
              <a:solidFill>
                <a:schemeClr val="tx1"/>
              </a:solidFill>
            </a:endParaRPr>
          </a:p>
        </p:txBody>
      </p:sp>
      <p:sp>
        <p:nvSpPr>
          <p:cNvPr id="4" name="Date Placeholder 3"/>
          <p:cNvSpPr>
            <a:spLocks noGrp="1"/>
          </p:cNvSpPr>
          <p:nvPr>
            <p:ph type="dt" sz="half" idx="10"/>
          </p:nvPr>
        </p:nvSpPr>
        <p:spPr/>
        <p:txBody>
          <a:bodyPr/>
          <a:lstStyle/>
          <a:p>
            <a:fld id="{F42CE5A0-A53A-374C-889C-A6A90F2B0F69}"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2</a:t>
            </a:fld>
            <a:endParaRPr lang="en-US"/>
          </a:p>
        </p:txBody>
      </p:sp>
    </p:spTree>
    <p:extLst>
      <p:ext uri="{BB962C8B-B14F-4D97-AF65-F5344CB8AC3E}">
        <p14:creationId xmlns:p14="http://schemas.microsoft.com/office/powerpoint/2010/main" val="928592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 Browser Engine Cache</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5425" y="1220909"/>
            <a:ext cx="4752975" cy="3397371"/>
          </a:xfrm>
        </p:spPr>
      </p:pic>
      <p:sp>
        <p:nvSpPr>
          <p:cNvPr id="4" name="Text Placeholder 3"/>
          <p:cNvSpPr>
            <a:spLocks noGrp="1"/>
          </p:cNvSpPr>
          <p:nvPr>
            <p:ph type="body" sz="half" idx="2"/>
          </p:nvPr>
        </p:nvSpPr>
        <p:spPr>
          <a:xfrm>
            <a:off x="457200" y="1879600"/>
            <a:ext cx="3714750" cy="4246563"/>
          </a:xfrm>
        </p:spPr>
        <p:txBody>
          <a:bodyPr>
            <a:normAutofit/>
          </a:bodyPr>
          <a:lstStyle/>
          <a:p>
            <a:pPr marL="285750" indent="-285750">
              <a:spcAft>
                <a:spcPts val="1200"/>
              </a:spcAft>
              <a:buFont typeface="Arial" panose="020B0604020202020204" pitchFamily="34" charset="0"/>
              <a:buChar char="•"/>
            </a:pPr>
            <a:r>
              <a:rPr lang="en-US" sz="1800" dirty="0" smtClean="0">
                <a:solidFill>
                  <a:schemeClr val="tx1"/>
                </a:solidFill>
              </a:rPr>
              <a:t>On an average, D2 achieves 14.4% energy savings, D1 achieves 5.9% and D3 achieves 9.3%.</a:t>
            </a:r>
          </a:p>
          <a:p>
            <a:pPr marL="285750" indent="-285750">
              <a:spcAft>
                <a:spcPts val="1200"/>
              </a:spcAft>
              <a:buFont typeface="Arial" panose="020B0604020202020204" pitchFamily="34" charset="0"/>
              <a:buChar char="•"/>
            </a:pPr>
            <a:r>
              <a:rPr lang="en-US" sz="1800" dirty="0" smtClean="0">
                <a:solidFill>
                  <a:schemeClr val="tx1"/>
                </a:solidFill>
              </a:rPr>
              <a:t>Energy savings is directly proportional to Cache Access.</a:t>
            </a:r>
          </a:p>
          <a:p>
            <a:pPr marL="285750" indent="-285750">
              <a:spcAft>
                <a:spcPts val="1200"/>
              </a:spcAft>
              <a:buFont typeface="Arial" panose="020B0604020202020204" pitchFamily="34" charset="0"/>
              <a:buChar char="•"/>
            </a:pPr>
            <a:r>
              <a:rPr lang="en-US" sz="1800" dirty="0" smtClean="0">
                <a:solidFill>
                  <a:schemeClr val="tx1"/>
                </a:solidFill>
              </a:rPr>
              <a:t>Performance takes a hit due to software management overhead. D2 slows down by 2.5%, D1 by 1.6% and D3 by 2.1%.</a:t>
            </a:r>
          </a:p>
          <a:p>
            <a:r>
              <a:rPr lang="en-US" sz="1800" dirty="0" smtClean="0">
                <a:solidFill>
                  <a:schemeClr val="tx1"/>
                </a:solidFill>
              </a:rPr>
              <a:t> </a:t>
            </a:r>
            <a:endParaRPr lang="en-US" sz="1800" dirty="0">
              <a:solidFill>
                <a:schemeClr val="tx1"/>
              </a:solidFill>
            </a:endParaRPr>
          </a:p>
        </p:txBody>
      </p:sp>
      <p:sp>
        <p:nvSpPr>
          <p:cNvPr id="5" name="Date Placeholder 4"/>
          <p:cNvSpPr>
            <a:spLocks noGrp="1"/>
          </p:cNvSpPr>
          <p:nvPr>
            <p:ph type="dt" sz="half" idx="10"/>
          </p:nvPr>
        </p:nvSpPr>
        <p:spPr/>
        <p:txBody>
          <a:bodyPr/>
          <a:lstStyle/>
          <a:p>
            <a:fld id="{1FE0C613-6691-6843-88BC-A3F66D2743E4}" type="datetime1">
              <a:rPr lang="en-US" smtClean="0"/>
              <a:t>10/22/15</a:t>
            </a:fld>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a:p>
        </p:txBody>
      </p:sp>
      <p:sp>
        <p:nvSpPr>
          <p:cNvPr id="7" name="Slide Number Placeholder 6"/>
          <p:cNvSpPr>
            <a:spLocks noGrp="1"/>
          </p:cNvSpPr>
          <p:nvPr>
            <p:ph type="sldNum" sz="quarter" idx="12"/>
          </p:nvPr>
        </p:nvSpPr>
        <p:spPr/>
        <p:txBody>
          <a:bodyPr/>
          <a:lstStyle/>
          <a:p>
            <a:fld id="{2A9B6F24-B152-E34C-9FEA-21E4BFD4CBE1}" type="slidenum">
              <a:rPr lang="en-US" smtClean="0"/>
              <a:t>20</a:t>
            </a:fld>
            <a:endParaRPr lang="en-US"/>
          </a:p>
        </p:txBody>
      </p:sp>
      <p:sp>
        <p:nvSpPr>
          <p:cNvPr id="9" name="Text Placeholder 3"/>
          <p:cNvSpPr txBox="1">
            <a:spLocks/>
          </p:cNvSpPr>
          <p:nvPr/>
        </p:nvSpPr>
        <p:spPr>
          <a:xfrm>
            <a:off x="457200" y="5099965"/>
            <a:ext cx="8153400" cy="901700"/>
          </a:xfrm>
          <a:prstGeom prst="rect">
            <a:avLst/>
          </a:prstGeom>
        </p:spPr>
        <p:txBody>
          <a:bodyPr vert="horz" lIns="0" tIns="0" rIns="0" bIns="0" rtlCol="0">
            <a:normAutofit/>
          </a:bodyPr>
          <a:lstStyle>
            <a:lvl1pPr marL="0" indent="0" algn="l" defTabSz="457200" rtl="0" eaLnBrk="1" latinLnBrk="0" hangingPunct="1">
              <a:spcBef>
                <a:spcPts val="0"/>
              </a:spcBef>
              <a:spcAft>
                <a:spcPts val="600"/>
              </a:spcAft>
              <a:buClr>
                <a:srgbClr val="B70014"/>
              </a:buClr>
              <a:buSzPct val="90000"/>
              <a:buFont typeface="Arial"/>
              <a:buNone/>
              <a:defRPr sz="1400" kern="1200" baseline="0">
                <a:solidFill>
                  <a:schemeClr val="tx1">
                    <a:lumMod val="65000"/>
                    <a:lumOff val="35000"/>
                  </a:schemeClr>
                </a:solidFill>
                <a:latin typeface="Arial"/>
                <a:ea typeface="+mn-ea"/>
                <a:cs typeface="+mn-cs"/>
              </a:defRPr>
            </a:lvl1pPr>
            <a:lvl2pPr marL="457200" indent="0" algn="l" defTabSz="457200" rtl="0" eaLnBrk="1" latinLnBrk="0" hangingPunct="1">
              <a:spcBef>
                <a:spcPts val="0"/>
              </a:spcBef>
              <a:spcAft>
                <a:spcPts val="600"/>
              </a:spcAft>
              <a:buClr>
                <a:srgbClr val="B70014"/>
              </a:buClr>
              <a:buSzPct val="90000"/>
              <a:buFont typeface="Arial"/>
              <a:buNone/>
              <a:defRPr sz="1200" kern="1200" baseline="0">
                <a:solidFill>
                  <a:schemeClr val="tx1">
                    <a:lumMod val="65000"/>
                    <a:lumOff val="35000"/>
                  </a:schemeClr>
                </a:solidFill>
                <a:latin typeface="Arial"/>
                <a:ea typeface="+mn-ea"/>
                <a:cs typeface="+mn-cs"/>
              </a:defRPr>
            </a:lvl2pPr>
            <a:lvl3pPr marL="914400" indent="0" algn="l" defTabSz="457200" rtl="0" eaLnBrk="1" latinLnBrk="0" hangingPunct="1">
              <a:spcBef>
                <a:spcPts val="0"/>
              </a:spcBef>
              <a:spcAft>
                <a:spcPts val="600"/>
              </a:spcAft>
              <a:buClr>
                <a:srgbClr val="B70014"/>
              </a:buClr>
              <a:buSzPct val="90000"/>
              <a:buFont typeface="Arial"/>
              <a:buNone/>
              <a:defRPr sz="1000" kern="1200">
                <a:solidFill>
                  <a:schemeClr val="tx1">
                    <a:lumMod val="65000"/>
                    <a:lumOff val="35000"/>
                  </a:schemeClr>
                </a:solidFill>
                <a:latin typeface="Arial"/>
                <a:ea typeface="+mn-ea"/>
                <a:cs typeface="+mn-cs"/>
              </a:defRPr>
            </a:lvl3pPr>
            <a:lvl4pPr marL="1371600" indent="0" algn="l" defTabSz="457200" rtl="0" eaLnBrk="1" latinLnBrk="0" hangingPunct="1">
              <a:spcBef>
                <a:spcPts val="0"/>
              </a:spcBef>
              <a:spcAft>
                <a:spcPts val="600"/>
              </a:spcAft>
              <a:buClr>
                <a:srgbClr val="B70014"/>
              </a:buClr>
              <a:buSzPct val="90000"/>
              <a:buFont typeface="Arial"/>
              <a:buNone/>
              <a:defRPr sz="900" kern="1200">
                <a:solidFill>
                  <a:schemeClr val="tx1">
                    <a:lumMod val="65000"/>
                    <a:lumOff val="35000"/>
                  </a:schemeClr>
                </a:solidFill>
                <a:latin typeface="Arial"/>
                <a:ea typeface="+mn-ea"/>
                <a:cs typeface="+mn-cs"/>
              </a:defRPr>
            </a:lvl4pPr>
            <a:lvl5pPr marL="1828800" indent="0" algn="l" defTabSz="457200" rtl="0" eaLnBrk="1" latinLnBrk="0" hangingPunct="1">
              <a:spcBef>
                <a:spcPts val="0"/>
              </a:spcBef>
              <a:spcAft>
                <a:spcPts val="600"/>
              </a:spcAft>
              <a:buClr>
                <a:srgbClr val="B70014"/>
              </a:buClr>
              <a:buSzPct val="90000"/>
              <a:buFont typeface="Arial"/>
              <a:buNone/>
              <a:defRPr sz="900" kern="1200" baseline="0">
                <a:solidFill>
                  <a:schemeClr val="tx1">
                    <a:lumMod val="65000"/>
                    <a:lumOff val="35000"/>
                  </a:schemeClr>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smtClean="0">
                <a:solidFill>
                  <a:schemeClr val="tx1"/>
                </a:solidFill>
              </a:rPr>
              <a:t>Slower performance amortizes the software overhead and hence lower performance penalty due to browser cache.</a:t>
            </a:r>
          </a:p>
          <a:p>
            <a:r>
              <a:rPr lang="en-US" sz="1800" dirty="0" smtClean="0">
                <a:solidFill>
                  <a:schemeClr val="tx1"/>
                </a:solidFill>
              </a:rPr>
              <a:t> </a:t>
            </a:r>
            <a:endParaRPr lang="en-US" sz="1800" dirty="0">
              <a:solidFill>
                <a:schemeClr val="tx1"/>
              </a:solidFill>
            </a:endParaRPr>
          </a:p>
        </p:txBody>
      </p:sp>
    </p:spTree>
    <p:extLst>
      <p:ext uri="{BB962C8B-B14F-4D97-AF65-F5344CB8AC3E}">
        <p14:creationId xmlns:p14="http://schemas.microsoft.com/office/powerpoint/2010/main" val="1509968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Evaluation</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88112" y="1155700"/>
            <a:ext cx="2466975" cy="2530475"/>
          </a:xfrm>
        </p:spPr>
      </p:pic>
      <p:sp>
        <p:nvSpPr>
          <p:cNvPr id="4" name="Text Placeholder 3"/>
          <p:cNvSpPr>
            <a:spLocks noGrp="1"/>
          </p:cNvSpPr>
          <p:nvPr>
            <p:ph type="body" sz="half" idx="2"/>
          </p:nvPr>
        </p:nvSpPr>
        <p:spPr>
          <a:xfrm>
            <a:off x="457200" y="1879600"/>
            <a:ext cx="5514975" cy="4246563"/>
          </a:xfrm>
        </p:spPr>
        <p:txBody>
          <a:bodyPr>
            <a:normAutofit/>
          </a:bodyPr>
          <a:lstStyle/>
          <a:p>
            <a:pPr marL="285750" indent="-285750">
              <a:spcAft>
                <a:spcPts val="1800"/>
              </a:spcAft>
              <a:buFont typeface="Arial" panose="020B0604020202020204" pitchFamily="34" charset="0"/>
              <a:buChar char="•"/>
            </a:pPr>
            <a:r>
              <a:rPr lang="en-US" sz="1800" dirty="0" smtClean="0">
                <a:solidFill>
                  <a:schemeClr val="tx1"/>
                </a:solidFill>
              </a:rPr>
              <a:t>Average performance improvement for D1 is 6.9%, D2 is 9.2% and D3 is 8.1%. </a:t>
            </a:r>
          </a:p>
          <a:p>
            <a:pPr marL="285750" indent="-285750">
              <a:spcAft>
                <a:spcPts val="1800"/>
              </a:spcAft>
              <a:buFont typeface="Arial" panose="020B0604020202020204" pitchFamily="34" charset="0"/>
              <a:buChar char="•"/>
            </a:pPr>
            <a:r>
              <a:rPr lang="en-US" sz="1800" dirty="0" smtClean="0">
                <a:solidFill>
                  <a:schemeClr val="tx1"/>
                </a:solidFill>
              </a:rPr>
              <a:t>Energy improvements are 16.6% for D1, 22.2% for D2 and 18.4% for D3.</a:t>
            </a:r>
          </a:p>
          <a:p>
            <a:pPr marL="285750" indent="-285750">
              <a:spcAft>
                <a:spcPts val="1800"/>
              </a:spcAft>
              <a:buFont typeface="Arial" panose="020B0604020202020204" pitchFamily="34" charset="0"/>
              <a:buChar char="•"/>
            </a:pPr>
            <a:r>
              <a:rPr lang="en-US" sz="1800" dirty="0" smtClean="0">
                <a:solidFill>
                  <a:schemeClr val="tx1"/>
                </a:solidFill>
              </a:rPr>
              <a:t>Each design moves slightly right in Fig16, indicating higher load time, when Browser Cache is added to the design. It is due to software overhead in managing the cache.</a:t>
            </a:r>
          </a:p>
          <a:p>
            <a:pPr marL="285750" indent="-285750">
              <a:spcAft>
                <a:spcPts val="1800"/>
              </a:spcAft>
              <a:buFont typeface="Arial" panose="020B0604020202020204" pitchFamily="34" charset="0"/>
              <a:buChar char="•"/>
            </a:pPr>
            <a:r>
              <a:rPr lang="en-US" sz="1800" dirty="0" smtClean="0">
                <a:solidFill>
                  <a:schemeClr val="tx1"/>
                </a:solidFill>
              </a:rPr>
              <a:t>For similar area overhead by adding more Cache to the existing design, WebCore achieves significant Energy improvements and Load Time reduction.</a:t>
            </a:r>
          </a:p>
          <a:p>
            <a:pPr marL="285750" indent="-285750">
              <a:buFont typeface="Arial" panose="020B0604020202020204" pitchFamily="34" charset="0"/>
              <a:buChar char="•"/>
            </a:pPr>
            <a:endParaRPr lang="en-US" sz="1800" dirty="0" smtClean="0">
              <a:solidFill>
                <a:schemeClr val="tx1"/>
              </a:solidFill>
            </a:endParaRPr>
          </a:p>
          <a:p>
            <a:pPr marL="285750" indent="-285750">
              <a:buFont typeface="Arial" panose="020B0604020202020204" pitchFamily="34" charset="0"/>
              <a:buChar char="•"/>
            </a:pPr>
            <a:endParaRPr lang="en-US" sz="1800" dirty="0">
              <a:solidFill>
                <a:schemeClr val="tx1"/>
              </a:solidFill>
            </a:endParaRPr>
          </a:p>
        </p:txBody>
      </p:sp>
      <p:sp>
        <p:nvSpPr>
          <p:cNvPr id="5" name="Date Placeholder 4"/>
          <p:cNvSpPr>
            <a:spLocks noGrp="1"/>
          </p:cNvSpPr>
          <p:nvPr>
            <p:ph type="dt" sz="half" idx="10"/>
          </p:nvPr>
        </p:nvSpPr>
        <p:spPr/>
        <p:txBody>
          <a:bodyPr/>
          <a:lstStyle/>
          <a:p>
            <a:fld id="{1FE0C613-6691-6843-88BC-A3F66D2743E4}" type="datetime1">
              <a:rPr lang="en-US" smtClean="0"/>
              <a:t>10/22/15</a:t>
            </a:fld>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a:p>
        </p:txBody>
      </p:sp>
      <p:sp>
        <p:nvSpPr>
          <p:cNvPr id="7" name="Slide Number Placeholder 6"/>
          <p:cNvSpPr>
            <a:spLocks noGrp="1"/>
          </p:cNvSpPr>
          <p:nvPr>
            <p:ph type="sldNum" sz="quarter" idx="12"/>
          </p:nvPr>
        </p:nvSpPr>
        <p:spPr/>
        <p:txBody>
          <a:bodyPr/>
          <a:lstStyle/>
          <a:p>
            <a:fld id="{2A9B6F24-B152-E34C-9FEA-21E4BFD4CBE1}" type="slidenum">
              <a:rPr lang="en-US" smtClean="0"/>
              <a:t>21</a:t>
            </a:fld>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250" y="3686175"/>
            <a:ext cx="2430572" cy="2612501"/>
          </a:xfrm>
          <a:prstGeom prst="rect">
            <a:avLst/>
          </a:prstGeom>
        </p:spPr>
      </p:pic>
    </p:spTree>
    <p:extLst>
      <p:ext uri="{BB962C8B-B14F-4D97-AF65-F5344CB8AC3E}">
        <p14:creationId xmlns:p14="http://schemas.microsoft.com/office/powerpoint/2010/main" val="4018115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Is this design still relevant? </a:t>
            </a:r>
            <a:endParaRPr lang="en-US" dirty="0">
              <a:solidFill>
                <a:schemeClr val="tx1"/>
              </a:solidFill>
            </a:endParaRPr>
          </a:p>
        </p:txBody>
      </p:sp>
      <p:sp>
        <p:nvSpPr>
          <p:cNvPr id="4" name="Date Placeholder 3"/>
          <p:cNvSpPr>
            <a:spLocks noGrp="1"/>
          </p:cNvSpPr>
          <p:nvPr>
            <p:ph type="dt" sz="half" idx="10"/>
          </p:nvPr>
        </p:nvSpPr>
        <p:spPr/>
        <p:txBody>
          <a:bodyPr/>
          <a:lstStyle/>
          <a:p>
            <a:fld id="{2B7DA10D-2379-C948-AF19-DECC6BA72D30}"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22</a:t>
            </a:fld>
            <a:endParaRPr lang="en-US"/>
          </a:p>
        </p:txBody>
      </p:sp>
      <p:pic>
        <p:nvPicPr>
          <p:cNvPr id="7" name="Picture 6"/>
          <p:cNvPicPr>
            <a:picLocks noChangeAspect="1"/>
          </p:cNvPicPr>
          <p:nvPr/>
        </p:nvPicPr>
        <p:blipFill>
          <a:blip r:embed="rId3"/>
          <a:stretch>
            <a:fillRect/>
          </a:stretch>
        </p:blipFill>
        <p:spPr>
          <a:xfrm>
            <a:off x="1030287" y="2313372"/>
            <a:ext cx="7058025" cy="4010025"/>
          </a:xfrm>
          <a:prstGeom prst="rect">
            <a:avLst/>
          </a:prstGeom>
        </p:spPr>
      </p:pic>
    </p:spTree>
    <p:extLst>
      <p:ext uri="{BB962C8B-B14F-4D97-AF65-F5344CB8AC3E}">
        <p14:creationId xmlns:p14="http://schemas.microsoft.com/office/powerpoint/2010/main" val="1278786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pic>
        <p:nvPicPr>
          <p:cNvPr id="7" name="Content Placeholder 6"/>
          <p:cNvPicPr>
            <a:picLocks noGrp="1" noChangeAspect="1"/>
          </p:cNvPicPr>
          <p:nvPr>
            <p:ph idx="1"/>
          </p:nvPr>
        </p:nvPicPr>
        <p:blipFill>
          <a:blip r:embed="rId3"/>
          <a:stretch>
            <a:fillRect/>
          </a:stretch>
        </p:blipFill>
        <p:spPr>
          <a:xfrm>
            <a:off x="2200275" y="1517650"/>
            <a:ext cx="4819650" cy="4467225"/>
          </a:xfrm>
          <a:prstGeom prst="rect">
            <a:avLst/>
          </a:prstGeom>
        </p:spPr>
      </p:pic>
      <p:sp>
        <p:nvSpPr>
          <p:cNvPr id="4" name="Date Placeholder 3"/>
          <p:cNvSpPr>
            <a:spLocks noGrp="1"/>
          </p:cNvSpPr>
          <p:nvPr>
            <p:ph type="dt" sz="half" idx="10"/>
          </p:nvPr>
        </p:nvSpPr>
        <p:spPr/>
        <p:txBody>
          <a:bodyPr/>
          <a:lstStyle/>
          <a:p>
            <a:fld id="{2B7DA10D-2379-C948-AF19-DECC6BA72D30}"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23</a:t>
            </a:fld>
            <a:endParaRPr lang="en-US"/>
          </a:p>
        </p:txBody>
      </p:sp>
    </p:spTree>
    <p:extLst>
      <p:ext uri="{BB962C8B-B14F-4D97-AF65-F5344CB8AC3E}">
        <p14:creationId xmlns:p14="http://schemas.microsoft.com/office/powerpoint/2010/main" val="2674379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a:t>
            </a:r>
            <a:endParaRPr lang="en-US" dirty="0"/>
          </a:p>
        </p:txBody>
      </p:sp>
      <p:sp>
        <p:nvSpPr>
          <p:cNvPr id="4" name="Date Placeholder 3"/>
          <p:cNvSpPr>
            <a:spLocks noGrp="1"/>
          </p:cNvSpPr>
          <p:nvPr>
            <p:ph type="dt" sz="half" idx="10"/>
          </p:nvPr>
        </p:nvSpPr>
        <p:spPr/>
        <p:txBody>
          <a:bodyPr/>
          <a:lstStyle/>
          <a:p>
            <a:fld id="{F42CE5A0-A53A-374C-889C-A6A90F2B0F69}"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24</a:t>
            </a:fld>
            <a:endParaRPr lang="en-US"/>
          </a:p>
        </p:txBody>
      </p:sp>
    </p:spTree>
    <p:extLst>
      <p:ext uri="{BB962C8B-B14F-4D97-AF65-F5344CB8AC3E}">
        <p14:creationId xmlns:p14="http://schemas.microsoft.com/office/powerpoint/2010/main" val="603062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PC1 vs PC2</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9803" y="1770063"/>
            <a:ext cx="4278994" cy="4208462"/>
          </a:xfrm>
        </p:spPr>
      </p:pic>
      <p:sp>
        <p:nvSpPr>
          <p:cNvPr id="4" name="Date Placeholder 3"/>
          <p:cNvSpPr>
            <a:spLocks noGrp="1"/>
          </p:cNvSpPr>
          <p:nvPr>
            <p:ph type="dt" sz="half" idx="10"/>
          </p:nvPr>
        </p:nvSpPr>
        <p:spPr/>
        <p:txBody>
          <a:bodyPr/>
          <a:lstStyle/>
          <a:p>
            <a:fld id="{2B7DA10D-2379-C948-AF19-DECC6BA72D30}"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25</a:t>
            </a:fld>
            <a:endParaRPr lang="en-US"/>
          </a:p>
        </p:txBody>
      </p:sp>
    </p:spTree>
    <p:extLst>
      <p:ext uri="{BB962C8B-B14F-4D97-AF65-F5344CB8AC3E}">
        <p14:creationId xmlns:p14="http://schemas.microsoft.com/office/powerpoint/2010/main" val="1697643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t>
            </a:r>
            <a:r>
              <a:rPr lang="en-US" dirty="0" err="1" smtClean="0"/>
              <a:t>cnn</a:t>
            </a:r>
            <a:r>
              <a:rPr lang="en-US" dirty="0" smtClean="0"/>
              <a:t> for benchmarks</a:t>
            </a:r>
            <a:endParaRPr lang="en-US" dirty="0"/>
          </a:p>
        </p:txBody>
      </p:sp>
      <p:sp>
        <p:nvSpPr>
          <p:cNvPr id="3" name="Date Placeholder 2"/>
          <p:cNvSpPr>
            <a:spLocks noGrp="1"/>
          </p:cNvSpPr>
          <p:nvPr>
            <p:ph type="dt" sz="half" idx="10"/>
          </p:nvPr>
        </p:nvSpPr>
        <p:spPr/>
        <p:txBody>
          <a:bodyPr/>
          <a:lstStyle/>
          <a:p>
            <a:fld id="{23E8B871-A08E-FB49-BA6E-C1D05FA84EE1}" type="datetime1">
              <a:rPr lang="en-US" smtClean="0"/>
              <a:t>10/22/15</a:t>
            </a:fld>
            <a:endParaRPr lang="en-US"/>
          </a:p>
        </p:txBody>
      </p:sp>
      <p:sp>
        <p:nvSpPr>
          <p:cNvPr id="4" name="Footer Placeholder 3"/>
          <p:cNvSpPr>
            <a:spLocks noGrp="1"/>
          </p:cNvSpPr>
          <p:nvPr>
            <p:ph type="ftr" sz="quarter" idx="11"/>
          </p:nvPr>
        </p:nvSpPr>
        <p:spPr/>
        <p:txBody>
          <a:bodyPr/>
          <a:lstStyle/>
          <a:p>
            <a:r>
              <a:rPr lang="en-US" smtClean="0"/>
              <a:t>University of Wisconsin–Madison</a:t>
            </a:r>
            <a:endParaRPr lang="en-US"/>
          </a:p>
        </p:txBody>
      </p:sp>
      <p:sp>
        <p:nvSpPr>
          <p:cNvPr id="5" name="Slide Number Placeholder 4"/>
          <p:cNvSpPr>
            <a:spLocks noGrp="1"/>
          </p:cNvSpPr>
          <p:nvPr>
            <p:ph type="sldNum" sz="quarter" idx="12"/>
          </p:nvPr>
        </p:nvSpPr>
        <p:spPr/>
        <p:txBody>
          <a:bodyPr/>
          <a:lstStyle/>
          <a:p>
            <a:fld id="{2A9B6F24-B152-E34C-9FEA-21E4BFD4CBE1}" type="slidenum">
              <a:rPr lang="en-US" smtClean="0"/>
              <a:t>26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709" y="1655679"/>
            <a:ext cx="4678782" cy="4279900"/>
          </a:xfrm>
          <a:prstGeom prst="rect">
            <a:avLst/>
          </a:prstGeom>
        </p:spPr>
      </p:pic>
    </p:spTree>
    <p:extLst>
      <p:ext uri="{BB962C8B-B14F-4D97-AF65-F5344CB8AC3E}">
        <p14:creationId xmlns:p14="http://schemas.microsoft.com/office/powerpoint/2010/main" val="2019981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32845" y="1155700"/>
            <a:ext cx="2473555" cy="2503812"/>
          </a:xfrm>
        </p:spPr>
      </p:pic>
      <p:sp>
        <p:nvSpPr>
          <p:cNvPr id="4" name="Text Placeholder 3"/>
          <p:cNvSpPr>
            <a:spLocks noGrp="1"/>
          </p:cNvSpPr>
          <p:nvPr>
            <p:ph type="body" sz="half" idx="2"/>
          </p:nvPr>
        </p:nvSpPr>
        <p:spPr>
          <a:xfrm>
            <a:off x="457200" y="1604990"/>
            <a:ext cx="4208400" cy="4689130"/>
          </a:xfrm>
        </p:spPr>
        <p:txBody>
          <a:bodyPr>
            <a:noAutofit/>
          </a:bodyPr>
          <a:lstStyle/>
          <a:p>
            <a:pPr marL="285750" indent="-285750">
              <a:spcAft>
                <a:spcPts val="1200"/>
              </a:spcAft>
              <a:buFont typeface="Arial" panose="020B0604020202020204" pitchFamily="34" charset="0"/>
              <a:buChar char="•"/>
            </a:pPr>
            <a:r>
              <a:rPr lang="en-US" sz="1600" dirty="0" smtClean="0">
                <a:solidFill>
                  <a:schemeClr val="tx1"/>
                </a:solidFill>
              </a:rPr>
              <a:t>Mobile browsers take 63% of the window focus time.</a:t>
            </a:r>
          </a:p>
          <a:p>
            <a:pPr marL="285750" indent="-285750">
              <a:spcAft>
                <a:spcPts val="1200"/>
              </a:spcAft>
              <a:buFont typeface="Arial" panose="020B0604020202020204" pitchFamily="34" charset="0"/>
              <a:buChar char="•"/>
            </a:pPr>
            <a:r>
              <a:rPr lang="en-US" sz="1600" dirty="0" smtClean="0">
                <a:solidFill>
                  <a:schemeClr val="tx1"/>
                </a:solidFill>
              </a:rPr>
              <a:t>54% of the CPU time is spent mobile web browsing processing.</a:t>
            </a:r>
          </a:p>
          <a:p>
            <a:pPr marL="285750" indent="-285750">
              <a:spcAft>
                <a:spcPts val="1200"/>
              </a:spcAft>
              <a:buFont typeface="Arial" panose="020B0604020202020204" pitchFamily="34" charset="0"/>
              <a:buChar char="•"/>
            </a:pPr>
            <a:r>
              <a:rPr lang="en-US" sz="1600" dirty="0" smtClean="0">
                <a:solidFill>
                  <a:schemeClr val="tx1"/>
                </a:solidFill>
              </a:rPr>
              <a:t>With the advent of LTE, network latency is not the only bottleneck for mobile web browsing. Processing power of the device is also a critical factor.</a:t>
            </a:r>
          </a:p>
          <a:p>
            <a:pPr marL="285750" indent="-285750">
              <a:spcAft>
                <a:spcPts val="1200"/>
              </a:spcAft>
              <a:buFont typeface="Arial" panose="020B0604020202020204" pitchFamily="34" charset="0"/>
              <a:buChar char="•"/>
            </a:pPr>
            <a:r>
              <a:rPr lang="en-US" sz="1600" dirty="0">
                <a:solidFill>
                  <a:schemeClr val="tx1"/>
                </a:solidFill>
              </a:rPr>
              <a:t>Based on a 2010 survey, mobile users prefer Web browsers over native applications for important application domains such as e-commerce and electronic news feeds.</a:t>
            </a:r>
          </a:p>
          <a:p>
            <a:pPr marL="285750" indent="-285750">
              <a:spcAft>
                <a:spcPts val="1200"/>
              </a:spcAft>
              <a:buFont typeface="Arial" panose="020B0604020202020204" pitchFamily="34" charset="0"/>
              <a:buChar char="•"/>
            </a:pPr>
            <a:r>
              <a:rPr lang="en-US" sz="1600" dirty="0" smtClean="0">
                <a:solidFill>
                  <a:schemeClr val="tx1"/>
                </a:solidFill>
              </a:rPr>
              <a:t>71% of the mobile Web users expect website performance to be not worse than desktop experience(up from 58% in 2009).</a:t>
            </a:r>
            <a:endParaRPr lang="en-US" sz="1600" dirty="0">
              <a:solidFill>
                <a:schemeClr val="tx1"/>
              </a:solidFill>
            </a:endParaRPr>
          </a:p>
        </p:txBody>
      </p:sp>
      <p:sp>
        <p:nvSpPr>
          <p:cNvPr id="5" name="Date Placeholder 4"/>
          <p:cNvSpPr>
            <a:spLocks noGrp="1"/>
          </p:cNvSpPr>
          <p:nvPr>
            <p:ph type="dt" sz="half" idx="10"/>
          </p:nvPr>
        </p:nvSpPr>
        <p:spPr/>
        <p:txBody>
          <a:bodyPr/>
          <a:lstStyle/>
          <a:p>
            <a:fld id="{1FE0C613-6691-6843-88BC-A3F66D2743E4}" type="datetime1">
              <a:rPr lang="en-US" smtClean="0"/>
              <a:t>10/22/15</a:t>
            </a:fld>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a:p>
        </p:txBody>
      </p:sp>
      <p:sp>
        <p:nvSpPr>
          <p:cNvPr id="7" name="Slide Number Placeholder 6"/>
          <p:cNvSpPr>
            <a:spLocks noGrp="1"/>
          </p:cNvSpPr>
          <p:nvPr>
            <p:ph type="sldNum" sz="quarter" idx="12"/>
          </p:nvPr>
        </p:nvSpPr>
        <p:spPr/>
        <p:txBody>
          <a:bodyPr/>
          <a:lstStyle/>
          <a:p>
            <a:fld id="{2A9B6F24-B152-E34C-9FEA-21E4BFD4CBE1}" type="slidenum">
              <a:rPr lang="en-US" smtClean="0"/>
              <a:t>3</a:t>
            </a:fld>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0401" y="3728272"/>
            <a:ext cx="2462399" cy="2399664"/>
          </a:xfrm>
          <a:prstGeom prst="rect">
            <a:avLst/>
          </a:prstGeom>
        </p:spPr>
      </p:pic>
    </p:spTree>
    <p:extLst>
      <p:ext uri="{BB962C8B-B14F-4D97-AF65-F5344CB8AC3E}">
        <p14:creationId xmlns:p14="http://schemas.microsoft.com/office/powerpoint/2010/main" val="2270629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 Engine Kernels</a:t>
            </a:r>
            <a:endParaRPr lang="en-US" dirty="0"/>
          </a:p>
        </p:txBody>
      </p:sp>
      <p:sp>
        <p:nvSpPr>
          <p:cNvPr id="4" name="Date Placeholder 3"/>
          <p:cNvSpPr>
            <a:spLocks noGrp="1"/>
          </p:cNvSpPr>
          <p:nvPr>
            <p:ph type="dt" sz="half" idx="10"/>
          </p:nvPr>
        </p:nvSpPr>
        <p:spPr/>
        <p:txBody>
          <a:bodyPr/>
          <a:lstStyle/>
          <a:p>
            <a:fld id="{107D7961-C553-5641-B6EE-C9367F93241E}"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4</a:t>
            </a:fld>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4694" y="1770063"/>
            <a:ext cx="7149211" cy="4208462"/>
          </a:xfrm>
        </p:spPr>
      </p:pic>
    </p:spTree>
    <p:extLst>
      <p:ext uri="{BB962C8B-B14F-4D97-AF65-F5344CB8AC3E}">
        <p14:creationId xmlns:p14="http://schemas.microsoft.com/office/powerpoint/2010/main" val="2432398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Structures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3700" y="1887944"/>
            <a:ext cx="8331200" cy="3972699"/>
          </a:xfrm>
        </p:spPr>
      </p:pic>
      <p:sp>
        <p:nvSpPr>
          <p:cNvPr id="4" name="Date Placeholder 3"/>
          <p:cNvSpPr>
            <a:spLocks noGrp="1"/>
          </p:cNvSpPr>
          <p:nvPr>
            <p:ph type="dt" sz="half" idx="10"/>
          </p:nvPr>
        </p:nvSpPr>
        <p:spPr/>
        <p:txBody>
          <a:bodyPr/>
          <a:lstStyle/>
          <a:p>
            <a:fld id="{2B7DA10D-2379-C948-AF19-DECC6BA72D30}"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5</a:t>
            </a:fld>
            <a:endParaRPr lang="en-US"/>
          </a:p>
        </p:txBody>
      </p:sp>
    </p:spTree>
    <p:extLst>
      <p:ext uri="{BB962C8B-B14F-4D97-AF65-F5344CB8AC3E}">
        <p14:creationId xmlns:p14="http://schemas.microsoft.com/office/powerpoint/2010/main" val="1800174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 Engine Kernels</a:t>
            </a:r>
            <a:endParaRPr lang="en-US" dirty="0"/>
          </a:p>
        </p:txBody>
      </p:sp>
      <p:sp>
        <p:nvSpPr>
          <p:cNvPr id="3" name="Content Placeholder 2"/>
          <p:cNvSpPr>
            <a:spLocks noGrp="1"/>
          </p:cNvSpPr>
          <p:nvPr>
            <p:ph idx="1"/>
          </p:nvPr>
        </p:nvSpPr>
        <p:spPr/>
        <p:txBody>
          <a:bodyPr/>
          <a:lstStyle/>
          <a:p>
            <a:r>
              <a:rPr lang="en-US" dirty="0" smtClean="0">
                <a:solidFill>
                  <a:schemeClr val="tx1"/>
                </a:solidFill>
              </a:rPr>
              <a:t>Browser engine is composed of 4 kernels:</a:t>
            </a:r>
          </a:p>
          <a:p>
            <a:pPr lvl="1"/>
            <a:r>
              <a:rPr lang="en-US" i="1" dirty="0" smtClean="0">
                <a:solidFill>
                  <a:schemeClr val="tx1"/>
                </a:solidFill>
              </a:rPr>
              <a:t>Dom Kernel</a:t>
            </a:r>
            <a:r>
              <a:rPr lang="en-US" dirty="0" smtClean="0">
                <a:solidFill>
                  <a:schemeClr val="tx1"/>
                </a:solidFill>
              </a:rPr>
              <a:t> </a:t>
            </a:r>
          </a:p>
          <a:p>
            <a:pPr lvl="3"/>
            <a:r>
              <a:rPr lang="en-US" dirty="0">
                <a:solidFill>
                  <a:schemeClr val="tx1"/>
                </a:solidFill>
              </a:rPr>
              <a:t>C</a:t>
            </a:r>
            <a:r>
              <a:rPr lang="en-US" dirty="0" smtClean="0">
                <a:solidFill>
                  <a:schemeClr val="tx1"/>
                </a:solidFill>
              </a:rPr>
              <a:t>onstructs dom tree from the HTML files.</a:t>
            </a:r>
          </a:p>
          <a:p>
            <a:pPr lvl="3"/>
            <a:r>
              <a:rPr lang="en-US" dirty="0" smtClean="0">
                <a:solidFill>
                  <a:schemeClr val="tx1"/>
                </a:solidFill>
              </a:rPr>
              <a:t>Extracts CSS style rules from CSS files.</a:t>
            </a:r>
            <a:endParaRPr lang="en-US" dirty="0">
              <a:solidFill>
                <a:schemeClr val="tx1"/>
              </a:solidFill>
            </a:endParaRPr>
          </a:p>
          <a:p>
            <a:pPr lvl="1"/>
            <a:r>
              <a:rPr lang="en-US" i="1" dirty="0" smtClean="0">
                <a:solidFill>
                  <a:schemeClr val="tx1"/>
                </a:solidFill>
              </a:rPr>
              <a:t>Style Kernel</a:t>
            </a:r>
          </a:p>
          <a:p>
            <a:pPr lvl="3"/>
            <a:r>
              <a:rPr lang="en-US" dirty="0" smtClean="0">
                <a:solidFill>
                  <a:schemeClr val="tx1"/>
                </a:solidFill>
              </a:rPr>
              <a:t>Computes webpage’s style information from DOM tree and CSS style rules and stores the result in render tree.</a:t>
            </a:r>
          </a:p>
          <a:p>
            <a:pPr lvl="1"/>
            <a:r>
              <a:rPr lang="en-US" i="1" dirty="0" smtClean="0">
                <a:solidFill>
                  <a:schemeClr val="tx1"/>
                </a:solidFill>
              </a:rPr>
              <a:t>Layout Kernel</a:t>
            </a:r>
          </a:p>
          <a:p>
            <a:pPr lvl="3"/>
            <a:r>
              <a:rPr lang="en-US" dirty="0" smtClean="0">
                <a:solidFill>
                  <a:schemeClr val="tx1"/>
                </a:solidFill>
              </a:rPr>
              <a:t>Traverses render tree and computes &lt;</a:t>
            </a:r>
            <a:r>
              <a:rPr lang="en-US" dirty="0" err="1" smtClean="0">
                <a:solidFill>
                  <a:schemeClr val="tx1"/>
                </a:solidFill>
              </a:rPr>
              <a:t>x,y</a:t>
            </a:r>
            <a:r>
              <a:rPr lang="en-US" dirty="0" smtClean="0">
                <a:solidFill>
                  <a:schemeClr val="tx1"/>
                </a:solidFill>
              </a:rPr>
              <a:t>&gt; coordinate of each element and stores it back in render tree.</a:t>
            </a:r>
          </a:p>
          <a:p>
            <a:pPr lvl="1"/>
            <a:r>
              <a:rPr lang="en-US" i="1" dirty="0" smtClean="0">
                <a:solidFill>
                  <a:schemeClr val="tx1"/>
                </a:solidFill>
              </a:rPr>
              <a:t>Render Kernel</a:t>
            </a:r>
          </a:p>
          <a:p>
            <a:pPr lvl="3"/>
            <a:r>
              <a:rPr lang="en-US" dirty="0" smtClean="0">
                <a:solidFill>
                  <a:schemeClr val="tx1"/>
                </a:solidFill>
              </a:rPr>
              <a:t>Examines the render tree to decide z-ordering of each visible element.</a:t>
            </a:r>
          </a:p>
        </p:txBody>
      </p:sp>
      <p:sp>
        <p:nvSpPr>
          <p:cNvPr id="4" name="Date Placeholder 3"/>
          <p:cNvSpPr>
            <a:spLocks noGrp="1"/>
          </p:cNvSpPr>
          <p:nvPr>
            <p:ph type="dt" sz="half" idx="10"/>
          </p:nvPr>
        </p:nvSpPr>
        <p:spPr/>
        <p:txBody>
          <a:bodyPr/>
          <a:lstStyle/>
          <a:p>
            <a:fld id="{107D7961-C553-5641-B6EE-C9367F93241E}"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6</a:t>
            </a:fld>
            <a:endParaRPr lang="en-US"/>
          </a:p>
        </p:txBody>
      </p:sp>
    </p:spTree>
    <p:extLst>
      <p:ext uri="{BB962C8B-B14F-4D97-AF65-F5344CB8AC3E}">
        <p14:creationId xmlns:p14="http://schemas.microsoft.com/office/powerpoint/2010/main" val="9233260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 Engine Kernels</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0578" y="745300"/>
            <a:ext cx="2312718" cy="2622961"/>
          </a:xfrm>
        </p:spPr>
      </p:pic>
      <p:sp>
        <p:nvSpPr>
          <p:cNvPr id="4" name="Text Placeholder 3"/>
          <p:cNvSpPr>
            <a:spLocks noGrp="1"/>
          </p:cNvSpPr>
          <p:nvPr>
            <p:ph type="body" sz="half" idx="2"/>
          </p:nvPr>
        </p:nvSpPr>
        <p:spPr>
          <a:xfrm>
            <a:off x="457200" y="1879600"/>
            <a:ext cx="4755600" cy="4246563"/>
          </a:xfrm>
        </p:spPr>
        <p:txBody>
          <a:bodyPr/>
          <a:lstStyle/>
          <a:p>
            <a:endParaRPr lang="en-US" dirty="0" smtClean="0"/>
          </a:p>
          <a:p>
            <a:pPr marL="285750" indent="-285750">
              <a:buFont typeface="Arial" panose="020B0604020202020204" pitchFamily="34" charset="0"/>
              <a:buChar char="•"/>
            </a:pPr>
            <a:r>
              <a:rPr lang="en-US" sz="1600" dirty="0" smtClean="0">
                <a:solidFill>
                  <a:schemeClr val="tx1"/>
                </a:solidFill>
              </a:rPr>
              <a:t>Data measured on Cortex- A15 processor in </a:t>
            </a:r>
            <a:r>
              <a:rPr lang="en-US" sz="1600" dirty="0" err="1" smtClean="0">
                <a:solidFill>
                  <a:schemeClr val="tx1"/>
                </a:solidFill>
              </a:rPr>
              <a:t>Exynos</a:t>
            </a:r>
            <a:r>
              <a:rPr lang="en-US" sz="1600" dirty="0" smtClean="0">
                <a:solidFill>
                  <a:schemeClr val="tx1"/>
                </a:solidFill>
              </a:rPr>
              <a:t> 5410 </a:t>
            </a:r>
            <a:r>
              <a:rPr lang="en-US" sz="1600" dirty="0" err="1" smtClean="0">
                <a:solidFill>
                  <a:schemeClr val="tx1"/>
                </a:solidFill>
              </a:rPr>
              <a:t>SoC.</a:t>
            </a:r>
            <a:endParaRPr lang="en-US" sz="1600" dirty="0" smtClean="0">
              <a:solidFill>
                <a:schemeClr val="tx1"/>
              </a:solidFill>
            </a:endParaRP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smtClean="0">
                <a:solidFill>
                  <a:schemeClr val="tx1"/>
                </a:solidFill>
              </a:rPr>
              <a:t>All 4 kernel consumes over 75% of the execution time. Style kernel takes the maximum time out of the four.</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smtClean="0">
                <a:solidFill>
                  <a:schemeClr val="tx1"/>
                </a:solidFill>
              </a:rPr>
              <a:t>Browser engine consumes most of the energy. Style kernel consumes 35% of the total energy.</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smtClean="0">
                <a:solidFill>
                  <a:schemeClr val="tx1"/>
                </a:solidFill>
              </a:rPr>
              <a:t>The work focusses only on optimizing Browser Engine and javascript engine optimizations are out of scope of this work.</a:t>
            </a:r>
            <a:endParaRPr lang="en-US" sz="1600" dirty="0">
              <a:solidFill>
                <a:schemeClr val="tx1"/>
              </a:solidFill>
            </a:endParaRPr>
          </a:p>
        </p:txBody>
      </p:sp>
      <p:sp>
        <p:nvSpPr>
          <p:cNvPr id="5" name="Date Placeholder 4"/>
          <p:cNvSpPr>
            <a:spLocks noGrp="1"/>
          </p:cNvSpPr>
          <p:nvPr>
            <p:ph type="dt" sz="half" idx="10"/>
          </p:nvPr>
        </p:nvSpPr>
        <p:spPr/>
        <p:txBody>
          <a:bodyPr/>
          <a:lstStyle/>
          <a:p>
            <a:fld id="{1FE0C613-6691-6843-88BC-A3F66D2743E4}" type="datetime1">
              <a:rPr lang="en-US" smtClean="0"/>
              <a:t>10/22/15</a:t>
            </a:fld>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a:p>
        </p:txBody>
      </p:sp>
      <p:sp>
        <p:nvSpPr>
          <p:cNvPr id="7" name="Slide Number Placeholder 6"/>
          <p:cNvSpPr>
            <a:spLocks noGrp="1"/>
          </p:cNvSpPr>
          <p:nvPr>
            <p:ph type="sldNum" sz="quarter" idx="12"/>
          </p:nvPr>
        </p:nvSpPr>
        <p:spPr/>
        <p:txBody>
          <a:bodyPr/>
          <a:lstStyle/>
          <a:p>
            <a:fld id="{2A9B6F24-B152-E34C-9FEA-21E4BFD4CBE1}" type="slidenum">
              <a:rPr lang="en-US" smtClean="0"/>
              <a:t>7</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578" y="3368261"/>
            <a:ext cx="2313614" cy="2529840"/>
          </a:xfrm>
          <a:prstGeom prst="rect">
            <a:avLst/>
          </a:prstGeom>
        </p:spPr>
      </p:pic>
    </p:spTree>
    <p:extLst>
      <p:ext uri="{BB962C8B-B14F-4D97-AF65-F5344CB8AC3E}">
        <p14:creationId xmlns:p14="http://schemas.microsoft.com/office/powerpoint/2010/main" val="204491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US" dirty="0"/>
          </a:p>
        </p:txBody>
      </p:sp>
      <p:sp>
        <p:nvSpPr>
          <p:cNvPr id="3" name="Content Placeholder 2"/>
          <p:cNvSpPr>
            <a:spLocks noGrp="1"/>
          </p:cNvSpPr>
          <p:nvPr>
            <p:ph idx="1"/>
          </p:nvPr>
        </p:nvSpPr>
        <p:spPr/>
        <p:txBody>
          <a:bodyPr/>
          <a:lstStyle/>
          <a:p>
            <a:pPr marL="342900" indent="-342900">
              <a:spcAft>
                <a:spcPts val="1800"/>
              </a:spcAft>
              <a:buFont typeface="Arial" panose="020B0604020202020204" pitchFamily="34" charset="0"/>
              <a:buChar char="•"/>
            </a:pPr>
            <a:r>
              <a:rPr lang="en-US" dirty="0" smtClean="0">
                <a:solidFill>
                  <a:schemeClr val="tx1"/>
                </a:solidFill>
              </a:rPr>
              <a:t>WebCore – a general purpose core customized and specialized for mobile web browsing workload.</a:t>
            </a:r>
          </a:p>
          <a:p>
            <a:pPr marL="342900" indent="-342900">
              <a:spcAft>
                <a:spcPts val="1800"/>
              </a:spcAft>
              <a:buFont typeface="Arial" panose="020B0604020202020204" pitchFamily="34" charset="0"/>
              <a:buChar char="•"/>
            </a:pPr>
            <a:r>
              <a:rPr lang="en-US" dirty="0" smtClean="0">
                <a:solidFill>
                  <a:schemeClr val="tx1"/>
                </a:solidFill>
              </a:rPr>
              <a:t>Tries to strike balance between fully software on a  general purpose hardware acceleration and fully hardware specialized approach.</a:t>
            </a:r>
          </a:p>
          <a:p>
            <a:pPr marL="342900" indent="-342900">
              <a:spcAft>
                <a:spcPts val="1800"/>
              </a:spcAft>
              <a:buFont typeface="Arial" panose="020B0604020202020204" pitchFamily="34" charset="0"/>
              <a:buChar char="•"/>
            </a:pPr>
            <a:r>
              <a:rPr lang="en-US" dirty="0" smtClean="0">
                <a:solidFill>
                  <a:schemeClr val="tx1"/>
                </a:solidFill>
              </a:rPr>
              <a:t>Two optimization units proposed are:</a:t>
            </a:r>
          </a:p>
          <a:p>
            <a:pPr marL="800100" lvl="1" indent="-342900">
              <a:spcAft>
                <a:spcPts val="1800"/>
              </a:spcAft>
              <a:buFont typeface="Arial" panose="020B0604020202020204" pitchFamily="34" charset="0"/>
              <a:buChar char="•"/>
            </a:pPr>
            <a:r>
              <a:rPr lang="en-US" i="1" dirty="0" smtClean="0">
                <a:solidFill>
                  <a:schemeClr val="tx1"/>
                </a:solidFill>
              </a:rPr>
              <a:t>Style Resolution Unit(SRU) </a:t>
            </a:r>
          </a:p>
          <a:p>
            <a:pPr marL="800100" lvl="1" indent="-342900">
              <a:spcAft>
                <a:spcPts val="1800"/>
              </a:spcAft>
              <a:buFont typeface="Arial" panose="020B0604020202020204" pitchFamily="34" charset="0"/>
              <a:buChar char="•"/>
            </a:pPr>
            <a:r>
              <a:rPr lang="en-US" i="1" dirty="0" smtClean="0">
                <a:solidFill>
                  <a:schemeClr val="tx1"/>
                </a:solidFill>
              </a:rPr>
              <a:t>Software-Managed Browser Engine Cache.</a:t>
            </a:r>
            <a:endParaRPr lang="en-US" i="1" dirty="0">
              <a:solidFill>
                <a:schemeClr val="tx1"/>
              </a:solidFill>
            </a:endParaRPr>
          </a:p>
        </p:txBody>
      </p:sp>
      <p:sp>
        <p:nvSpPr>
          <p:cNvPr id="4" name="Date Placeholder 3"/>
          <p:cNvSpPr>
            <a:spLocks noGrp="1"/>
          </p:cNvSpPr>
          <p:nvPr>
            <p:ph type="dt" sz="half" idx="10"/>
          </p:nvPr>
        </p:nvSpPr>
        <p:spPr/>
        <p:txBody>
          <a:bodyPr/>
          <a:lstStyle/>
          <a:p>
            <a:fld id="{2B7DA10D-2379-C948-AF19-DECC6BA72D30}"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8</a:t>
            </a:fld>
            <a:endParaRPr lang="en-US"/>
          </a:p>
        </p:txBody>
      </p:sp>
    </p:spTree>
    <p:extLst>
      <p:ext uri="{BB962C8B-B14F-4D97-AF65-F5344CB8AC3E}">
        <p14:creationId xmlns:p14="http://schemas.microsoft.com/office/powerpoint/2010/main" val="322098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a:xfrm>
            <a:off x="393700" y="1930084"/>
            <a:ext cx="8140700" cy="4553266"/>
          </a:xfrm>
        </p:spPr>
        <p:txBody>
          <a:bodyPr>
            <a:normAutofit/>
          </a:bodyPr>
          <a:lstStyle/>
          <a:p>
            <a:pPr marL="342900" indent="-342900">
              <a:spcAft>
                <a:spcPts val="1800"/>
              </a:spcAft>
              <a:buFont typeface="Arial" panose="020B0604020202020204" pitchFamily="34" charset="0"/>
              <a:buChar char="•"/>
            </a:pPr>
            <a:r>
              <a:rPr lang="en-US" dirty="0" smtClean="0">
                <a:solidFill>
                  <a:schemeClr val="tx1"/>
                </a:solidFill>
              </a:rPr>
              <a:t>Principal Component Analysis(PCA) - a statistical method that reduces the number of inputs without losing generality.</a:t>
            </a:r>
          </a:p>
          <a:p>
            <a:pPr marL="342900" indent="-342900">
              <a:spcAft>
                <a:spcPts val="1800"/>
              </a:spcAft>
              <a:buFont typeface="Arial" panose="020B0604020202020204" pitchFamily="34" charset="0"/>
              <a:buChar char="•"/>
            </a:pPr>
            <a:r>
              <a:rPr lang="en-US" dirty="0" smtClean="0">
                <a:solidFill>
                  <a:schemeClr val="tx1"/>
                </a:solidFill>
              </a:rPr>
              <a:t>24 websites are chosen. They cover 70% of the variance across all of the original 10,000 webpages.</a:t>
            </a:r>
          </a:p>
          <a:p>
            <a:pPr marL="342900" indent="-342900">
              <a:spcAft>
                <a:spcPts val="1800"/>
              </a:spcAft>
              <a:buFont typeface="Arial" panose="020B0604020202020204" pitchFamily="34" charset="0"/>
              <a:buChar char="•"/>
            </a:pPr>
            <a:r>
              <a:rPr lang="en-US" dirty="0" smtClean="0">
                <a:solidFill>
                  <a:schemeClr val="tx1"/>
                </a:solidFill>
              </a:rPr>
              <a:t>Marss86 simulator – cycle accurate simulator generally used to model network and OS activity.</a:t>
            </a:r>
          </a:p>
          <a:p>
            <a:pPr marL="342900" indent="-342900">
              <a:spcAft>
                <a:spcPts val="1800"/>
              </a:spcAft>
              <a:buFont typeface="Arial" panose="020B0604020202020204" pitchFamily="34" charset="0"/>
              <a:buChar char="•"/>
            </a:pPr>
            <a:r>
              <a:rPr lang="en-US" dirty="0" smtClean="0">
                <a:solidFill>
                  <a:schemeClr val="tx1"/>
                </a:solidFill>
              </a:rPr>
              <a:t>Performance counters from Marss86 are fed into </a:t>
            </a:r>
            <a:r>
              <a:rPr lang="en-US" dirty="0" err="1" smtClean="0">
                <a:solidFill>
                  <a:schemeClr val="tx1"/>
                </a:solidFill>
              </a:rPr>
              <a:t>McPAT</a:t>
            </a:r>
            <a:r>
              <a:rPr lang="en-US" dirty="0" smtClean="0">
                <a:solidFill>
                  <a:schemeClr val="tx1"/>
                </a:solidFill>
              </a:rPr>
              <a:t> for power estimation.</a:t>
            </a:r>
          </a:p>
          <a:p>
            <a:pPr marL="342900" indent="-342900">
              <a:spcAft>
                <a:spcPts val="1800"/>
              </a:spcAft>
              <a:buFont typeface="Arial" panose="020B0604020202020204" pitchFamily="34" charset="0"/>
              <a:buChar char="•"/>
            </a:pPr>
            <a:endParaRPr lang="en-US" dirty="0" smtClean="0">
              <a:solidFill>
                <a:schemeClr val="tx1"/>
              </a:solidFill>
            </a:endParaRPr>
          </a:p>
          <a:p>
            <a:pPr marL="342900" indent="-342900">
              <a:spcAft>
                <a:spcPts val="1800"/>
              </a:spcAft>
              <a:buFont typeface="Arial" panose="020B0604020202020204" pitchFamily="34" charset="0"/>
              <a:buChar char="•"/>
            </a:pPr>
            <a:endParaRPr lang="en-US" dirty="0">
              <a:solidFill>
                <a:schemeClr val="tx1"/>
              </a:solidFill>
            </a:endParaRPr>
          </a:p>
        </p:txBody>
      </p:sp>
      <p:sp>
        <p:nvSpPr>
          <p:cNvPr id="4" name="Date Placeholder 3"/>
          <p:cNvSpPr>
            <a:spLocks noGrp="1"/>
          </p:cNvSpPr>
          <p:nvPr>
            <p:ph type="dt" sz="half" idx="10"/>
          </p:nvPr>
        </p:nvSpPr>
        <p:spPr/>
        <p:txBody>
          <a:bodyPr/>
          <a:lstStyle/>
          <a:p>
            <a:fld id="{2B7DA10D-2379-C948-AF19-DECC6BA72D30}" type="datetime1">
              <a:rPr lang="en-US" smtClean="0"/>
              <a:t>10/22/15</a:t>
            </a:fld>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2A9B6F24-B152-E34C-9FEA-21E4BFD4CBE1}" type="slidenum">
              <a:rPr lang="en-US" smtClean="0"/>
              <a:t>9</a:t>
            </a:fld>
            <a:endParaRPr lang="en-US"/>
          </a:p>
        </p:txBody>
      </p:sp>
    </p:spTree>
    <p:extLst>
      <p:ext uri="{BB962C8B-B14F-4D97-AF65-F5344CB8AC3E}">
        <p14:creationId xmlns:p14="http://schemas.microsoft.com/office/powerpoint/2010/main" val="4280464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images_design_P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images_design_PC</Template>
  <TotalTime>714</TotalTime>
  <Words>2278</Words>
  <Application>Microsoft Macintosh PowerPoint</Application>
  <PresentationFormat>On-screen Show (4:3)</PresentationFormat>
  <Paragraphs>287</Paragraphs>
  <Slides>26</Slides>
  <Notes>14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News Gothic MT</vt:lpstr>
      <vt:lpstr>Arial</vt:lpstr>
      <vt:lpstr>images_design_PC</vt:lpstr>
      <vt:lpstr>PowerPoint Presentation</vt:lpstr>
      <vt:lpstr>Motivation</vt:lpstr>
      <vt:lpstr>Statistics</vt:lpstr>
      <vt:lpstr>Browser Engine Kernels</vt:lpstr>
      <vt:lpstr>Data Structures</vt:lpstr>
      <vt:lpstr>Browser Engine Kernels</vt:lpstr>
      <vt:lpstr>Browser Engine Kernels</vt:lpstr>
      <vt:lpstr>Proposal</vt:lpstr>
      <vt:lpstr>Experimental setup</vt:lpstr>
      <vt:lpstr>In-order vs Out-of-order</vt:lpstr>
      <vt:lpstr>In-Order vs Out-of-order</vt:lpstr>
      <vt:lpstr>Out-of-order Design</vt:lpstr>
      <vt:lpstr>CUSTOMIZED CORES</vt:lpstr>
      <vt:lpstr>Style Resolution Unit</vt:lpstr>
      <vt:lpstr>Style Resolution Unit</vt:lpstr>
      <vt:lpstr>Browser Engine Cache</vt:lpstr>
      <vt:lpstr>Evaluation</vt:lpstr>
      <vt:lpstr>Evaluation</vt:lpstr>
      <vt:lpstr>Evaluation - SRU</vt:lpstr>
      <vt:lpstr>Evaluation – Browser Engine Cache</vt:lpstr>
      <vt:lpstr>Combined Evaluation</vt:lpstr>
      <vt:lpstr>Discussion</vt:lpstr>
      <vt:lpstr>Discussion</vt:lpstr>
      <vt:lpstr>Backup slides</vt:lpstr>
      <vt:lpstr>PC1 vs PC2</vt:lpstr>
      <vt:lpstr>Choosing cnn for benchmarks</vt:lpstr>
    </vt:vector>
  </TitlesOfParts>
  <Company>Computer-Aided Engineering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WebCore: Architectural Support for Mobile Web Browsing</dc:title>
  <dc:creator>Computer - Aided Engineering</dc:creator>
  <cp:lastModifiedBy>Shivani Gowrishankar</cp:lastModifiedBy>
  <cp:revision>64</cp:revision>
  <dcterms:created xsi:type="dcterms:W3CDTF">2015-10-18T19:25:34Z</dcterms:created>
  <dcterms:modified xsi:type="dcterms:W3CDTF">2015-10-22T14:40:08Z</dcterms:modified>
</cp:coreProperties>
</file>