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76" r:id="rId10"/>
    <p:sldId id="277" r:id="rId11"/>
    <p:sldId id="278" r:id="rId12"/>
    <p:sldId id="279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</p:sldIdLst>
  <p:sldSz cx="12192000" cy="6858000"/>
  <p:notesSz cx="6858000" cy="9144000"/>
  <p:custDataLst>
    <p:tags r:id="rId26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84" autoAdjust="0"/>
    <p:restoredTop sz="94660"/>
  </p:normalViewPr>
  <p:slideViewPr>
    <p:cSldViewPr snapToGrid="0">
      <p:cViewPr varScale="1">
        <p:scale>
          <a:sx n="62" d="100"/>
          <a:sy n="62" d="100"/>
        </p:scale>
        <p:origin x="66" y="19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10/27/2015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10/27/2015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10/27/2015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10/27/2015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10/27/2015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0grANlx7y2E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lenovo\Desktop\Change%20Blindness%20-%20Cognitive%20Psychology%20Experiment%20-%20Take%20Part!!.mp4" TargetMode="Externa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011" y="267788"/>
            <a:ext cx="11033171" cy="2135778"/>
          </a:xfrm>
        </p:spPr>
        <p:txBody>
          <a:bodyPr>
            <a:normAutofit/>
          </a:bodyPr>
          <a:lstStyle/>
          <a:p>
            <a:pPr algn="ctr"/>
            <a:r>
              <a:rPr lang="en-US" sz="4200" b="1" dirty="0" smtClean="0">
                <a:latin typeface="Calibri" pitchFamily="34" charset="0"/>
                <a:cs typeface="Calibri" pitchFamily="34" charset="0"/>
              </a:rPr>
              <a:t>Into the Wild: Studying Real User Activity Patterns to Guide Power Optimizations for Mobile Architectures</a:t>
            </a:r>
            <a:endParaRPr lang="en-US" sz="42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74269" y="3491170"/>
            <a:ext cx="6400800" cy="1947333"/>
          </a:xfrm>
        </p:spPr>
        <p:txBody>
          <a:bodyPr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Alex </a:t>
            </a:r>
            <a:r>
              <a:rPr lang="en-US" sz="1800" b="1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Shye</a:t>
            </a:r>
            <a:r>
              <a:rPr lang="en-US" sz="18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, Benjamin </a:t>
            </a:r>
            <a:r>
              <a:rPr lang="en-US" sz="1800" b="1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Scholbrock</a:t>
            </a:r>
            <a:r>
              <a:rPr lang="en-US" sz="18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, </a:t>
            </a:r>
            <a:r>
              <a:rPr lang="en-US" sz="1800" b="1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Gokhan</a:t>
            </a:r>
            <a:r>
              <a:rPr lang="en-US" sz="18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800" b="1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Memik</a:t>
            </a:r>
            <a:endParaRPr lang="en-US" sz="1800" b="1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algn="ctr"/>
            <a:r>
              <a:rPr lang="en-US" sz="18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       Northwestern University</a:t>
            </a:r>
          </a:p>
          <a:p>
            <a:pPr algn="ctr"/>
            <a:r>
              <a:rPr lang="en-US" sz="18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(Micro’09)</a:t>
            </a:r>
          </a:p>
          <a:p>
            <a:endParaRPr lang="en-US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2847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966" y="0"/>
            <a:ext cx="8534400" cy="1507067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Power model validation </a:t>
            </a:r>
            <a:endParaRPr lang="en-US" sz="28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640080" y="1188720"/>
            <a:ext cx="1155192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en-US" b="1" dirty="0" smtClean="0"/>
              <a:t>  Collect additional logs (System measurement and Power)on separate device as well</a:t>
            </a:r>
          </a:p>
          <a:p>
            <a:pPr>
              <a:buFont typeface="Wingdings" pitchFamily="2" charset="2"/>
              <a:buChar char="ü"/>
            </a:pPr>
            <a:endParaRPr lang="en-US" b="1" dirty="0" smtClean="0"/>
          </a:p>
          <a:p>
            <a:pPr>
              <a:buFont typeface="Wingdings" pitchFamily="2" charset="2"/>
              <a:buChar char="ü"/>
            </a:pPr>
            <a:r>
              <a:rPr lang="en-US" b="1" dirty="0" smtClean="0"/>
              <a:t>  Log notation : 1. </a:t>
            </a:r>
            <a:r>
              <a:rPr lang="en-US" b="1" dirty="0" err="1" smtClean="0"/>
              <a:t>Run</a:t>
            </a:r>
            <a:r>
              <a:rPr lang="en-US" b="1" i="1" dirty="0" err="1" smtClean="0"/>
              <a:t>i</a:t>
            </a:r>
            <a:r>
              <a:rPr lang="en-US" b="1" dirty="0" err="1" smtClean="0"/>
              <a:t>_Unit</a:t>
            </a:r>
            <a:r>
              <a:rPr lang="en-US" b="1" dirty="0" smtClean="0"/>
              <a:t>  - Specific Hardware</a:t>
            </a:r>
          </a:p>
          <a:p>
            <a:pPr lvl="2"/>
            <a:r>
              <a:rPr lang="en-US" b="1" dirty="0" smtClean="0"/>
              <a:t>		 2.  </a:t>
            </a:r>
            <a:r>
              <a:rPr lang="en-US" b="1" dirty="0" err="1" smtClean="0"/>
              <a:t>Scenario</a:t>
            </a:r>
            <a:r>
              <a:rPr lang="en-US" b="1" i="1" dirty="0" err="1" smtClean="0"/>
              <a:t>i</a:t>
            </a:r>
            <a:r>
              <a:rPr lang="en-US" b="1" i="1" dirty="0" smtClean="0"/>
              <a:t> – </a:t>
            </a:r>
            <a:r>
              <a:rPr lang="en-US" b="1" dirty="0" smtClean="0"/>
              <a:t>Mix of hardware components involved</a:t>
            </a:r>
          </a:p>
          <a:p>
            <a:pPr lvl="2"/>
            <a:endParaRPr lang="en-US" b="1" dirty="0" smtClean="0"/>
          </a:p>
          <a:p>
            <a:pPr>
              <a:buFont typeface="Wingdings" pitchFamily="2" charset="2"/>
              <a:buChar char="ü"/>
            </a:pPr>
            <a:endParaRPr lang="en-US" b="1" dirty="0" smtClean="0"/>
          </a:p>
          <a:p>
            <a:pPr>
              <a:buFont typeface="Wingdings" pitchFamily="2" charset="2"/>
              <a:buChar char="ü"/>
            </a:pPr>
            <a:endParaRPr lang="en-US" b="1" dirty="0" smtClean="0"/>
          </a:p>
          <a:p>
            <a:pPr>
              <a:buFont typeface="Wingdings" pitchFamily="2" charset="2"/>
              <a:buChar char="ü"/>
            </a:pPr>
            <a:endParaRPr lang="en-US" b="1" dirty="0" smtClean="0"/>
          </a:p>
          <a:p>
            <a:pPr>
              <a:buFont typeface="Wingdings" pitchFamily="2" charset="2"/>
              <a:buChar char="ü"/>
            </a:pPr>
            <a:endParaRPr lang="en-US" b="1" dirty="0"/>
          </a:p>
        </p:txBody>
      </p:sp>
      <p:sp>
        <p:nvSpPr>
          <p:cNvPr id="5" name="TextBox 4"/>
          <p:cNvSpPr txBox="1"/>
          <p:nvPr/>
        </p:nvSpPr>
        <p:spPr>
          <a:xfrm>
            <a:off x="666206" y="2416628"/>
            <a:ext cx="1099892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en-US" b="1" dirty="0" smtClean="0"/>
              <a:t>  Absolute relative Error  for sample </a:t>
            </a:r>
            <a:r>
              <a:rPr lang="en-US" b="1" dirty="0" err="1" smtClean="0"/>
              <a:t>i</a:t>
            </a:r>
            <a:r>
              <a:rPr lang="en-US" b="1" dirty="0" smtClean="0"/>
              <a:t> :</a:t>
            </a:r>
          </a:p>
          <a:p>
            <a:pPr>
              <a:buFont typeface="Wingdings" pitchFamily="2" charset="2"/>
              <a:buChar char="ü"/>
            </a:pPr>
            <a:endParaRPr lang="en-US" b="1" dirty="0" smtClean="0"/>
          </a:p>
          <a:p>
            <a:pPr>
              <a:buFont typeface="Wingdings" pitchFamily="2" charset="2"/>
              <a:buChar char="ü"/>
            </a:pPr>
            <a:endParaRPr lang="en-US" b="1" dirty="0" smtClean="0"/>
          </a:p>
          <a:p>
            <a:pPr>
              <a:buFont typeface="Wingdings" pitchFamily="2" charset="2"/>
              <a:buChar char="ü"/>
            </a:pPr>
            <a:endParaRPr lang="en-US" b="1" dirty="0" smtClean="0"/>
          </a:p>
          <a:p>
            <a:pPr>
              <a:buFont typeface="Wingdings" pitchFamily="2" charset="2"/>
              <a:buChar char="ü"/>
            </a:pPr>
            <a:r>
              <a:rPr lang="en-US" b="1" dirty="0" smtClean="0"/>
              <a:t>  Relative Error :</a:t>
            </a:r>
          </a:p>
          <a:p>
            <a:pPr>
              <a:buFont typeface="Wingdings" pitchFamily="2" charset="2"/>
              <a:buChar char="ü"/>
            </a:pPr>
            <a:endParaRPr lang="en-US" b="1" dirty="0" smtClean="0"/>
          </a:p>
          <a:p>
            <a:pPr>
              <a:buFont typeface="Wingdings" pitchFamily="2" charset="2"/>
              <a:buChar char="ü"/>
            </a:pPr>
            <a:endParaRPr lang="en-US" b="1" dirty="0" smtClean="0"/>
          </a:p>
          <a:p>
            <a:pPr>
              <a:buFont typeface="Wingdings" pitchFamily="2" charset="2"/>
              <a:buChar char="ü"/>
            </a:pPr>
            <a:r>
              <a:rPr lang="en-US" b="1" dirty="0" smtClean="0"/>
              <a:t>  Even though two devices are used : Median relative Error is observed :  &lt;0.1% </a:t>
            </a:r>
            <a:endParaRPr lang="en-US" b="1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99489" y="2481535"/>
            <a:ext cx="4476750" cy="77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49078" y="3405596"/>
            <a:ext cx="4276725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4311" y="352696"/>
            <a:ext cx="10572750" cy="28999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90963" y="3703457"/>
            <a:ext cx="5324475" cy="263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3035" y="0"/>
            <a:ext cx="8534400" cy="1507067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Per component power consumption </a:t>
            </a:r>
            <a:endParaRPr lang="en-US" sz="2800" b="1" dirty="0"/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9262" y="1447392"/>
            <a:ext cx="5362575" cy="336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31527" y="1407931"/>
            <a:ext cx="5581650" cy="3571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1149" y="0"/>
            <a:ext cx="8534400" cy="1507067"/>
          </a:xfrm>
        </p:spPr>
        <p:txBody>
          <a:bodyPr/>
          <a:lstStyle/>
          <a:p>
            <a:r>
              <a:rPr lang="en-US" b="1" dirty="0" smtClean="0"/>
              <a:t>Studying the user activity </a:t>
            </a:r>
            <a:endParaRPr lang="en-US" b="1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5159" y="1785122"/>
            <a:ext cx="5534025" cy="300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76307" y="1818459"/>
            <a:ext cx="5619750" cy="293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522514" y="5159828"/>
            <a:ext cx="55125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Power breakdown including idle time</a:t>
            </a:r>
            <a:endParaRPr lang="en-US" b="1" dirty="0"/>
          </a:p>
        </p:txBody>
      </p:sp>
      <p:sp>
        <p:nvSpPr>
          <p:cNvPr id="8" name="TextBox 7"/>
          <p:cNvSpPr txBox="1"/>
          <p:nvPr/>
        </p:nvSpPr>
        <p:spPr>
          <a:xfrm>
            <a:off x="6374674" y="5146766"/>
            <a:ext cx="52773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Power breakdown excluding idle time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1149" y="0"/>
            <a:ext cx="8534400" cy="1507067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Some Useful Data</a:t>
            </a:r>
            <a:r>
              <a:rPr lang="en-US" sz="2800" dirty="0" smtClean="0"/>
              <a:t> : </a:t>
            </a:r>
            <a:endParaRPr lang="en-US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1619794" y="1867988"/>
            <a:ext cx="10985863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b="1" dirty="0" smtClean="0"/>
              <a:t>Idle state averages to 49.3%, Active State to 50.3%</a:t>
            </a:r>
          </a:p>
          <a:p>
            <a:pPr marL="342900" indent="-342900">
              <a:buAutoNum type="arabicPeriod"/>
            </a:pPr>
            <a:endParaRPr lang="en-US" b="1" dirty="0" smtClean="0"/>
          </a:p>
          <a:p>
            <a:pPr marL="342900" indent="-342900">
              <a:buAutoNum type="arabicPeriod"/>
            </a:pPr>
            <a:r>
              <a:rPr lang="en-US" b="1" dirty="0" smtClean="0"/>
              <a:t>Biggest three consumers in Active Stage :</a:t>
            </a:r>
          </a:p>
          <a:p>
            <a:pPr marL="800100" lvl="1" indent="-342900">
              <a:buFont typeface="+mj-lt"/>
              <a:buAutoNum type="alphaLcPeriod"/>
            </a:pPr>
            <a:r>
              <a:rPr lang="en-US" b="1" dirty="0" smtClean="0"/>
              <a:t>Screen Brightness : 19.2% </a:t>
            </a:r>
          </a:p>
          <a:p>
            <a:pPr marL="800100" lvl="1" indent="-342900">
              <a:buFont typeface="+mj-lt"/>
              <a:buAutoNum type="alphaLcPeriod"/>
            </a:pPr>
            <a:r>
              <a:rPr lang="en-US" b="1" dirty="0" smtClean="0"/>
              <a:t>Screen On : 16.3%</a:t>
            </a:r>
          </a:p>
          <a:p>
            <a:pPr marL="800100" lvl="1" indent="-342900">
              <a:buFont typeface="+mj-lt"/>
              <a:buAutoNum type="alphaLcPeriod"/>
            </a:pPr>
            <a:r>
              <a:rPr lang="en-US" b="1" dirty="0" smtClean="0"/>
              <a:t>CPU : 12.7%</a:t>
            </a:r>
          </a:p>
          <a:p>
            <a:pPr marL="342900" indent="-342900"/>
            <a:endParaRPr lang="en-US" b="1" dirty="0" smtClean="0"/>
          </a:p>
          <a:p>
            <a:pPr marL="342900" indent="-342900"/>
            <a:r>
              <a:rPr lang="en-US" b="1" dirty="0" smtClean="0"/>
              <a:t>								</a:t>
            </a:r>
          </a:p>
          <a:p>
            <a:pPr marL="342900" indent="-342900"/>
            <a:r>
              <a:rPr lang="en-US" b="1" dirty="0" smtClean="0"/>
              <a:t> 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1149" y="0"/>
            <a:ext cx="8534400" cy="1507067"/>
          </a:xfrm>
        </p:spPr>
        <p:txBody>
          <a:bodyPr/>
          <a:lstStyle/>
          <a:p>
            <a:r>
              <a:rPr lang="en-US" b="1" dirty="0" smtClean="0"/>
              <a:t>Screen Usage Data : </a:t>
            </a:r>
            <a:endParaRPr lang="en-U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705394" y="1267097"/>
            <a:ext cx="1116874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en-US" dirty="0" smtClean="0"/>
              <a:t> </a:t>
            </a:r>
            <a:r>
              <a:rPr lang="en-US" b="1" dirty="0" smtClean="0"/>
              <a:t> Screen Interval : Continuous interval of time when screen is on.</a:t>
            </a:r>
          </a:p>
          <a:p>
            <a:pPr>
              <a:buFont typeface="Wingdings" pitchFamily="2" charset="2"/>
              <a:buChar char="v"/>
            </a:pPr>
            <a:endParaRPr lang="en-US" b="1" dirty="0" smtClean="0"/>
          </a:p>
          <a:p>
            <a:pPr>
              <a:buFont typeface="Wingdings" pitchFamily="2" charset="2"/>
              <a:buChar char="v"/>
            </a:pPr>
            <a:r>
              <a:rPr lang="en-US" b="1" dirty="0" smtClean="0"/>
              <a:t>  Screen Duration  : </a:t>
            </a:r>
            <a:r>
              <a:rPr lang="en-US" dirty="0" smtClean="0"/>
              <a:t>∑ </a:t>
            </a:r>
            <a:r>
              <a:rPr lang="en-US" b="1" dirty="0" smtClean="0"/>
              <a:t>Screen Intervals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9199" y="2352812"/>
            <a:ext cx="10801350" cy="296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770709" y="5721531"/>
            <a:ext cx="81435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Inference : Most useful to optimize for Power during long screen Intervals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1149" y="0"/>
            <a:ext cx="8534400" cy="1507067"/>
          </a:xfrm>
        </p:spPr>
        <p:txBody>
          <a:bodyPr/>
          <a:lstStyle/>
          <a:p>
            <a:r>
              <a:rPr lang="en-US" b="1" dirty="0" smtClean="0"/>
              <a:t>Optimizations </a:t>
            </a:r>
            <a:endParaRPr lang="en-U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783771" y="1071154"/>
            <a:ext cx="1102505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en-US" b="1" dirty="0" smtClean="0"/>
              <a:t>Change Blindness : </a:t>
            </a:r>
          </a:p>
          <a:p>
            <a:pPr marL="342900" indent="-342900"/>
            <a:endParaRPr lang="en-US" b="1" dirty="0" smtClean="0"/>
          </a:p>
          <a:p>
            <a:pPr marL="800100" lvl="1" indent="-342900">
              <a:buFont typeface="Courier New" pitchFamily="49" charset="0"/>
              <a:buChar char="o"/>
            </a:pPr>
            <a:r>
              <a:rPr lang="en-US" b="1" dirty="0" smtClean="0"/>
              <a:t>Humans not capable of detecting dynamic changes in surroundings if,</a:t>
            </a:r>
          </a:p>
          <a:p>
            <a:pPr marL="800100" lvl="1" indent="-342900">
              <a:buFont typeface="Courier New" pitchFamily="49" charset="0"/>
              <a:buChar char="o"/>
            </a:pPr>
            <a:r>
              <a:rPr lang="en-US" b="1" dirty="0" smtClean="0"/>
              <a:t>Their attention is </a:t>
            </a:r>
            <a:r>
              <a:rPr lang="en-US" b="1" dirty="0" err="1" smtClean="0"/>
              <a:t>elswhere</a:t>
            </a:r>
            <a:r>
              <a:rPr lang="en-US" b="1" dirty="0" smtClean="0"/>
              <a:t> and</a:t>
            </a:r>
          </a:p>
          <a:p>
            <a:pPr marL="800100" lvl="1" indent="-342900">
              <a:buFont typeface="Courier New" pitchFamily="49" charset="0"/>
              <a:buChar char="o"/>
            </a:pPr>
            <a:r>
              <a:rPr lang="en-US" b="1" dirty="0" smtClean="0"/>
              <a:t>The changes are gradual</a:t>
            </a:r>
          </a:p>
          <a:p>
            <a:pPr marL="800100" lvl="1" indent="-342900">
              <a:buFont typeface="Courier New" pitchFamily="49" charset="0"/>
              <a:buChar char="o"/>
            </a:pPr>
            <a:r>
              <a:rPr lang="en-US" b="1" dirty="0" smtClean="0"/>
              <a:t>An interesting video : </a:t>
            </a:r>
            <a:r>
              <a:rPr lang="en-US" b="1" dirty="0" smtClean="0">
                <a:hlinkClick r:id="rId2"/>
              </a:rPr>
              <a:t>https://www.youtube.com/watch?v=0grANlx7y2E</a:t>
            </a:r>
            <a:endParaRPr lang="en-US" b="1" dirty="0" smtClean="0"/>
          </a:p>
          <a:p>
            <a:pPr marL="800100" lvl="1" indent="-342900">
              <a:buFont typeface="Courier New" pitchFamily="49" charset="0"/>
              <a:buChar char="o"/>
            </a:pPr>
            <a:endParaRPr lang="en-US" b="1" dirty="0" smtClean="0"/>
          </a:p>
          <a:p>
            <a:pPr marL="800100" lvl="1" indent="-342900">
              <a:buFont typeface="Courier New" pitchFamily="49" charset="0"/>
              <a:buChar char="o"/>
            </a:pPr>
            <a:endParaRPr lang="en-US" b="1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836022" y="3370217"/>
            <a:ext cx="1062010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How to use Change Blindness : </a:t>
            </a:r>
          </a:p>
          <a:p>
            <a:endParaRPr lang="en-US" b="1" dirty="0" smtClean="0"/>
          </a:p>
          <a:p>
            <a:pPr lvl="1">
              <a:buFont typeface="Courier New" pitchFamily="49" charset="0"/>
              <a:buChar char="o"/>
            </a:pPr>
            <a:r>
              <a:rPr lang="en-US" b="1" dirty="0" smtClean="0"/>
              <a:t>  Reduce Screen Brightness</a:t>
            </a:r>
          </a:p>
          <a:p>
            <a:pPr lvl="1">
              <a:buFont typeface="Courier New" pitchFamily="49" charset="0"/>
              <a:buChar char="o"/>
            </a:pPr>
            <a:r>
              <a:rPr lang="en-US" b="1" dirty="0" smtClean="0"/>
              <a:t>  Reduce  CPU frequency</a:t>
            </a:r>
          </a:p>
          <a:p>
            <a:pPr lvl="1">
              <a:buFont typeface="Courier New" pitchFamily="49" charset="0"/>
              <a:buChar char="o"/>
            </a:pPr>
            <a:r>
              <a:rPr lang="en-US" b="1" dirty="0" smtClean="0"/>
              <a:t>   Do it Slowly!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Change Blindness - Cognitive Psychology Experiment - Take Part!!.mp4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672045" y="470263"/>
            <a:ext cx="8856618" cy="597625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video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1149" y="0"/>
            <a:ext cx="8534400" cy="1507067"/>
          </a:xfrm>
        </p:spPr>
        <p:txBody>
          <a:bodyPr/>
          <a:lstStyle/>
          <a:p>
            <a:r>
              <a:rPr lang="en-US" b="1" dirty="0" err="1" smtClean="0"/>
              <a:t>Cpu</a:t>
            </a:r>
            <a:r>
              <a:rPr lang="en-US" b="1" dirty="0" smtClean="0"/>
              <a:t> optimization </a:t>
            </a:r>
            <a:r>
              <a:rPr lang="en-US" b="1" dirty="0" err="1" smtClean="0"/>
              <a:t>SCheme</a:t>
            </a:r>
            <a:endParaRPr lang="en-U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561703" y="1227909"/>
            <a:ext cx="11260183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</a:t>
            </a:r>
            <a:r>
              <a:rPr lang="en-US" b="1" dirty="0" smtClean="0"/>
              <a:t>Existing Dynamic Frequency Scaling : </a:t>
            </a:r>
          </a:p>
          <a:p>
            <a:r>
              <a:rPr lang="en-US" b="1" dirty="0" smtClean="0"/>
              <a:t>	A. If Apps processor Active + Screen On : Use 384MHz</a:t>
            </a:r>
          </a:p>
          <a:p>
            <a:r>
              <a:rPr lang="en-US" b="1" dirty="0" smtClean="0"/>
              <a:t>	B.  If Apps processor Active + Screen Off : Use 246MHz</a:t>
            </a:r>
          </a:p>
          <a:p>
            <a:endParaRPr lang="en-US" b="1" dirty="0" smtClean="0"/>
          </a:p>
          <a:p>
            <a:r>
              <a:rPr lang="en-US" b="1" dirty="0" smtClean="0"/>
              <a:t> </a:t>
            </a:r>
            <a:r>
              <a:rPr lang="en-US" b="1" dirty="0" err="1" smtClean="0"/>
              <a:t>OnDemand</a:t>
            </a:r>
            <a:r>
              <a:rPr lang="en-US" b="1" dirty="0" smtClean="0"/>
              <a:t> DFS : </a:t>
            </a:r>
          </a:p>
          <a:p>
            <a:endParaRPr lang="en-US" b="1" dirty="0" smtClean="0"/>
          </a:p>
          <a:p>
            <a:r>
              <a:rPr lang="en-US" b="1" dirty="0" smtClean="0"/>
              <a:t>        A. </a:t>
            </a:r>
            <a:r>
              <a:rPr lang="en-US" b="1" dirty="0" err="1" smtClean="0"/>
              <a:t>Powersave_bias</a:t>
            </a:r>
            <a:r>
              <a:rPr lang="en-US" b="1" dirty="0" smtClean="0"/>
              <a:t> : Range 0 to 1000</a:t>
            </a:r>
          </a:p>
          <a:p>
            <a:r>
              <a:rPr lang="en-US" b="1" dirty="0" smtClean="0"/>
              <a:t>	 B.  Frequency change interval : 0.1%</a:t>
            </a:r>
          </a:p>
          <a:p>
            <a:r>
              <a:rPr lang="en-US" b="1" dirty="0" smtClean="0"/>
              <a:t>	 C.  Increase </a:t>
            </a:r>
            <a:r>
              <a:rPr lang="en-US" b="1" dirty="0" err="1" smtClean="0"/>
              <a:t>Powersave_bias</a:t>
            </a:r>
            <a:r>
              <a:rPr lang="en-US" b="1" dirty="0" smtClean="0"/>
              <a:t>  by 30 per 4 </a:t>
            </a:r>
            <a:r>
              <a:rPr lang="en-US" b="1" dirty="0" err="1" smtClean="0"/>
              <a:t>secs</a:t>
            </a:r>
            <a:endParaRPr lang="en-US" b="1" dirty="0" smtClean="0"/>
          </a:p>
          <a:p>
            <a:r>
              <a:rPr lang="en-US" b="1" dirty="0" smtClean="0"/>
              <a:t>	       Till 300 is reached</a:t>
            </a:r>
          </a:p>
          <a:p>
            <a:r>
              <a:rPr lang="en-US" b="1" dirty="0" smtClean="0"/>
              <a:t>	  D. If Screen is turned off  : Reset to Zero </a:t>
            </a:r>
          </a:p>
          <a:p>
            <a:r>
              <a:rPr lang="en-US" b="1" dirty="0" smtClean="0"/>
              <a:t>	  E.  So reaches 70% of frequency requested </a:t>
            </a:r>
          </a:p>
          <a:p>
            <a:r>
              <a:rPr lang="en-US" b="1" dirty="0" smtClean="0"/>
              <a:t>		in 40 seconds</a:t>
            </a:r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94986" y="2573928"/>
            <a:ext cx="5124450" cy="369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1149" y="0"/>
            <a:ext cx="8534400" cy="1507067"/>
          </a:xfrm>
        </p:spPr>
        <p:txBody>
          <a:bodyPr/>
          <a:lstStyle/>
          <a:p>
            <a:r>
              <a:rPr lang="en-US" b="1" dirty="0" smtClean="0"/>
              <a:t>Screen Optimization Scheme </a:t>
            </a:r>
            <a:endParaRPr lang="en-U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836023" y="1293223"/>
            <a:ext cx="10998926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en-US" b="1" dirty="0" smtClean="0"/>
              <a:t> When Screen On, start the timer</a:t>
            </a:r>
          </a:p>
          <a:p>
            <a:pPr>
              <a:buFont typeface="Wingdings" pitchFamily="2" charset="2"/>
              <a:buChar char="q"/>
            </a:pPr>
            <a:endParaRPr lang="en-US" b="1" dirty="0" smtClean="0"/>
          </a:p>
          <a:p>
            <a:pPr>
              <a:buFont typeface="Wingdings" pitchFamily="2" charset="2"/>
              <a:buChar char="q"/>
            </a:pPr>
            <a:r>
              <a:rPr lang="en-US" b="1" dirty="0" smtClean="0"/>
              <a:t> After every 3 seconds reduce brightness by 7 units</a:t>
            </a:r>
          </a:p>
          <a:p>
            <a:pPr>
              <a:buFont typeface="Wingdings" pitchFamily="2" charset="2"/>
              <a:buChar char="q"/>
            </a:pPr>
            <a:endParaRPr lang="en-US" b="1" dirty="0" smtClean="0"/>
          </a:p>
          <a:p>
            <a:pPr>
              <a:buFont typeface="Wingdings" pitchFamily="2" charset="2"/>
              <a:buChar char="q"/>
            </a:pPr>
            <a:r>
              <a:rPr lang="en-US" b="1" dirty="0" smtClean="0"/>
              <a:t> Range of Brightness : 0 – 255</a:t>
            </a:r>
          </a:p>
          <a:p>
            <a:pPr>
              <a:buFont typeface="Wingdings" pitchFamily="2" charset="2"/>
              <a:buChar char="q"/>
            </a:pPr>
            <a:endParaRPr lang="en-US" b="1" dirty="0" smtClean="0"/>
          </a:p>
          <a:p>
            <a:pPr>
              <a:buFont typeface="Wingdings" pitchFamily="2" charset="2"/>
              <a:buChar char="q"/>
            </a:pPr>
            <a:r>
              <a:rPr lang="en-US" b="1" dirty="0" smtClean="0"/>
              <a:t>Continue till brightness reaches 60% of user-set</a:t>
            </a:r>
          </a:p>
          <a:p>
            <a:pPr>
              <a:buFont typeface="Wingdings" pitchFamily="2" charset="2"/>
              <a:buChar char="q"/>
            </a:pPr>
            <a:endParaRPr lang="en-US" b="1" dirty="0" smtClean="0"/>
          </a:p>
          <a:p>
            <a:pPr>
              <a:buFont typeface="Wingdings" pitchFamily="2" charset="2"/>
              <a:buChar char="q"/>
            </a:pPr>
            <a:r>
              <a:rPr lang="en-US" b="1" dirty="0" smtClean="0"/>
              <a:t>When Screen turned off : Set brightness back to user-set</a:t>
            </a:r>
          </a:p>
          <a:p>
            <a:pPr>
              <a:buFont typeface="Wingdings" pitchFamily="2" charset="2"/>
              <a:buChar char="q"/>
            </a:pPr>
            <a:endParaRPr lang="en-US" b="1" dirty="0" smtClean="0"/>
          </a:p>
          <a:p>
            <a:pPr>
              <a:buFont typeface="Wingdings" pitchFamily="2" charset="2"/>
              <a:buChar char="q"/>
            </a:pPr>
            <a:r>
              <a:rPr lang="en-US" b="1" dirty="0" smtClean="0"/>
              <a:t> No reduction of power in small intervals since the brightness decrease is slow.</a:t>
            </a:r>
          </a:p>
          <a:p>
            <a:pPr>
              <a:buFont typeface="Wingdings" pitchFamily="2" charset="2"/>
              <a:buChar char="q"/>
            </a:pPr>
            <a:endParaRPr lang="en-US" b="1" dirty="0" smtClean="0"/>
          </a:p>
          <a:p>
            <a:pPr>
              <a:buFont typeface="Wingdings" pitchFamily="2" charset="2"/>
              <a:buChar char="q"/>
            </a:pPr>
            <a:r>
              <a:rPr lang="en-US" b="1" dirty="0" smtClean="0"/>
              <a:t> User will not notice the decrease in brightness.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83324" y="0"/>
            <a:ext cx="6697481" cy="1554480"/>
          </a:xfrm>
        </p:spPr>
        <p:txBody>
          <a:bodyPr>
            <a:normAutofit/>
          </a:bodyPr>
          <a:lstStyle/>
          <a:p>
            <a:r>
              <a:rPr lang="en-US" sz="2600" b="1" dirty="0" smtClean="0">
                <a:solidFill>
                  <a:schemeClr val="tx1"/>
                </a:solidFill>
              </a:rPr>
              <a:t>Motivation</a:t>
            </a:r>
            <a:r>
              <a:rPr lang="en-US" sz="2600" b="1" dirty="0" smtClean="0"/>
              <a:t> </a:t>
            </a:r>
            <a:endParaRPr lang="en-US" sz="26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653143" y="1528354"/>
            <a:ext cx="1082462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en-US" b="1" dirty="0" smtClean="0"/>
              <a:t>   Need for Optimization of Power Consumption  in a Mobile Architecture.</a:t>
            </a:r>
          </a:p>
          <a:p>
            <a:pPr algn="just">
              <a:buFont typeface="Wingdings" pitchFamily="2" charset="2"/>
              <a:buChar char="Ø"/>
            </a:pPr>
            <a:endParaRPr lang="en-US" b="1" dirty="0" smtClean="0"/>
          </a:p>
          <a:p>
            <a:pPr algn="just">
              <a:buFont typeface="Wingdings" pitchFamily="2" charset="2"/>
              <a:buChar char="Ø"/>
            </a:pPr>
            <a:r>
              <a:rPr lang="en-US" b="1" dirty="0" smtClean="0"/>
              <a:t>   Limited Battery Life.</a:t>
            </a:r>
          </a:p>
          <a:p>
            <a:pPr algn="just">
              <a:buFont typeface="Wingdings" pitchFamily="2" charset="2"/>
              <a:buChar char="Ø"/>
            </a:pPr>
            <a:endParaRPr lang="en-US" b="1" dirty="0" smtClean="0"/>
          </a:p>
          <a:p>
            <a:pPr algn="just">
              <a:buFont typeface="Wingdings" pitchFamily="2" charset="2"/>
              <a:buChar char="Ø"/>
            </a:pPr>
            <a:r>
              <a:rPr lang="en-US" b="1" dirty="0" smtClean="0"/>
              <a:t>   Very limited study on patterns, properties and study of user activity – </a:t>
            </a:r>
            <a:r>
              <a:rPr lang="en-US" b="1" i="1" dirty="0" smtClean="0"/>
              <a:t>The ultimate    	Workload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1149" y="-156754"/>
            <a:ext cx="8534400" cy="1507067"/>
          </a:xfrm>
        </p:spPr>
        <p:txBody>
          <a:bodyPr/>
          <a:lstStyle/>
          <a:p>
            <a:r>
              <a:rPr lang="en-US" b="1" dirty="0" smtClean="0"/>
              <a:t>Results </a:t>
            </a:r>
            <a:endParaRPr lang="en-U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496389" y="927462"/>
            <a:ext cx="11116491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Screen and CPU Ramp : Reducing Brightness and frequency based on Optimizations</a:t>
            </a:r>
          </a:p>
          <a:p>
            <a:endParaRPr lang="en-US" b="1" dirty="0" smtClean="0"/>
          </a:p>
          <a:p>
            <a:r>
              <a:rPr lang="en-US" b="1" dirty="0" smtClean="0"/>
              <a:t>Screen and CPU Drop : Wait 30 seconds, then move to the value eventually Ramp scheme reaches abruptly </a:t>
            </a:r>
          </a:p>
          <a:p>
            <a:endParaRPr lang="en-US" b="1" dirty="0" smtClean="0"/>
          </a:p>
          <a:p>
            <a:pPr>
              <a:buFont typeface="Wingdings" pitchFamily="2" charset="2"/>
              <a:buChar char="v"/>
            </a:pPr>
            <a:r>
              <a:rPr lang="en-US" b="1" dirty="0" smtClean="0"/>
              <a:t>  Power savings of 10.6% overall</a:t>
            </a:r>
          </a:p>
          <a:p>
            <a:endParaRPr lang="en-US" b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93037" y="2738573"/>
            <a:ext cx="10353675" cy="3105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4"/>
          <p:cNvSpPr/>
          <p:nvPr/>
        </p:nvSpPr>
        <p:spPr>
          <a:xfrm>
            <a:off x="1101633" y="6031915"/>
            <a:ext cx="1022386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b="1" dirty="0" smtClean="0"/>
              <a:t>Total system power savings for each of the optimizations as estimated by our power model</a:t>
            </a:r>
            <a:endParaRPr lang="en-US" sz="1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029" y="228841"/>
            <a:ext cx="8534400" cy="62024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Results </a:t>
            </a:r>
            <a:r>
              <a:rPr lang="en-US" dirty="0" err="1" smtClean="0"/>
              <a:t>oF</a:t>
            </a:r>
            <a:r>
              <a:rPr lang="en-US" dirty="0" smtClean="0"/>
              <a:t> user Experience 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2697" y="931410"/>
            <a:ext cx="11390811" cy="564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029" y="228841"/>
            <a:ext cx="8534400" cy="1507067"/>
          </a:xfrm>
        </p:spPr>
        <p:txBody>
          <a:bodyPr/>
          <a:lstStyle/>
          <a:p>
            <a:r>
              <a:rPr lang="en-US" b="1" dirty="0" smtClean="0"/>
              <a:t>User Feedback</a:t>
            </a:r>
            <a:endParaRPr lang="en-U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548639" y="1632856"/>
            <a:ext cx="11168743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en-US" b="1" dirty="0" smtClean="0"/>
              <a:t>  Average user satisfaction of 4 on 5 (scale of 1-5), also depends on </a:t>
            </a:r>
            <a:r>
              <a:rPr lang="en-US" b="1" smtClean="0"/>
              <a:t>the application</a:t>
            </a:r>
            <a:endParaRPr lang="en-US" b="1" dirty="0" smtClean="0"/>
          </a:p>
          <a:p>
            <a:pPr>
              <a:buFont typeface="Wingdings" pitchFamily="2" charset="2"/>
              <a:buChar char="v"/>
            </a:pPr>
            <a:endParaRPr lang="en-US" b="1" dirty="0" smtClean="0"/>
          </a:p>
          <a:p>
            <a:pPr>
              <a:buFont typeface="Wingdings" pitchFamily="2" charset="2"/>
              <a:buChar char="v"/>
            </a:pPr>
            <a:r>
              <a:rPr lang="en-US" b="1" dirty="0" smtClean="0"/>
              <a:t> Once application becomes jittery, doesn’t matter if freq decrease is via CPU Drop or CPU romp.</a:t>
            </a:r>
          </a:p>
          <a:p>
            <a:pPr>
              <a:buFont typeface="Wingdings" pitchFamily="2" charset="2"/>
              <a:buChar char="v"/>
            </a:pPr>
            <a:endParaRPr lang="en-US" b="1" dirty="0" smtClean="0"/>
          </a:p>
          <a:p>
            <a:pPr>
              <a:buFont typeface="Wingdings" pitchFamily="2" charset="2"/>
              <a:buChar char="v"/>
            </a:pPr>
            <a:r>
              <a:rPr lang="en-US" b="1" dirty="0" smtClean="0"/>
              <a:t>  If 8 out of 20 could detect brightness drop in Screen Drop, Only 1 in 20 could do for Screen Romp</a:t>
            </a:r>
          </a:p>
          <a:p>
            <a:pPr>
              <a:buFont typeface="Wingdings" pitchFamily="2" charset="2"/>
              <a:buChar char="v"/>
            </a:pPr>
            <a:endParaRPr lang="en-US" b="1" dirty="0" smtClean="0"/>
          </a:p>
          <a:p>
            <a:pPr>
              <a:buFont typeface="Wingdings" pitchFamily="2" charset="2"/>
              <a:buChar char="v"/>
            </a:pPr>
            <a:r>
              <a:rPr lang="en-US" b="1" dirty="0" smtClean="0"/>
              <a:t>  15 of 20 willing to use architecture with these optimizations</a:t>
            </a:r>
          </a:p>
          <a:p>
            <a:pPr>
              <a:buFont typeface="Wingdings" pitchFamily="2" charset="2"/>
              <a:buChar char="v"/>
            </a:pPr>
            <a:endParaRPr lang="en-US" b="1" dirty="0" smtClean="0"/>
          </a:p>
          <a:p>
            <a:pPr>
              <a:buFont typeface="Wingdings" pitchFamily="2" charset="2"/>
              <a:buChar char="v"/>
            </a:pPr>
            <a:r>
              <a:rPr lang="en-US" b="1" dirty="0" smtClean="0"/>
              <a:t>   5 of 20 prefer application dependent optimization.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029" y="228841"/>
            <a:ext cx="8534400" cy="1507067"/>
          </a:xfrm>
        </p:spPr>
        <p:txBody>
          <a:bodyPr/>
          <a:lstStyle/>
          <a:p>
            <a:r>
              <a:rPr lang="en-US" b="1" dirty="0" smtClean="0"/>
              <a:t>Related/future works</a:t>
            </a:r>
            <a:endParaRPr lang="en-U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822960" y="1463040"/>
            <a:ext cx="10868297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b="1" dirty="0" smtClean="0"/>
              <a:t>  Use performance counter and (or) Communication measurements to estimate power 	consumption </a:t>
            </a:r>
          </a:p>
          <a:p>
            <a:pPr>
              <a:buFont typeface="Wingdings" pitchFamily="2" charset="2"/>
              <a:buChar char="Ø"/>
            </a:pPr>
            <a:endParaRPr lang="en-US" b="1" dirty="0" smtClean="0"/>
          </a:p>
          <a:p>
            <a:pPr>
              <a:buFont typeface="Wingdings" pitchFamily="2" charset="2"/>
              <a:buChar char="Ø"/>
            </a:pPr>
            <a:r>
              <a:rPr lang="en-US" b="1" dirty="0" smtClean="0"/>
              <a:t>  Power consumption of OS</a:t>
            </a:r>
          </a:p>
          <a:p>
            <a:pPr>
              <a:buFont typeface="Wingdings" pitchFamily="2" charset="2"/>
              <a:buChar char="Ø"/>
            </a:pPr>
            <a:endParaRPr lang="en-US" b="1" dirty="0" smtClean="0"/>
          </a:p>
          <a:p>
            <a:pPr>
              <a:buFont typeface="Wingdings" pitchFamily="2" charset="2"/>
              <a:buChar char="Ø"/>
            </a:pPr>
            <a:r>
              <a:rPr lang="en-US" b="1" dirty="0" smtClean="0"/>
              <a:t>  Software implemented power estimation without any specialized hardware – performance 	counter or Software – hooks into OS</a:t>
            </a:r>
          </a:p>
          <a:p>
            <a:pPr>
              <a:buFont typeface="Wingdings" pitchFamily="2" charset="2"/>
              <a:buChar char="Ø"/>
            </a:pPr>
            <a:endParaRPr lang="en-US" b="1" dirty="0" smtClean="0"/>
          </a:p>
          <a:p>
            <a:pPr>
              <a:buFont typeface="Wingdings" pitchFamily="2" charset="2"/>
              <a:buChar char="Ø"/>
            </a:pPr>
            <a:r>
              <a:rPr lang="en-US" b="1" dirty="0" smtClean="0"/>
              <a:t>   Screen optimization with OLED technology,  to dim certain parts of screen.</a:t>
            </a:r>
          </a:p>
          <a:p>
            <a:pPr>
              <a:buFont typeface="Wingdings" pitchFamily="2" charset="2"/>
              <a:buChar char="Ø"/>
            </a:pPr>
            <a:endParaRPr lang="en-US" b="1" dirty="0" smtClean="0"/>
          </a:p>
          <a:p>
            <a:pPr>
              <a:buFont typeface="Wingdings" pitchFamily="2" charset="2"/>
              <a:buChar char="Ø"/>
            </a:pPr>
            <a:r>
              <a:rPr lang="en-US" b="1" dirty="0" smtClean="0"/>
              <a:t>   Scale to huge number of users now </a:t>
            </a:r>
          </a:p>
          <a:p>
            <a:pPr>
              <a:buFont typeface="Wingdings" pitchFamily="2" charset="2"/>
              <a:buChar char="Ø"/>
            </a:pPr>
            <a:endParaRPr lang="en-US" b="1" dirty="0" smtClean="0"/>
          </a:p>
          <a:p>
            <a:pPr>
              <a:buFont typeface="Wingdings" pitchFamily="2" charset="2"/>
              <a:buChar char="Ø"/>
            </a:pPr>
            <a:r>
              <a:rPr lang="en-US" b="1" dirty="0" smtClean="0"/>
              <a:t>   With more complex apps in 2015, study could give more deeper insights into user activity</a:t>
            </a:r>
          </a:p>
          <a:p>
            <a:pPr>
              <a:buFont typeface="Wingdings" pitchFamily="2" charset="2"/>
              <a:buChar char="Ø"/>
            </a:pPr>
            <a:endParaRPr lang="en-US" b="1" dirty="0" smtClean="0"/>
          </a:p>
          <a:p>
            <a:r>
              <a:rPr lang="en-US" b="1" dirty="0" smtClean="0"/>
              <a:t> 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4109" y="895047"/>
            <a:ext cx="8534400" cy="1507067"/>
          </a:xfrm>
        </p:spPr>
        <p:txBody>
          <a:bodyPr/>
          <a:lstStyle/>
          <a:p>
            <a:pPr algn="ctr"/>
            <a:r>
              <a:rPr lang="en-US" b="1" dirty="0" smtClean="0"/>
              <a:t>Thanks!!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0"/>
            <a:ext cx="8534400" cy="1507067"/>
          </a:xfrm>
        </p:spPr>
        <p:txBody>
          <a:bodyPr/>
          <a:lstStyle/>
          <a:p>
            <a:r>
              <a:rPr lang="en-US" b="1" dirty="0" smtClean="0"/>
              <a:t>Experimental setup</a:t>
            </a:r>
            <a:endParaRPr 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679269" y="1105663"/>
            <a:ext cx="10750731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en-US" b="1" dirty="0" smtClean="0"/>
              <a:t>Mobile Architecture : HTC Dream ADP1 Phone (</a:t>
            </a:r>
            <a:r>
              <a:rPr lang="en-US" b="1" i="1" dirty="0" smtClean="0"/>
              <a:t>Android)</a:t>
            </a:r>
          </a:p>
          <a:p>
            <a:pPr>
              <a:buFont typeface="Arial" pitchFamily="34" charset="0"/>
              <a:buChar char="•"/>
            </a:pPr>
            <a:endParaRPr lang="en-US" b="1" dirty="0" smtClean="0"/>
          </a:p>
          <a:p>
            <a:pPr marL="857250" lvl="1" indent="-400050">
              <a:buFont typeface="+mj-lt"/>
              <a:buAutoNum type="romanLcPeriod"/>
            </a:pPr>
            <a:r>
              <a:rPr lang="en-US" b="1" dirty="0" smtClean="0"/>
              <a:t>Android OS 1.0 system image</a:t>
            </a:r>
          </a:p>
          <a:p>
            <a:pPr marL="857250" lvl="1" indent="-400050">
              <a:buFont typeface="+mj-lt"/>
              <a:buAutoNum type="romanLcPeriod"/>
            </a:pPr>
            <a:r>
              <a:rPr lang="en-US" b="1" dirty="0" smtClean="0"/>
              <a:t>Android Platform based on Linux 2.6.25 Kernel</a:t>
            </a:r>
          </a:p>
          <a:p>
            <a:pPr marL="857250" lvl="1" indent="-400050">
              <a:buFont typeface="+mj-lt"/>
              <a:buAutoNum type="romanLcPeriod"/>
            </a:pPr>
            <a:r>
              <a:rPr lang="en-US" b="1" dirty="0" smtClean="0"/>
              <a:t>Rooted &amp; </a:t>
            </a:r>
            <a:r>
              <a:rPr lang="en-US" b="1" dirty="0" err="1" smtClean="0"/>
              <a:t>Sim</a:t>
            </a:r>
            <a:r>
              <a:rPr lang="en-US" b="1" dirty="0" smtClean="0"/>
              <a:t>-unlocked Version</a:t>
            </a:r>
          </a:p>
          <a:p>
            <a:pPr marL="857250" lvl="1" indent="-400050">
              <a:buFont typeface="+mj-lt"/>
              <a:buAutoNum type="romanLcPeriod"/>
            </a:pPr>
            <a:r>
              <a:rPr lang="en-US" b="1" dirty="0" err="1" smtClean="0"/>
              <a:t>Dalvik</a:t>
            </a:r>
            <a:r>
              <a:rPr lang="en-US" b="1" dirty="0" smtClean="0"/>
              <a:t> Virtual Machine supported Framework</a:t>
            </a:r>
          </a:p>
          <a:p>
            <a:pPr marL="857250" lvl="1" indent="-400050">
              <a:buFont typeface="+mj-lt"/>
              <a:buAutoNum type="romanLcPeriod"/>
            </a:pPr>
            <a:r>
              <a:rPr lang="en-US" b="1" dirty="0" smtClean="0"/>
              <a:t>Qualcomm  MSM7201A  chipset</a:t>
            </a:r>
          </a:p>
          <a:p>
            <a:pPr marL="857250" lvl="1" indent="-400050">
              <a:buFont typeface="+mj-lt"/>
              <a:buAutoNum type="romanLcPeriod"/>
            </a:pPr>
            <a:r>
              <a:rPr lang="sv-SE" b="1" dirty="0" smtClean="0"/>
              <a:t>Uses 528 MHz ARM 11 apps processor</a:t>
            </a:r>
          </a:p>
          <a:p>
            <a:pPr marL="857250" lvl="1" indent="-400050">
              <a:buFont typeface="+mj-lt"/>
              <a:buAutoNum type="romanLcPeriod"/>
            </a:pPr>
            <a:r>
              <a:rPr lang="sv-SE" b="1" dirty="0" smtClean="0"/>
              <a:t>Supports Dynamic Frequency Scaling (</a:t>
            </a:r>
            <a:r>
              <a:rPr lang="en-US" b="1" dirty="0" smtClean="0"/>
              <a:t>124 MHz, 246 MHz, and 384 MHz</a:t>
            </a:r>
            <a:r>
              <a:rPr lang="sv-SE" b="1" dirty="0" smtClean="0"/>
              <a:t>)</a:t>
            </a:r>
            <a:endParaRPr lang="en-US" b="1" dirty="0" smtClean="0"/>
          </a:p>
          <a:p>
            <a:pPr marL="857250" lvl="1" indent="-400050">
              <a:buFont typeface="+mj-lt"/>
              <a:buAutoNum type="romanLcPeriod"/>
            </a:pPr>
            <a:endParaRPr lang="en-US" b="1" dirty="0" smtClean="0"/>
          </a:p>
          <a:p>
            <a:pPr marL="857250" lvl="1" indent="-400050">
              <a:buFont typeface="+mj-lt"/>
              <a:buAutoNum type="romanLcPeriod"/>
            </a:pPr>
            <a:endParaRPr lang="en-US" b="1" dirty="0" smtClean="0"/>
          </a:p>
          <a:p>
            <a:pPr marL="857250" lvl="1" indent="-400050">
              <a:buFont typeface="+mj-lt"/>
              <a:buAutoNum type="romanLcPeriod"/>
            </a:pPr>
            <a:endParaRPr lang="en-US" b="1" dirty="0" smtClean="0"/>
          </a:p>
          <a:p>
            <a:pPr marL="857250" lvl="1" indent="-400050">
              <a:buFont typeface="+mj-lt"/>
              <a:buAutoNum type="romanLcPeriod"/>
            </a:pPr>
            <a:endParaRPr lang="en-US" b="1" dirty="0" smtClean="0"/>
          </a:p>
          <a:p>
            <a:pPr marL="857250" lvl="1" indent="-400050">
              <a:buFont typeface="+mj-lt"/>
              <a:buAutoNum type="romanLcPeriod"/>
            </a:pPr>
            <a:endParaRPr lang="en-US" b="1" dirty="0" smtClean="0"/>
          </a:p>
          <a:p>
            <a:pPr marL="857250" lvl="1" indent="-400050">
              <a:buFont typeface="+mj-lt"/>
              <a:buAutoNum type="romanLcPeriod"/>
            </a:pPr>
            <a:endParaRPr lang="en-US" b="1" dirty="0" smtClean="0"/>
          </a:p>
          <a:p>
            <a:pPr>
              <a:buFont typeface="Arial" pitchFamily="34" charset="0"/>
              <a:buChar char="•"/>
            </a:pPr>
            <a:endParaRPr lang="en-US" b="1" dirty="0" smtClean="0"/>
          </a:p>
          <a:p>
            <a:pPr>
              <a:buFont typeface="Arial" pitchFamily="34" charset="0"/>
              <a:buChar char="•"/>
            </a:pP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57348" y="3930554"/>
            <a:ext cx="4776041" cy="26870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01337" y="522514"/>
            <a:ext cx="10633166" cy="5109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000" b="1" dirty="0" smtClean="0"/>
              <a:t>  Collection of User Activity :</a:t>
            </a:r>
          </a:p>
          <a:p>
            <a:r>
              <a:rPr lang="en-US" b="1" dirty="0" smtClean="0"/>
              <a:t> </a:t>
            </a:r>
            <a:r>
              <a:rPr lang="en-US" dirty="0" smtClean="0"/>
              <a:t> </a:t>
            </a:r>
          </a:p>
          <a:p>
            <a:pPr marL="857250" lvl="1" indent="-400050">
              <a:buFont typeface="+mj-lt"/>
              <a:buAutoNum type="romanLcPeriod"/>
            </a:pPr>
            <a:r>
              <a:rPr lang="en-US" b="1" dirty="0" smtClean="0"/>
              <a:t>	Use of a Logger application : Stores System performance Metrics + User Activity</a:t>
            </a:r>
          </a:p>
          <a:p>
            <a:pPr marL="857250" lvl="1" indent="-400050">
              <a:buFont typeface="+mj-lt"/>
              <a:buAutoNum type="romanLcPeriod"/>
            </a:pPr>
            <a:endParaRPr lang="en-US" b="1" dirty="0" smtClean="0"/>
          </a:p>
          <a:p>
            <a:pPr marL="857250" lvl="1" indent="-400050">
              <a:buFont typeface="+mj-lt"/>
              <a:buAutoNum type="romanLcPeriod"/>
            </a:pPr>
            <a:r>
              <a:rPr lang="en-US" b="1" dirty="0" smtClean="0"/>
              <a:t>No Special Hardware of Software needed.</a:t>
            </a:r>
          </a:p>
          <a:p>
            <a:pPr marL="857250" lvl="1" indent="-400050">
              <a:buFont typeface="+mj-lt"/>
              <a:buAutoNum type="romanLcPeriod"/>
            </a:pPr>
            <a:endParaRPr lang="en-US" b="1" dirty="0" smtClean="0"/>
          </a:p>
          <a:p>
            <a:pPr marL="857250" lvl="1" indent="-400050">
              <a:buFont typeface="+mj-lt"/>
              <a:buAutoNum type="romanLcPeriod"/>
            </a:pPr>
            <a:r>
              <a:rPr lang="en-US" b="1" dirty="0" smtClean="0"/>
              <a:t>Checks Network Connection, Collects User activity Information and Sends back to Server for analysis</a:t>
            </a:r>
          </a:p>
          <a:p>
            <a:pPr marL="857250" lvl="1" indent="-400050">
              <a:buFont typeface="+mj-lt"/>
              <a:buAutoNum type="romanLcPeriod"/>
            </a:pPr>
            <a:endParaRPr lang="en-US" b="1" dirty="0" smtClean="0"/>
          </a:p>
          <a:p>
            <a:pPr marL="857250" lvl="1" indent="-400050">
              <a:buFont typeface="+mj-lt"/>
              <a:buAutoNum type="romanLcPeriod"/>
            </a:pPr>
            <a:r>
              <a:rPr lang="en-US" b="1" dirty="0" err="1" smtClean="0"/>
              <a:t>Unintrusive</a:t>
            </a:r>
            <a:r>
              <a:rPr lang="en-US" b="1" dirty="0" smtClean="0"/>
              <a:t> app</a:t>
            </a:r>
          </a:p>
          <a:p>
            <a:pPr marL="857250" lvl="1" indent="-400050">
              <a:buFont typeface="+mj-lt"/>
              <a:buAutoNum type="romanLcPeriod"/>
            </a:pPr>
            <a:endParaRPr lang="en-US" b="1" dirty="0" smtClean="0"/>
          </a:p>
          <a:p>
            <a:pPr marL="857250" lvl="1" indent="-400050">
              <a:buFont typeface="+mj-lt"/>
              <a:buAutoNum type="romanLcPeriod"/>
            </a:pPr>
            <a:r>
              <a:rPr lang="en-US" b="1" dirty="0" smtClean="0"/>
              <a:t>Consumes minimal Battery/System Resources.</a:t>
            </a:r>
          </a:p>
          <a:p>
            <a:pPr marL="857250" lvl="1" indent="-400050">
              <a:buFont typeface="+mj-lt"/>
              <a:buAutoNum type="romanLcPeriod"/>
            </a:pPr>
            <a:endParaRPr lang="en-US" b="1" dirty="0" smtClean="0"/>
          </a:p>
          <a:p>
            <a:pPr marL="857250" lvl="1" indent="-400050">
              <a:buFont typeface="+mj-lt"/>
              <a:buAutoNum type="romanLcPeriod"/>
            </a:pPr>
            <a:r>
              <a:rPr lang="en-US" b="1" dirty="0" smtClean="0"/>
              <a:t>Anonymity Secured</a:t>
            </a:r>
          </a:p>
          <a:p>
            <a:pPr marL="857250" lvl="1" indent="-400050">
              <a:buFont typeface="+mj-lt"/>
              <a:buAutoNum type="romanLcPeriod"/>
            </a:pPr>
            <a:endParaRPr lang="en-US" b="1" dirty="0" smtClean="0"/>
          </a:p>
          <a:p>
            <a:pPr marL="857250" lvl="1" indent="-400050">
              <a:buFont typeface="+mj-lt"/>
              <a:buAutoNum type="romanLcPeriod"/>
            </a:pPr>
            <a:r>
              <a:rPr lang="en-US" b="1" dirty="0" smtClean="0"/>
              <a:t>Analysis used data from 20 biggest  loggers ~ 250 days of real user activity</a:t>
            </a:r>
          </a:p>
          <a:p>
            <a:pPr marL="857250" lvl="1" indent="-400050">
              <a:buFont typeface="+mj-lt"/>
              <a:buAutoNum type="romanLcPeriod"/>
            </a:pPr>
            <a:endParaRPr lang="en-US" b="1" dirty="0" smtClean="0"/>
          </a:p>
          <a:p>
            <a:pPr marL="857250" lvl="1" indent="-400050">
              <a:buFont typeface="+mj-lt"/>
              <a:buAutoNum type="romanLcPeriod"/>
            </a:pPr>
            <a:r>
              <a:rPr lang="en-US" b="1" dirty="0" smtClean="0"/>
              <a:t>	Only certain time intervals are significant  ~ 145 days of real user activity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6646" y="372532"/>
            <a:ext cx="8534400" cy="1507067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Power model </a:t>
            </a:r>
            <a:endParaRPr lang="en-US" sz="28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705394" y="1645920"/>
            <a:ext cx="1069848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Two power states : </a:t>
            </a:r>
          </a:p>
          <a:p>
            <a:r>
              <a:rPr lang="en-US" b="1" dirty="0" smtClean="0"/>
              <a:t>	</a:t>
            </a:r>
          </a:p>
          <a:p>
            <a:r>
              <a:rPr lang="en-US" b="1" dirty="0" smtClean="0"/>
              <a:t>	1. Active State : </a:t>
            </a:r>
          </a:p>
          <a:p>
            <a:pPr lvl="2">
              <a:buFont typeface="Wingdings" pitchFamily="2" charset="2"/>
              <a:buChar char="§"/>
            </a:pPr>
            <a:r>
              <a:rPr lang="en-US" b="1" dirty="0" smtClean="0"/>
              <a:t>  Application processor in Operation	.</a:t>
            </a:r>
          </a:p>
          <a:p>
            <a:pPr lvl="2">
              <a:buFont typeface="Wingdings" pitchFamily="2" charset="2"/>
              <a:buChar char="§"/>
            </a:pPr>
            <a:r>
              <a:rPr lang="en-US" b="1" dirty="0" smtClean="0"/>
              <a:t>  All the time when Screen On</a:t>
            </a:r>
          </a:p>
          <a:p>
            <a:pPr lvl="2">
              <a:buFont typeface="Wingdings" pitchFamily="2" charset="2"/>
              <a:buChar char="§"/>
            </a:pPr>
            <a:r>
              <a:rPr lang="en-US" b="1" dirty="0" smtClean="0"/>
              <a:t>  System Wake Lock  + Screen Off </a:t>
            </a:r>
          </a:p>
          <a:p>
            <a:pPr lvl="2">
              <a:buFont typeface="Wingdings" pitchFamily="2" charset="2"/>
              <a:buChar char="§"/>
            </a:pPr>
            <a:r>
              <a:rPr lang="en-US" b="1" dirty="0" smtClean="0"/>
              <a:t>  Typical Power Consumption ~ 300 – 2000 </a:t>
            </a:r>
            <a:r>
              <a:rPr lang="en-US" b="1" dirty="0" err="1" smtClean="0"/>
              <a:t>mW</a:t>
            </a:r>
            <a:endParaRPr lang="en-US" b="1" dirty="0" smtClean="0"/>
          </a:p>
          <a:p>
            <a:pPr lvl="2"/>
            <a:endParaRPr lang="en-US" b="1" dirty="0" smtClean="0"/>
          </a:p>
          <a:p>
            <a:pPr lvl="2"/>
            <a:endParaRPr lang="en-US" b="1" dirty="0" smtClean="0"/>
          </a:p>
          <a:p>
            <a:pPr lvl="2">
              <a:buFont typeface="Wingdings" pitchFamily="2" charset="2"/>
              <a:buChar char="§"/>
            </a:pPr>
            <a:endParaRPr lang="en-US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162595" y="3892731"/>
            <a:ext cx="10006149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2.  Idle State : </a:t>
            </a:r>
          </a:p>
          <a:p>
            <a:pPr lvl="1">
              <a:buFont typeface="Wingdings" pitchFamily="2" charset="2"/>
              <a:buChar char="§"/>
            </a:pPr>
            <a:r>
              <a:rPr lang="en-US" b="1" dirty="0" smtClean="0"/>
              <a:t>  Low Power Sleep Mode</a:t>
            </a:r>
          </a:p>
          <a:p>
            <a:pPr lvl="1">
              <a:buFont typeface="Wingdings" pitchFamily="2" charset="2"/>
              <a:buChar char="§"/>
            </a:pPr>
            <a:r>
              <a:rPr lang="en-US" b="1" dirty="0" smtClean="0"/>
              <a:t>  Application </a:t>
            </a:r>
            <a:r>
              <a:rPr lang="en-US" b="1" dirty="0" err="1" smtClean="0"/>
              <a:t>Proceesor</a:t>
            </a:r>
            <a:r>
              <a:rPr lang="en-US" b="1" dirty="0" smtClean="0"/>
              <a:t> not operational </a:t>
            </a:r>
          </a:p>
          <a:p>
            <a:pPr lvl="1">
              <a:buFont typeface="Wingdings" pitchFamily="2" charset="2"/>
              <a:buChar char="§"/>
            </a:pPr>
            <a:r>
              <a:rPr lang="en-US" b="1" dirty="0" smtClean="0"/>
              <a:t>  Modem Processor still operational </a:t>
            </a:r>
          </a:p>
          <a:p>
            <a:pPr lvl="1">
              <a:buFont typeface="Wingdings" pitchFamily="2" charset="2"/>
              <a:buChar char="§"/>
            </a:pPr>
            <a:r>
              <a:rPr lang="en-US" b="1" dirty="0" smtClean="0"/>
              <a:t>  Also called standby Mode</a:t>
            </a:r>
          </a:p>
          <a:p>
            <a:pPr lvl="1">
              <a:buFont typeface="Wingdings" pitchFamily="2" charset="2"/>
              <a:buChar char="§"/>
            </a:pPr>
            <a:r>
              <a:rPr lang="en-US" b="1" dirty="0" smtClean="0"/>
              <a:t>  Typical  Power Consumption ~ 70mW</a:t>
            </a:r>
          </a:p>
          <a:p>
            <a:pPr>
              <a:buFont typeface="Wingdings" pitchFamily="2" charset="2"/>
              <a:buChar char="§"/>
            </a:pP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7092" y="254966"/>
            <a:ext cx="8534400" cy="1507067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Parameters chosen : </a:t>
            </a:r>
            <a:endParaRPr lang="en-US" sz="28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966651" y="1476103"/>
            <a:ext cx="10737669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b="1" dirty="0" smtClean="0"/>
              <a:t>CPU : Application Processor , Responsible for DFS.</a:t>
            </a:r>
          </a:p>
          <a:p>
            <a:pPr marL="342900" indent="-342900">
              <a:buAutoNum type="arabicPeriod"/>
            </a:pPr>
            <a:endParaRPr lang="en-US" b="1" dirty="0" smtClean="0"/>
          </a:p>
          <a:p>
            <a:pPr marL="342900" indent="-342900">
              <a:buAutoNum type="arabicPeriod"/>
            </a:pPr>
            <a:r>
              <a:rPr lang="en-US" b="1" dirty="0" smtClean="0"/>
              <a:t>Screen : A. Offset – Whether the screen is On</a:t>
            </a:r>
          </a:p>
          <a:p>
            <a:pPr marL="342900" indent="-342900"/>
            <a:r>
              <a:rPr lang="en-US" b="1" dirty="0" smtClean="0"/>
              <a:t>                     B.  Screen Brightness</a:t>
            </a:r>
          </a:p>
          <a:p>
            <a:pPr marL="342900" indent="-342900"/>
            <a:endParaRPr lang="en-US" b="1" dirty="0" smtClean="0"/>
          </a:p>
          <a:p>
            <a:pPr marL="342900" indent="-342900"/>
            <a:r>
              <a:rPr lang="en-US" b="1" dirty="0" smtClean="0"/>
              <a:t>3. Call : Measures time spent on ringing and actual phone call</a:t>
            </a:r>
          </a:p>
          <a:p>
            <a:pPr marL="342900" indent="-342900"/>
            <a:endParaRPr lang="en-US" b="1" dirty="0" smtClean="0"/>
          </a:p>
          <a:p>
            <a:pPr marL="342900" indent="-342900"/>
            <a:r>
              <a:rPr lang="en-US" b="1" dirty="0" smtClean="0"/>
              <a:t>4. EDGE : EDGE Network Power Consumption (When EDGE has Traffic + Traffic Measurement) </a:t>
            </a:r>
          </a:p>
          <a:p>
            <a:pPr marL="342900" indent="-342900"/>
            <a:endParaRPr lang="en-US" b="1" dirty="0" smtClean="0"/>
          </a:p>
          <a:p>
            <a:pPr marL="342900" indent="-342900"/>
            <a:r>
              <a:rPr lang="en-US" b="1" dirty="0" smtClean="0"/>
              <a:t>5. </a:t>
            </a:r>
            <a:r>
              <a:rPr lang="en-US" b="1" dirty="0" err="1" smtClean="0"/>
              <a:t>Wifi</a:t>
            </a:r>
            <a:r>
              <a:rPr lang="en-US" b="1" dirty="0" smtClean="0"/>
              <a:t> : </a:t>
            </a:r>
            <a:r>
              <a:rPr lang="en-US" b="1" dirty="0" err="1" smtClean="0"/>
              <a:t>Wifi</a:t>
            </a:r>
            <a:r>
              <a:rPr lang="en-US" b="1" dirty="0" smtClean="0"/>
              <a:t> Network Power Consumption (When </a:t>
            </a:r>
            <a:r>
              <a:rPr lang="en-US" b="1" dirty="0" err="1" smtClean="0"/>
              <a:t>Wifi</a:t>
            </a:r>
            <a:r>
              <a:rPr lang="en-US" b="1" dirty="0" smtClean="0"/>
              <a:t> is enabled + </a:t>
            </a:r>
            <a:r>
              <a:rPr lang="en-US" b="1" dirty="0" err="1" smtClean="0"/>
              <a:t>Wifi</a:t>
            </a:r>
            <a:r>
              <a:rPr lang="en-US" b="1" dirty="0" smtClean="0"/>
              <a:t> Traffic)</a:t>
            </a:r>
          </a:p>
          <a:p>
            <a:pPr marL="342900" indent="-342900"/>
            <a:endParaRPr lang="en-US" b="1" dirty="0" smtClean="0"/>
          </a:p>
          <a:p>
            <a:pPr marL="342900" indent="-342900"/>
            <a:r>
              <a:rPr lang="en-US" b="1" dirty="0" smtClean="0"/>
              <a:t>6. SD Card :  Number of sectors transferred to/fro Micro SD card.</a:t>
            </a:r>
          </a:p>
          <a:p>
            <a:pPr marL="342900" indent="-342900"/>
            <a:endParaRPr lang="en-US" b="1" dirty="0" smtClean="0"/>
          </a:p>
          <a:p>
            <a:pPr marL="342900" indent="-342900">
              <a:buAutoNum type="arabicPeriod" startAt="7"/>
            </a:pPr>
            <a:r>
              <a:rPr lang="en-US" b="1" dirty="0" smtClean="0"/>
              <a:t>DSP : To handle multimedia file execution</a:t>
            </a:r>
          </a:p>
          <a:p>
            <a:pPr marL="342900" indent="-342900">
              <a:buAutoNum type="arabicPeriod" startAt="7"/>
            </a:pPr>
            <a:endParaRPr lang="en-US" b="1" dirty="0" smtClean="0"/>
          </a:p>
          <a:p>
            <a:pPr marL="342900" indent="-342900">
              <a:buAutoNum type="arabicPeriod" startAt="7"/>
            </a:pPr>
            <a:r>
              <a:rPr lang="en-US" b="1" dirty="0" smtClean="0"/>
              <a:t>System : Miscellaneous Power consuming factor</a:t>
            </a:r>
          </a:p>
          <a:p>
            <a:pPr marL="342900" indent="-342900">
              <a:buAutoNum type="arabicPeriod"/>
            </a:pPr>
            <a:endParaRPr lang="en-US" b="1" dirty="0" smtClean="0"/>
          </a:p>
          <a:p>
            <a:pPr marL="342900" indent="-342900">
              <a:buAutoNum type="arabicPeriod"/>
            </a:pP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9343" y="228840"/>
            <a:ext cx="8534400" cy="1507067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9076" y="590006"/>
            <a:ext cx="107061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1737360" y="5277394"/>
            <a:ext cx="9209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Parameters used for linear regression in our power estimation model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401" y="0"/>
            <a:ext cx="8534400" cy="1507067"/>
          </a:xfrm>
        </p:spPr>
        <p:txBody>
          <a:bodyPr/>
          <a:lstStyle/>
          <a:p>
            <a:r>
              <a:rPr lang="en-US" b="1" dirty="0" smtClean="0"/>
              <a:t>Building Estimation Model </a:t>
            </a:r>
            <a:endParaRPr lang="en-U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574766" y="1175657"/>
            <a:ext cx="1136468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Step 1 : Collect statistics and Power Consumption about the parameters described before.</a:t>
            </a:r>
          </a:p>
          <a:p>
            <a:r>
              <a:rPr lang="en-US" b="1" dirty="0" smtClean="0"/>
              <a:t>Step 2 : Training : Use Input from Step 1 to feed to R-tool to build linear regression Model  (</a:t>
            </a:r>
            <a:r>
              <a:rPr lang="en-US" b="1" dirty="0" err="1" smtClean="0"/>
              <a:t>c</a:t>
            </a:r>
            <a:r>
              <a:rPr lang="en-US" sz="800" b="1" dirty="0" err="1" smtClean="0"/>
              <a:t>j</a:t>
            </a:r>
            <a:r>
              <a:rPr lang="en-US" sz="800" b="1" dirty="0" smtClean="0"/>
              <a:t> </a:t>
            </a:r>
            <a:r>
              <a:rPr lang="en-US" b="1" dirty="0" smtClean="0"/>
              <a:t>  for each parameter)</a:t>
            </a:r>
          </a:p>
          <a:p>
            <a:r>
              <a:rPr lang="en-US" b="1" dirty="0" smtClean="0"/>
              <a:t>Step 3 : Can Predict Power now!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74487" y="2457178"/>
            <a:ext cx="2390775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836023" y="2939143"/>
            <a:ext cx="45850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Total Power : </a:t>
            </a:r>
            <a:endParaRPr lang="en-US" b="1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36955" y="3159715"/>
            <a:ext cx="4657725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862149" y="4480560"/>
            <a:ext cx="101890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For ‘m’ samples : </a:t>
            </a:r>
            <a:endParaRPr lang="en-US" b="1" dirty="0"/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756115" y="4860608"/>
            <a:ext cx="4914900" cy="1343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8715" y="0"/>
            <a:ext cx="8534400" cy="1507067"/>
          </a:xfrm>
        </p:spPr>
        <p:txBody>
          <a:bodyPr/>
          <a:lstStyle/>
          <a:p>
            <a:r>
              <a:rPr lang="en-US" b="1" dirty="0" smtClean="0"/>
              <a:t>Building Estimation Model </a:t>
            </a:r>
            <a:endParaRPr lang="en-US" b="1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64540" y="1223826"/>
            <a:ext cx="5019675" cy="177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extBox 3"/>
          <p:cNvSpPr txBox="1"/>
          <p:nvPr/>
        </p:nvSpPr>
        <p:spPr>
          <a:xfrm>
            <a:off x="875211" y="3383280"/>
            <a:ext cx="44152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Total Energy with Sampling period </a:t>
            </a:r>
            <a:r>
              <a:rPr lang="en-US" b="1" dirty="0" err="1" smtClean="0"/>
              <a:t>t</a:t>
            </a:r>
            <a:r>
              <a:rPr lang="en-US" sz="800" b="1" dirty="0" err="1" smtClean="0"/>
              <a:t>s</a:t>
            </a:r>
            <a:r>
              <a:rPr lang="en-US" b="1" dirty="0" smtClean="0"/>
              <a:t>: </a:t>
            </a:r>
            <a:endParaRPr lang="en-US" b="1" dirty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11795" y="3798570"/>
            <a:ext cx="4638675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1097279" y="4794069"/>
            <a:ext cx="73805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Overall  Power Consumption (inclusive of Idle state : )</a:t>
            </a:r>
            <a:endParaRPr lang="en-US" b="1" dirty="0"/>
          </a:p>
        </p:txBody>
      </p:sp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938043" y="5461635"/>
            <a:ext cx="4733925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UIDATA" val="&lt;database version=&quot;9.0&quot;&gt;&lt;object type=&quot;1&quot; unique_id=&quot;10001&quot;&gt;&lt;object type=&quot;2&quot; unique_id=&quot;10002&quot;&gt;&lt;object type=&quot;3&quot; unique_id=&quot;10003&quot;&gt;&lt;property id=&quot;20148&quot; value=&quot;5&quot;/&gt;&lt;property id=&quot;20300&quot; value=&quot;Slide 1 - &amp;quot;Into the Wild: Studying Real User Activity Patterns to Guide Power Optimizations for Mobile Architectures&amp;quot;&quot;/&gt;&lt;property id=&quot;20307&quot; value=&quot;256&quot;/&gt;&lt;/object&gt;&lt;object type=&quot;3&quot; unique_id=&quot;10004&quot;&gt;&lt;property id=&quot;20148&quot; value=&quot;5&quot;/&gt;&lt;property id=&quot;20300&quot; value=&quot;Slide 2&quot;/&gt;&lt;property id=&quot;20307&quot; value=&quot;257&quot;/&gt;&lt;/object&gt;&lt;object type=&quot;3&quot; unique_id=&quot;10005&quot;&gt;&lt;property id=&quot;20148&quot; value=&quot;5&quot;/&gt;&lt;property id=&quot;20300&quot; value=&quot;Slide 3 - &amp;quot;Experimental setup&amp;quot;&quot;/&gt;&lt;property id=&quot;20307&quot; value=&quot;258&quot;/&gt;&lt;/object&gt;&lt;object type=&quot;3&quot; unique_id=&quot;10006&quot;&gt;&lt;property id=&quot;20148&quot; value=&quot;5&quot;/&gt;&lt;property id=&quot;20300&quot; value=&quot;Slide 4&quot;/&gt;&lt;property id=&quot;20307&quot; value=&quot;259&quot;/&gt;&lt;/object&gt;&lt;object type=&quot;3&quot; unique_id=&quot;10007&quot;&gt;&lt;property id=&quot;20148&quot; value=&quot;5&quot;/&gt;&lt;property id=&quot;20300&quot; value=&quot;Slide 5 - &amp;quot;Power model &amp;quot;&quot;/&gt;&lt;property id=&quot;20307&quot; value=&quot;260&quot;/&gt;&lt;/object&gt;&lt;object type=&quot;3&quot; unique_id=&quot;10008&quot;&gt;&lt;property id=&quot;20148&quot; value=&quot;5&quot;/&gt;&lt;property id=&quot;20300&quot; value=&quot;Slide 6 - &amp;quot;Parameters chosen : &amp;quot;&quot;/&gt;&lt;property id=&quot;20307&quot; value=&quot;261&quot;/&gt;&lt;/object&gt;&lt;object type=&quot;3&quot; unique_id=&quot;10009&quot;&gt;&lt;property id=&quot;20148&quot; value=&quot;5&quot;/&gt;&lt;property id=&quot;20300&quot; value=&quot;Slide 7&quot;/&gt;&lt;property id=&quot;20307&quot; value=&quot;262&quot;/&gt;&lt;/object&gt;&lt;object type=&quot;3&quot; unique_id=&quot;10010&quot;&gt;&lt;property id=&quot;20148&quot; value=&quot;5&quot;/&gt;&lt;property id=&quot;20300&quot; value=&quot;Slide 8 - &amp;quot;Building Estimation Model &amp;quot;&quot;/&gt;&lt;property id=&quot;20307&quot; value=&quot;263&quot;/&gt;&lt;/object&gt;&lt;object type=&quot;3&quot; unique_id=&quot;10011&quot;&gt;&lt;property id=&quot;20148&quot; value=&quot;5&quot;/&gt;&lt;property id=&quot;20300&quot; value=&quot;Slide 9 - &amp;quot;Building Estimation Model &amp;quot;&quot;/&gt;&lt;property id=&quot;20307&quot; value=&quot;276&quot;/&gt;&lt;/object&gt;&lt;object type=&quot;3&quot; unique_id=&quot;10012&quot;&gt;&lt;property id=&quot;20148&quot; value=&quot;5&quot;/&gt;&lt;property id=&quot;20300&quot; value=&quot;Slide 10 - &amp;quot;Power model validation &amp;quot;&quot;/&gt;&lt;property id=&quot;20307&quot; value=&quot;277&quot;/&gt;&lt;/object&gt;&lt;object type=&quot;3&quot; unique_id=&quot;10013&quot;&gt;&lt;property id=&quot;20148&quot; value=&quot;5&quot;/&gt;&lt;property id=&quot;20300&quot; value=&quot;Slide 11&quot;/&gt;&lt;property id=&quot;20307&quot; value=&quot;278&quot;/&gt;&lt;/object&gt;&lt;object type=&quot;3&quot; unique_id=&quot;10014&quot;&gt;&lt;property id=&quot;20148&quot; value=&quot;5&quot;/&gt;&lt;property id=&quot;20300&quot; value=&quot;Slide 12 - &amp;quot;Per component power consumption &amp;quot;&quot;/&gt;&lt;property id=&quot;20307&quot; value=&quot;279&quot;/&gt;&lt;/object&gt;&lt;object type=&quot;3&quot; unique_id=&quot;10015&quot;&gt;&lt;property id=&quot;20148&quot; value=&quot;5&quot;/&gt;&lt;property id=&quot;20300&quot; value=&quot;Slide 13 - &amp;quot;Studying the user activity &amp;quot;&quot;/&gt;&lt;property id=&quot;20307&quot; value=&quot;264&quot;/&gt;&lt;/object&gt;&lt;object type=&quot;3&quot; unique_id=&quot;10016&quot;&gt;&lt;property id=&quot;20148&quot; value=&quot;5&quot;/&gt;&lt;property id=&quot;20300&quot; value=&quot;Slide 14 - &amp;quot;Some Useful Data : &amp;quot;&quot;/&gt;&lt;property id=&quot;20307&quot; value=&quot;265&quot;/&gt;&lt;/object&gt;&lt;object type=&quot;3&quot; unique_id=&quot;10017&quot;&gt;&lt;property id=&quot;20148&quot; value=&quot;5&quot;/&gt;&lt;property id=&quot;20300&quot; value=&quot;Slide 15 - &amp;quot;Screen Usage Data : &amp;quot;&quot;/&gt;&lt;property id=&quot;20307&quot; value=&quot;266&quot;/&gt;&lt;/object&gt;&lt;object type=&quot;3&quot; unique_id=&quot;10018&quot;&gt;&lt;property id=&quot;20148&quot; value=&quot;5&quot;/&gt;&lt;property id=&quot;20300&quot; value=&quot;Slide 16 - &amp;quot;Optimizations &amp;quot;&quot;/&gt;&lt;property id=&quot;20307&quot; value=&quot;267&quot;/&gt;&lt;/object&gt;&lt;object type=&quot;3&quot; unique_id=&quot;10019&quot;&gt;&lt;property id=&quot;20148&quot; value=&quot;5&quot;/&gt;&lt;property id=&quot;20300&quot; value=&quot;Slide 17&quot;/&gt;&lt;property id=&quot;20307&quot; value=&quot;268&quot;/&gt;&lt;/object&gt;&lt;object type=&quot;3&quot; unique_id=&quot;10020&quot;&gt;&lt;property id=&quot;20148&quot; value=&quot;5&quot;/&gt;&lt;property id=&quot;20300&quot; value=&quot;Slide 18 - &amp;quot;Cpu optimization SCheme&amp;quot;&quot;/&gt;&lt;property id=&quot;20307&quot; value=&quot;269&quot;/&gt;&lt;/object&gt;&lt;object type=&quot;3&quot; unique_id=&quot;10021&quot;&gt;&lt;property id=&quot;20148&quot; value=&quot;5&quot;/&gt;&lt;property id=&quot;20300&quot; value=&quot;Slide 19 - &amp;quot;Screen Optimization Scheme &amp;quot;&quot;/&gt;&lt;property id=&quot;20307&quot; value=&quot;270&quot;/&gt;&lt;/object&gt;&lt;object type=&quot;3&quot; unique_id=&quot;10022&quot;&gt;&lt;property id=&quot;20148&quot; value=&quot;5&quot;/&gt;&lt;property id=&quot;20300&quot; value=&quot;Slide 20 - &amp;quot;Results &amp;quot;&quot;/&gt;&lt;property id=&quot;20307&quot; value=&quot;271&quot;/&gt;&lt;/object&gt;&lt;object type=&quot;3&quot; unique_id=&quot;10023&quot;&gt;&lt;property id=&quot;20148&quot; value=&quot;5&quot;/&gt;&lt;property id=&quot;20300&quot; value=&quot;Slide 21 - &amp;quot;Results oF user Experience &amp;quot;&quot;/&gt;&lt;property id=&quot;20307&quot; value=&quot;272&quot;/&gt;&lt;/object&gt;&lt;object type=&quot;3&quot; unique_id=&quot;10024&quot;&gt;&lt;property id=&quot;20148&quot; value=&quot;5&quot;/&gt;&lt;property id=&quot;20300&quot; value=&quot;Slide 22 - &amp;quot;User Feedback&amp;quot;&quot;/&gt;&lt;property id=&quot;20307&quot; value=&quot;273&quot;/&gt;&lt;/object&gt;&lt;object type=&quot;3&quot; unique_id=&quot;10025&quot;&gt;&lt;property id=&quot;20148&quot; value=&quot;5&quot;/&gt;&lt;property id=&quot;20300&quot; value=&quot;Slide 23 - &amp;quot;Related/future works&amp;quot;&quot;/&gt;&lt;property id=&quot;20307&quot; value=&quot;274&quot;/&gt;&lt;/object&gt;&lt;object type=&quot;3&quot; unique_id=&quot;10026&quot;&gt;&lt;property id=&quot;20148&quot; value=&quot;5&quot;/&gt;&lt;property id=&quot;20300&quot; value=&quot;Slide 24 - &amp;quot;Thanks!!&amp;quot;&quot;/&gt;&lt;property id=&quot;20307&quot; value=&quot;275&quot;/&gt;&lt;/object&gt;&lt;/object&gt;&lt;object type=&quot;8&quot; unique_id=&quot;10052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1167</TotalTime>
  <Words>791</Words>
  <Application>Microsoft Office PowerPoint</Application>
  <PresentationFormat>Widescreen</PresentationFormat>
  <Paragraphs>193</Paragraphs>
  <Slides>24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1" baseType="lpstr">
      <vt:lpstr>Arial</vt:lpstr>
      <vt:lpstr>Calibri</vt:lpstr>
      <vt:lpstr>Century Gothic</vt:lpstr>
      <vt:lpstr>Courier New</vt:lpstr>
      <vt:lpstr>Wingdings</vt:lpstr>
      <vt:lpstr>Wingdings 3</vt:lpstr>
      <vt:lpstr>Slice</vt:lpstr>
      <vt:lpstr>Into the Wild: Studying Real User Activity Patterns to Guide Power Optimizations for Mobile Architectures</vt:lpstr>
      <vt:lpstr>PowerPoint Presentation</vt:lpstr>
      <vt:lpstr>Experimental setup</vt:lpstr>
      <vt:lpstr>PowerPoint Presentation</vt:lpstr>
      <vt:lpstr>Power model </vt:lpstr>
      <vt:lpstr>Parameters chosen : </vt:lpstr>
      <vt:lpstr>PowerPoint Presentation</vt:lpstr>
      <vt:lpstr>Building Estimation Model </vt:lpstr>
      <vt:lpstr>Building Estimation Model </vt:lpstr>
      <vt:lpstr>Power model validation </vt:lpstr>
      <vt:lpstr>PowerPoint Presentation</vt:lpstr>
      <vt:lpstr>Per component power consumption </vt:lpstr>
      <vt:lpstr>Studying the user activity </vt:lpstr>
      <vt:lpstr>Some Useful Data : </vt:lpstr>
      <vt:lpstr>Screen Usage Data : </vt:lpstr>
      <vt:lpstr>Optimizations </vt:lpstr>
      <vt:lpstr>PowerPoint Presentation</vt:lpstr>
      <vt:lpstr>Cpu optimization SCheme</vt:lpstr>
      <vt:lpstr>Screen Optimization Scheme </vt:lpstr>
      <vt:lpstr>Results </vt:lpstr>
      <vt:lpstr>Results oF user Experience </vt:lpstr>
      <vt:lpstr>User Feedback</vt:lpstr>
      <vt:lpstr>Related/future works</vt:lpstr>
      <vt:lpstr>Thanks!!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Mikko Lipasti</dc:creator>
  <cp:lastModifiedBy>Mikko Lipasti</cp:lastModifiedBy>
  <cp:revision>254</cp:revision>
  <dcterms:created xsi:type="dcterms:W3CDTF">2014-09-12T02:12:56Z</dcterms:created>
  <dcterms:modified xsi:type="dcterms:W3CDTF">2015-10-27T20:42:26Z</dcterms:modified>
</cp:coreProperties>
</file>