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7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AA92-AFFD-3849-8256-03C335E10E0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D9F5-B31B-524F-8B71-A07797249D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hyperlink" Target="http://sigops.org/sosp/sosp11/current/2011-Cascais/13-andrus-slid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Relationship Id="rId3" Type="http://schemas.openxmlformats.org/officeDocument/2006/relationships/hyperlink" Target="http://sigops.org/sosp/sosp11/current/2011-Cascais/13-andrus-slide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i.acm.org/10.1145/2043556.204357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hyperlink" Target="http://sigops.org/sosp/sosp11/current/2011-Cascais/13-andrus-slide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hyperlink" Target="http://sigops.org/sosp/sosp11/current/2011-Cascais/13-andrus-slide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ECE 751- Cells: </a:t>
            </a:r>
            <a:r>
              <a:rPr lang="en-US" dirty="0"/>
              <a:t>A Virtual Mobile Smartphone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2209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Mikkel Nielsen mnielsen3@wisc.edu</a:t>
            </a:r>
            <a:endParaRPr lang="en-US" dirty="0"/>
          </a:p>
        </p:txBody>
      </p:sp>
      <p:pic>
        <p:nvPicPr>
          <p:cNvPr id="4" name="Picture 3" descr="NewAndroidCellph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819400"/>
            <a:ext cx="5898268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read-only </a:t>
            </a:r>
            <a:r>
              <a:rPr lang="en-US" dirty="0"/>
              <a:t>f</a:t>
            </a:r>
            <a:r>
              <a:rPr lang="en-US" dirty="0" smtClean="0"/>
              <a:t>ile system saves resources between VPs</a:t>
            </a:r>
          </a:p>
          <a:p>
            <a:r>
              <a:rPr lang="en-US" dirty="0" smtClean="0"/>
              <a:t>Union each VPs writeable files with read only file system</a:t>
            </a:r>
          </a:p>
          <a:p>
            <a:r>
              <a:rPr lang="en-US" dirty="0" smtClean="0"/>
              <a:t>Low memory killer- destroys background processes, keeps solution lightweight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pic>
        <p:nvPicPr>
          <p:cNvPr id="4" name="Content Placeholder 3" descr="graphic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167" r="-6167"/>
          <a:stretch>
            <a:fillRect/>
          </a:stretch>
        </p:blipFill>
        <p:spPr>
          <a:xfrm>
            <a:off x="457200" y="1348758"/>
            <a:ext cx="8686800" cy="4777405"/>
          </a:xfrm>
        </p:spPr>
      </p:pic>
      <p:sp>
        <p:nvSpPr>
          <p:cNvPr id="6" name="TextBox 5"/>
          <p:cNvSpPr txBox="1"/>
          <p:nvPr/>
        </p:nvSpPr>
        <p:spPr>
          <a:xfrm>
            <a:off x="2895600" y="612616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http://sigops.org/sosp/sosp11/current/2011-Cascais/13-andrus-slides.pdf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Remap linear addresses to physical addresses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Reinitialize GPU/ ignore re-initialization attempts from background VPs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Ignore power management and misc. hardware state updates </a:t>
            </a:r>
            <a:endParaRPr lang="en-US" dirty="0"/>
          </a:p>
        </p:txBody>
      </p:sp>
      <p:pic>
        <p:nvPicPr>
          <p:cNvPr id="5" name="Content Placeholder 4" descr="s-smartphone-GPU-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144" b="-51144"/>
          <a:stretch>
            <a:fillRect/>
          </a:stretch>
        </p:blipFill>
        <p:spPr>
          <a:xfrm>
            <a:off x="4648200" y="1258618"/>
            <a:ext cx="4343400" cy="486754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pic>
        <p:nvPicPr>
          <p:cNvPr id="6" name="Content Placeholder 5" descr="sSg7jY6iWDlx5R5-vpxLxZKptOyapQZKBKFX36odPlb-rJTXjq6LNIGmCLF-qO76-bE=h900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9356" r="-2935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Virtual Support of Android power management features.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Power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Suspend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Wake Locks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isolated telephone access to multiple VPs</a:t>
            </a:r>
            <a:endParaRPr lang="en-US" dirty="0"/>
          </a:p>
        </p:txBody>
      </p:sp>
      <p:pic>
        <p:nvPicPr>
          <p:cNvPr id="6" name="Picture 5" descr="radio interfa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953000" cy="3822700"/>
          </a:xfrm>
          <a:prstGeom prst="rect">
            <a:avLst/>
          </a:prstGeom>
        </p:spPr>
      </p:pic>
      <p:pic>
        <p:nvPicPr>
          <p:cNvPr id="7" name="Picture 6" descr="radio comman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464608"/>
            <a:ext cx="4419600" cy="209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Wireless configuration decoupled from network interfaces</a:t>
            </a:r>
          </a:p>
          <a:p>
            <a:r>
              <a:rPr lang="en-US" dirty="0" smtClean="0"/>
              <a:t>Replaced by configuration proxy in Root namespace</a:t>
            </a:r>
          </a:p>
          <a:p>
            <a:r>
              <a:rPr lang="en-US" dirty="0" smtClean="0"/>
              <a:t>Some background VP network requests are ignored</a:t>
            </a:r>
            <a:endParaRPr lang="en-US" dirty="0"/>
          </a:p>
        </p:txBody>
      </p:sp>
      <p:pic>
        <p:nvPicPr>
          <p:cNvPr id="6" name="Content Placeholder 5" descr="userlevel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416" b="-4541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 Android Nexus 1, S</a:t>
            </a:r>
          </a:p>
          <a:p>
            <a:pPr>
              <a:buNone/>
            </a:pPr>
            <a:r>
              <a:rPr lang="en-US" dirty="0" smtClean="0"/>
              <a:t>- Up to 5 VPs per phone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Benchmarks:</a:t>
            </a:r>
          </a:p>
          <a:p>
            <a:r>
              <a:rPr lang="en-US" dirty="0" smtClean="0"/>
              <a:t>CPU &lt;</a:t>
            </a:r>
            <a:r>
              <a:rPr lang="en-US" dirty="0" err="1" smtClean="0"/>
              <a:t>Linpack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Graphics&lt;</a:t>
            </a:r>
            <a:r>
              <a:rPr lang="en-US" dirty="0" err="1" smtClean="0"/>
              <a:t>Neocore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Storage&lt;Quadrant&gt;</a:t>
            </a:r>
          </a:p>
          <a:p>
            <a:r>
              <a:rPr lang="en-US" dirty="0" smtClean="0"/>
              <a:t>Web Browsing&lt;Sun Spider&gt;</a:t>
            </a:r>
          </a:p>
          <a:p>
            <a:r>
              <a:rPr lang="en-US" dirty="0" smtClean="0"/>
              <a:t>Networking&lt; Custom </a:t>
            </a:r>
            <a:r>
              <a:rPr lang="en-US" dirty="0" err="1" smtClean="0"/>
              <a:t>Wifi</a:t>
            </a:r>
            <a:r>
              <a:rPr lang="en-US" dirty="0" smtClean="0"/>
              <a:t> Test&gt;</a:t>
            </a:r>
            <a:endParaRPr lang="en-US" dirty="0"/>
          </a:p>
        </p:txBody>
      </p:sp>
      <p:pic>
        <p:nvPicPr>
          <p:cNvPr id="5" name="Picture 4" descr="Samsung-Nexus-S-ICS-e132239785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3048000"/>
            <a:ext cx="4165601" cy="345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.tif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864" r="-12864"/>
          <a:stretch>
            <a:fillRect/>
          </a:stretch>
        </p:blipFill>
        <p:spPr>
          <a:xfrm>
            <a:off x="-304800" y="274638"/>
            <a:ext cx="9891713" cy="5440362"/>
          </a:xfrm>
        </p:spPr>
      </p:pic>
      <p:sp>
        <p:nvSpPr>
          <p:cNvPr id="5" name="TextBox 4"/>
          <p:cNvSpPr txBox="1"/>
          <p:nvPr/>
        </p:nvSpPr>
        <p:spPr>
          <a:xfrm>
            <a:off x="2667000" y="612616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http://sigops.org/sosp/sosp11/current/2011-Cascais/13-andrus-slides.pdf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result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156" b="-7156"/>
          <a:stretch>
            <a:fillRect/>
          </a:stretch>
        </p:blipFill>
        <p:spPr>
          <a:xfrm>
            <a:off x="0" y="990600"/>
            <a:ext cx="8922376" cy="4906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is a lightweight virtualization architecture for </a:t>
            </a:r>
            <a:r>
              <a:rPr lang="en-US" dirty="0" err="1" smtClean="0"/>
              <a:t>smartphones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Foreground-background model allows for low overhead virtualization for  resource constrained </a:t>
            </a:r>
            <a:r>
              <a:rPr lang="en-US" smtClean="0"/>
              <a:t>phone platform. </a:t>
            </a:r>
            <a:endParaRPr lang="en-US" dirty="0" smtClean="0"/>
          </a:p>
          <a:p>
            <a:r>
              <a:rPr lang="en-US" dirty="0" smtClean="0"/>
              <a:t>Supports shared device functionality with minimal modification to user and kernel space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Virtual Machines?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OS on the same piece of hardware</a:t>
            </a:r>
          </a:p>
          <a:p>
            <a:r>
              <a:rPr lang="en-US" dirty="0" smtClean="0"/>
              <a:t>Managed by </a:t>
            </a:r>
            <a:r>
              <a:rPr lang="en-US" dirty="0" err="1" smtClean="0"/>
              <a:t>Hypervisor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Used in Server and Desktop Space</a:t>
            </a:r>
            <a:endParaRPr lang="en-US" dirty="0"/>
          </a:p>
        </p:txBody>
      </p:sp>
      <p:pic>
        <p:nvPicPr>
          <p:cNvPr id="6" name="Content Placeholder 5" descr="virtual_machine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351" b="-11351"/>
          <a:stretch>
            <a:fillRect/>
          </a:stretch>
        </p:blipFill>
        <p:spPr/>
      </p:pic>
      <p:pic>
        <p:nvPicPr>
          <p:cNvPr id="7" name="Picture 6" descr="vmwar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8200"/>
            <a:ext cx="3219450" cy="20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00" dirty="0"/>
              <a:t>Jeremy Andrus, </a:t>
            </a:r>
            <a:r>
              <a:rPr lang="en-US" sz="1300" dirty="0" err="1"/>
              <a:t>Christoffer</a:t>
            </a:r>
            <a:r>
              <a:rPr lang="en-US" sz="1300" dirty="0"/>
              <a:t> </a:t>
            </a:r>
            <a:r>
              <a:rPr lang="en-US" sz="1300" dirty="0" err="1"/>
              <a:t>Dall</a:t>
            </a:r>
            <a:r>
              <a:rPr lang="en-US" sz="1300" dirty="0"/>
              <a:t>, Alexander </a:t>
            </a:r>
            <a:r>
              <a:rPr lang="en-US" sz="1300" dirty="0" err="1"/>
              <a:t>Van't</a:t>
            </a:r>
            <a:r>
              <a:rPr lang="en-US" sz="1300" dirty="0"/>
              <a:t> Hof, Oren </a:t>
            </a:r>
            <a:r>
              <a:rPr lang="en-US" sz="1300" dirty="0" err="1"/>
              <a:t>Laadan</a:t>
            </a:r>
            <a:r>
              <a:rPr lang="en-US" sz="1300" dirty="0"/>
              <a:t>, and Jason </a:t>
            </a:r>
            <a:r>
              <a:rPr lang="en-US" sz="1300" dirty="0" err="1"/>
              <a:t>Nieh</a:t>
            </a:r>
            <a:r>
              <a:rPr lang="en-US" sz="1300" dirty="0"/>
              <a:t>. 2011. Cells: a virtual mobile smartphone architecture. In Proceedings of the Twenty-Third ACM Symposium on Operating Systems Principles (SOSP '11). ACM, New York, NY, USA, 173-187. URL: </a:t>
            </a:r>
            <a:r>
              <a:rPr lang="en-US" sz="1300" dirty="0">
                <a:hlinkClick r:id="rId2"/>
              </a:rPr>
              <a:t>http://doi.acm.org/10.1145/</a:t>
            </a:r>
            <a:r>
              <a:rPr lang="en-US" sz="1300" dirty="0" smtClean="0">
                <a:hlinkClick r:id="rId2"/>
              </a:rPr>
              <a:t>2043556.2043574</a:t>
            </a:r>
            <a:endParaRPr lang="en-US" sz="1300" dirty="0" smtClean="0"/>
          </a:p>
          <a:p>
            <a:r>
              <a:rPr lang="en-US" sz="1400" dirty="0"/>
              <a:t>Jeremy Andrus, Alexander </a:t>
            </a:r>
            <a:r>
              <a:rPr lang="en-US" sz="1400" dirty="0" err="1"/>
              <a:t>Van't</a:t>
            </a:r>
            <a:r>
              <a:rPr lang="en-US" sz="1400" dirty="0"/>
              <a:t> Hof, </a:t>
            </a:r>
            <a:r>
              <a:rPr lang="en-US" sz="1400" dirty="0" err="1"/>
              <a:t>Naser</a:t>
            </a:r>
            <a:r>
              <a:rPr lang="en-US" sz="1400" dirty="0"/>
              <a:t> </a:t>
            </a:r>
            <a:r>
              <a:rPr lang="en-US" sz="1400" dirty="0" err="1"/>
              <a:t>AlDuaij</a:t>
            </a:r>
            <a:r>
              <a:rPr lang="en-US" sz="1400" dirty="0"/>
              <a:t>, </a:t>
            </a:r>
            <a:r>
              <a:rPr lang="en-US" sz="1400" dirty="0" err="1"/>
              <a:t>Christoffer</a:t>
            </a:r>
            <a:r>
              <a:rPr lang="en-US" sz="1400" dirty="0"/>
              <a:t> </a:t>
            </a:r>
            <a:r>
              <a:rPr lang="en-US" sz="1400" dirty="0" err="1"/>
              <a:t>Dall</a:t>
            </a:r>
            <a:r>
              <a:rPr lang="en-US" sz="1400" dirty="0"/>
              <a:t>, Nicolas </a:t>
            </a:r>
            <a:r>
              <a:rPr lang="en-US" sz="1400" dirty="0" err="1"/>
              <a:t>Viennot</a:t>
            </a:r>
            <a:r>
              <a:rPr lang="en-US" sz="1400" dirty="0"/>
              <a:t>, and Jason </a:t>
            </a:r>
            <a:r>
              <a:rPr lang="en-US" sz="1400" dirty="0" err="1"/>
              <a:t>Nieh</a:t>
            </a:r>
            <a:r>
              <a:rPr lang="en-US" sz="1400" dirty="0"/>
              <a:t>. 2014. Cider: native execution of </a:t>
            </a:r>
            <a:r>
              <a:rPr lang="en-US" sz="1400" dirty="0" err="1"/>
              <a:t>iOS</a:t>
            </a:r>
            <a:r>
              <a:rPr lang="en-US" sz="1400" dirty="0"/>
              <a:t> apps on android. In </a:t>
            </a:r>
            <a:r>
              <a:rPr lang="en-US" sz="1400" i="1" dirty="0"/>
              <a:t>Proceedings of the 19th international conference on Architectural support for programming languages and operating systems</a:t>
            </a:r>
            <a:r>
              <a:rPr lang="en-US" sz="1400" dirty="0"/>
              <a:t> (ASPLOS '14). ACM, New York, NY, USA, 367-382. DOI=http://</a:t>
            </a:r>
            <a:r>
              <a:rPr lang="en-US" sz="1400" dirty="0" err="1"/>
              <a:t>dx.doi.org</a:t>
            </a:r>
            <a:r>
              <a:rPr lang="en-US" sz="1400" dirty="0"/>
              <a:t>/10.1145/2541940.2541972 </a:t>
            </a:r>
            <a:endParaRPr lang="en-US" sz="1400" dirty="0" smtClean="0"/>
          </a:p>
          <a:p>
            <a:r>
              <a:rPr lang="en-US" sz="1400" dirty="0" err="1"/>
              <a:t>Asim</a:t>
            </a:r>
            <a:r>
              <a:rPr lang="en-US" sz="1400" dirty="0"/>
              <a:t> </a:t>
            </a:r>
            <a:r>
              <a:rPr lang="en-US" sz="1400" dirty="0" err="1"/>
              <a:t>Kadav</a:t>
            </a:r>
            <a:r>
              <a:rPr lang="en-US" sz="1400" dirty="0"/>
              <a:t> and Michael M. Swift. 2012. Understanding modern device drivers. In </a:t>
            </a:r>
            <a:r>
              <a:rPr lang="en-US" sz="1400" i="1" dirty="0"/>
              <a:t>Proceedings of the seventeenth international conference on Architectural Support for Programming Languages and Operating Systems</a:t>
            </a:r>
            <a:r>
              <a:rPr lang="en-US" sz="1400" dirty="0"/>
              <a:t> (ASPLOS XVII). ACM, New York, NY, USA, 87-98. DOI=http://</a:t>
            </a:r>
            <a:r>
              <a:rPr lang="en-US" sz="1400" dirty="0" err="1"/>
              <a:t>dx.doi.org</a:t>
            </a:r>
            <a:r>
              <a:rPr lang="en-US" sz="1400" dirty="0"/>
              <a:t>/10.1145/</a:t>
            </a:r>
            <a:r>
              <a:rPr lang="en-US" sz="1400" dirty="0" smtClean="0"/>
              <a:t>2150976.2150987</a:t>
            </a:r>
          </a:p>
          <a:p>
            <a:r>
              <a:rPr lang="en-US" sz="1400" dirty="0"/>
              <a:t>Ken Barr, </a:t>
            </a:r>
            <a:r>
              <a:rPr lang="en-US" sz="1400" dirty="0" err="1"/>
              <a:t>Prashanth</a:t>
            </a:r>
            <a:r>
              <a:rPr lang="en-US" sz="1400" dirty="0"/>
              <a:t> </a:t>
            </a:r>
            <a:r>
              <a:rPr lang="en-US" sz="1400" dirty="0" err="1"/>
              <a:t>Bungale</a:t>
            </a:r>
            <a:r>
              <a:rPr lang="en-US" sz="1400" dirty="0"/>
              <a:t>, Stephen </a:t>
            </a:r>
            <a:r>
              <a:rPr lang="en-US" sz="1400" dirty="0" err="1"/>
              <a:t>Deasy</a:t>
            </a:r>
            <a:r>
              <a:rPr lang="en-US" sz="1400" dirty="0"/>
              <a:t>, Viktor </a:t>
            </a:r>
            <a:r>
              <a:rPr lang="en-US" sz="1400" dirty="0" err="1"/>
              <a:t>Gyuris</a:t>
            </a:r>
            <a:r>
              <a:rPr lang="en-US" sz="1400" dirty="0"/>
              <a:t>, Perry Hung, Craig Newell, Harvey </a:t>
            </a:r>
            <a:r>
              <a:rPr lang="en-US" sz="1400" dirty="0" err="1"/>
              <a:t>Tuch</a:t>
            </a:r>
            <a:r>
              <a:rPr lang="en-US" sz="1400" dirty="0"/>
              <a:t>, and Bruno </a:t>
            </a:r>
            <a:r>
              <a:rPr lang="en-US" sz="1400" dirty="0" err="1"/>
              <a:t>Zoppis</a:t>
            </a:r>
            <a:r>
              <a:rPr lang="en-US" sz="1400" dirty="0"/>
              <a:t>. 2010. The VMware mobile virtualization platform: is that a hypervisor in your pocket?. </a:t>
            </a:r>
            <a:r>
              <a:rPr lang="en-US" sz="1400" i="1" dirty="0"/>
              <a:t>SIGOPS </a:t>
            </a:r>
            <a:r>
              <a:rPr lang="en-US" sz="1400" i="1" dirty="0" err="1"/>
              <a:t>Oper</a:t>
            </a:r>
            <a:r>
              <a:rPr lang="en-US" sz="1400" i="1" dirty="0"/>
              <a:t>. Syst. Rev.</a:t>
            </a:r>
            <a:r>
              <a:rPr lang="en-US" sz="1400" dirty="0"/>
              <a:t> 44, 4 (December 2010), 124-135. DOI=http://</a:t>
            </a:r>
            <a:r>
              <a:rPr lang="en-US" sz="1400" dirty="0" err="1"/>
              <a:t>dx.doi.org</a:t>
            </a:r>
            <a:r>
              <a:rPr lang="en-US" sz="1400" dirty="0"/>
              <a:t>/10.1145/1899928.1899945  </a:t>
            </a:r>
            <a:endParaRPr lang="en-US" sz="1400" dirty="0" smtClean="0"/>
          </a:p>
          <a:p>
            <a:r>
              <a:rPr lang="en-US" sz="1400" dirty="0" smtClean="0"/>
              <a:t>Charles </a:t>
            </a:r>
            <a:r>
              <a:rPr lang="en-US" sz="1400" dirty="0"/>
              <a:t>P. Wright, Jay Dave, Puja Gupta, </a:t>
            </a:r>
            <a:r>
              <a:rPr lang="en-US" sz="1400" dirty="0" err="1"/>
              <a:t>Harikesavan</a:t>
            </a:r>
            <a:r>
              <a:rPr lang="en-US" sz="1400" dirty="0"/>
              <a:t> Krishnan, David P. Quigley, </a:t>
            </a:r>
            <a:r>
              <a:rPr lang="en-US" sz="1400" dirty="0" err="1"/>
              <a:t>Erez</a:t>
            </a:r>
            <a:r>
              <a:rPr lang="en-US" sz="1400" dirty="0"/>
              <a:t> </a:t>
            </a:r>
            <a:r>
              <a:rPr lang="en-US" sz="1400" dirty="0" err="1"/>
              <a:t>Zadok</a:t>
            </a:r>
            <a:r>
              <a:rPr lang="en-US" sz="1400" dirty="0"/>
              <a:t>, and Mohammad </a:t>
            </a:r>
            <a:r>
              <a:rPr lang="en-US" sz="1400" dirty="0" err="1"/>
              <a:t>Nayyer</a:t>
            </a:r>
            <a:r>
              <a:rPr lang="en-US" sz="1400" dirty="0"/>
              <a:t> </a:t>
            </a:r>
            <a:r>
              <a:rPr lang="en-US" sz="1400" dirty="0" err="1"/>
              <a:t>Zubair</a:t>
            </a:r>
            <a:r>
              <a:rPr lang="en-US" sz="1400" dirty="0"/>
              <a:t>. 2006. Versatility and Unix semantics in namespace unification. </a:t>
            </a:r>
            <a:r>
              <a:rPr lang="en-US" sz="1400" i="1" dirty="0"/>
              <a:t>Trans. Storage</a:t>
            </a:r>
            <a:r>
              <a:rPr lang="en-US" sz="1400" dirty="0"/>
              <a:t> 2, 1 (February 2006), 74-105. DOI=http://</a:t>
            </a:r>
            <a:r>
              <a:rPr lang="en-US" sz="1400" dirty="0" err="1"/>
              <a:t>dx.doi.org</a:t>
            </a:r>
            <a:r>
              <a:rPr lang="en-US" sz="1400" dirty="0"/>
              <a:t>/10.1145/1138041.1138045 </a:t>
            </a:r>
            <a:endParaRPr lang="en-US" sz="1400" dirty="0" smtClean="0"/>
          </a:p>
          <a:p>
            <a:r>
              <a:rPr lang="en-US" sz="1400" dirty="0"/>
              <a:t>Alexander </a:t>
            </a:r>
            <a:r>
              <a:rPr lang="en-US" sz="1400" dirty="0" err="1"/>
              <a:t>Van't</a:t>
            </a:r>
            <a:r>
              <a:rPr lang="en-US" sz="1400" dirty="0"/>
              <a:t> Hof, Hani </a:t>
            </a:r>
            <a:r>
              <a:rPr lang="en-US" sz="1400" dirty="0" err="1"/>
              <a:t>Jamjoom</a:t>
            </a:r>
            <a:r>
              <a:rPr lang="en-US" sz="1400" dirty="0"/>
              <a:t>, Jason </a:t>
            </a:r>
            <a:r>
              <a:rPr lang="en-US" sz="1400" dirty="0" err="1"/>
              <a:t>Nieh</a:t>
            </a:r>
            <a:r>
              <a:rPr lang="en-US" sz="1400" dirty="0"/>
              <a:t>, and Dan Williams. 2015. Flux: multi-surface computing in Android. In </a:t>
            </a:r>
            <a:r>
              <a:rPr lang="en-US" sz="1400" i="1" dirty="0"/>
              <a:t>Proceedings of the Tenth European Conference on Computer Systems</a:t>
            </a:r>
            <a:r>
              <a:rPr lang="en-US" sz="1400" dirty="0"/>
              <a:t> (</a:t>
            </a:r>
            <a:r>
              <a:rPr lang="en-US" sz="1400" dirty="0" err="1"/>
              <a:t>EuroSys</a:t>
            </a:r>
            <a:r>
              <a:rPr lang="en-US" sz="1400" dirty="0"/>
              <a:t> '15). ACM, New York, NY, USA, , Article 24 , 17 pages. DOI=http://</a:t>
            </a:r>
            <a:r>
              <a:rPr lang="en-US" sz="1400" dirty="0" err="1"/>
              <a:t>dx.doi.org</a:t>
            </a:r>
            <a:r>
              <a:rPr lang="en-US" sz="1400" dirty="0"/>
              <a:t>/10.1145/2741948.2741955 </a:t>
            </a:r>
            <a:endParaRPr lang="en-US" sz="1400" dirty="0" smtClean="0"/>
          </a:p>
          <a:p>
            <a:r>
              <a:rPr lang="en-US" sz="1400" dirty="0" err="1" smtClean="0"/>
              <a:t>Nairan</a:t>
            </a:r>
            <a:r>
              <a:rPr lang="en-US" sz="1400" dirty="0" smtClean="0"/>
              <a:t> </a:t>
            </a:r>
            <a:r>
              <a:rPr lang="en-US" sz="1400" dirty="0"/>
              <a:t>Zhang, </a:t>
            </a:r>
            <a:r>
              <a:rPr lang="en-US" sz="1400" dirty="0" err="1"/>
              <a:t>Parameswaran</a:t>
            </a:r>
            <a:r>
              <a:rPr lang="en-US" sz="1400" dirty="0"/>
              <a:t> </a:t>
            </a:r>
            <a:r>
              <a:rPr lang="en-US" sz="1400" dirty="0" err="1"/>
              <a:t>Ramanathan</a:t>
            </a:r>
            <a:r>
              <a:rPr lang="en-US" sz="1400" dirty="0"/>
              <a:t>, </a:t>
            </a:r>
            <a:r>
              <a:rPr lang="en-US" sz="1400" dirty="0" err="1"/>
              <a:t>Kyu</a:t>
            </a:r>
            <a:r>
              <a:rPr lang="en-US" sz="1400" dirty="0"/>
              <a:t>-Han Kim, and </a:t>
            </a:r>
            <a:r>
              <a:rPr lang="en-US" sz="1400" dirty="0" err="1"/>
              <a:t>Sujata</a:t>
            </a:r>
            <a:r>
              <a:rPr lang="en-US" sz="1400" dirty="0"/>
              <a:t> Banerjee. 2012. </a:t>
            </a:r>
            <a:r>
              <a:rPr lang="en-US" sz="1400" dirty="0" err="1"/>
              <a:t>PowerVisor</a:t>
            </a:r>
            <a:r>
              <a:rPr lang="en-US" sz="1400" dirty="0"/>
              <a:t>: a battery virtualization scheme for smartphones. In </a:t>
            </a:r>
            <a:r>
              <a:rPr lang="en-US" sz="1400" i="1" dirty="0"/>
              <a:t>Proceedings of the third ACM workshop on Mobile cloud computing and services</a:t>
            </a:r>
            <a:r>
              <a:rPr lang="en-US" sz="1400" dirty="0"/>
              <a:t> (MCS '12). ACM, New York, NY, USA, 37-44. DOI=http://</a:t>
            </a:r>
            <a:r>
              <a:rPr lang="en-US" sz="1400" dirty="0" err="1"/>
              <a:t>dx.doi.org</a:t>
            </a:r>
            <a:r>
              <a:rPr lang="en-US" sz="1400" dirty="0"/>
              <a:t>/10.1145/2307849.2307859 </a:t>
            </a:r>
            <a:endParaRPr lang="en-US" sz="1400" dirty="0" smtClean="0"/>
          </a:p>
          <a:p>
            <a:r>
              <a:rPr lang="en-US" sz="1300" dirty="0"/>
              <a:t>http://</a:t>
            </a:r>
            <a:r>
              <a:rPr lang="en-US" sz="1300" dirty="0" err="1"/>
              <a:t>www.air-watch.com</a:t>
            </a:r>
            <a:r>
              <a:rPr lang="en-US" sz="13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1246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Virtual Machines to Smartphone's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Challenges: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High overhead to run on a resource constrained 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additional OS to manage </a:t>
            </a:r>
            <a:r>
              <a:rPr lang="en-US" dirty="0" err="1" smtClean="0"/>
              <a:t>VMs</a:t>
            </a:r>
            <a:r>
              <a:rPr lang="en-US" dirty="0" smtClean="0"/>
              <a:t> is expensive (</a:t>
            </a:r>
            <a:r>
              <a:rPr lang="en-US" dirty="0" err="1" smtClean="0"/>
              <a:t>Hypervisor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Requires large modifications to kernel-level and user-level software to allow access to phone devices( Screen, Microphone, Camera).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Cells- Idea</a:t>
            </a:r>
            <a:endParaRPr lang="en-US" dirty="0"/>
          </a:p>
        </p:txBody>
      </p:sp>
      <p:pic>
        <p:nvPicPr>
          <p:cNvPr id="4" name="Content Placeholder 3" descr="phones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695" r="-3695"/>
          <a:stretch>
            <a:fillRect/>
          </a:stretch>
        </p:blipFill>
        <p:spPr>
          <a:xfrm>
            <a:off x="0" y="914400"/>
            <a:ext cx="9850726" cy="5668963"/>
          </a:xfrm>
        </p:spPr>
      </p:pic>
      <p:sp>
        <p:nvSpPr>
          <p:cNvPr id="5" name="TextBox 4"/>
          <p:cNvSpPr txBox="1"/>
          <p:nvPr/>
        </p:nvSpPr>
        <p:spPr>
          <a:xfrm>
            <a:off x="2667000" y="612616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http://sigops.org/sosp/sosp11/current/2011-Cascais/13-andrus-slides.pdf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Usage Model- Foreground-Background</a:t>
            </a:r>
            <a:endParaRPr lang="en-US" dirty="0"/>
          </a:p>
        </p:txBody>
      </p:sp>
      <p:pic>
        <p:nvPicPr>
          <p:cNvPr id="10" name="Content Placeholder 9" descr="39701d1349333448t-what-s-best-android-phone-long-time-apple-user-screenshotjpeg_2012-09-06-18-24-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9317" r="-29317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VP has exclusive access to the screen and full access to other hardware.</a:t>
            </a:r>
          </a:p>
          <a:p>
            <a:r>
              <a:rPr lang="en-US" dirty="0" smtClean="0"/>
              <a:t>Other VPs:</a:t>
            </a:r>
          </a:p>
          <a:p>
            <a:pPr lvl="1"/>
            <a:r>
              <a:rPr lang="en-US" dirty="0" smtClean="0"/>
              <a:t>are isolated ,</a:t>
            </a:r>
          </a:p>
          <a:p>
            <a:pPr lvl="1"/>
            <a:r>
              <a:rPr lang="en-US" dirty="0" smtClean="0"/>
              <a:t> run in background,</a:t>
            </a:r>
          </a:p>
          <a:p>
            <a:pPr lvl="1"/>
            <a:r>
              <a:rPr lang="en-US" dirty="0" smtClean="0"/>
              <a:t>  share phone devices with foreground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Security- Isolation between VPs</a:t>
            </a:r>
            <a:endParaRPr lang="en-US" dirty="0"/>
          </a:p>
        </p:txBody>
      </p:sp>
      <p:pic>
        <p:nvPicPr>
          <p:cNvPr id="4" name="Content Placeholder 3" descr="phone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112" r="-8112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  <p:sp>
        <p:nvSpPr>
          <p:cNvPr id="5" name="TextBox 4"/>
          <p:cNvSpPr txBox="1"/>
          <p:nvPr/>
        </p:nvSpPr>
        <p:spPr>
          <a:xfrm>
            <a:off x="2667000" y="612616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http://sigops.org/sosp/sosp11/current/2011-Cascais/13-andrus-slides.pdf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- Device Namespaces</a:t>
            </a:r>
            <a:endParaRPr lang="en-US" dirty="0"/>
          </a:p>
        </p:txBody>
      </p:sp>
      <p:pic>
        <p:nvPicPr>
          <p:cNvPr id="4" name="Content Placeholder 3" descr="architectur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6085" r="-26085"/>
          <a:stretch>
            <a:fillRect/>
          </a:stretch>
        </p:blipFill>
        <p:spPr>
          <a:xfrm>
            <a:off x="457200" y="1219200"/>
            <a:ext cx="8686800" cy="477740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Access</a:t>
            </a:r>
            <a:endParaRPr lang="en-US" dirty="0"/>
          </a:p>
        </p:txBody>
      </p:sp>
      <p:pic>
        <p:nvPicPr>
          <p:cNvPr id="5" name="Content Placeholder 4" descr="Devices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861" b="-15861"/>
          <a:stretch>
            <a:fillRect/>
          </a:stretch>
        </p:blipFill>
        <p:spPr>
          <a:xfrm>
            <a:off x="0" y="762000"/>
            <a:ext cx="4353903" cy="41173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Want: </a:t>
            </a:r>
            <a:r>
              <a:rPr lang="en-US" dirty="0"/>
              <a:t>D</a:t>
            </a:r>
            <a:r>
              <a:rPr lang="en-US" dirty="0" smtClean="0"/>
              <a:t>evice access to be aware of multiple VPs, isolated device namespaces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Kernel Virtualization: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Device driver wrappers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Device subsystem namespace aware.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Driver aware of namespaces</a:t>
            </a:r>
            <a:endParaRPr lang="en-US" sz="1800" dirty="0"/>
          </a:p>
        </p:txBody>
      </p:sp>
      <p:pic>
        <p:nvPicPr>
          <p:cNvPr id="8" name="Picture 7" descr="userlev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4" y="3962400"/>
            <a:ext cx="3931489" cy="2308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Restrictions</a:t>
            </a:r>
            <a:endParaRPr lang="en-US" dirty="0"/>
          </a:p>
        </p:txBody>
      </p:sp>
      <p:pic>
        <p:nvPicPr>
          <p:cNvPr id="4" name="Content Placeholder 3" descr="access_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9669" b="-9669"/>
          <a:stretch>
            <a:fillRect/>
          </a:stretch>
        </p:blipFill>
        <p:spPr>
          <a:xfrm>
            <a:off x="457200" y="1516386"/>
            <a:ext cx="8382000" cy="4609777"/>
          </a:xfrm>
        </p:spPr>
      </p:pic>
      <p:sp>
        <p:nvSpPr>
          <p:cNvPr id="5" name="TextBox 4"/>
          <p:cNvSpPr txBox="1"/>
          <p:nvPr/>
        </p:nvSpPr>
        <p:spPr>
          <a:xfrm>
            <a:off x="2971800" y="5987663"/>
            <a:ext cx="466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https://wiki.cc.gatech.edu/systems/images/0/09/Jang_cells_ltrgf11.pdf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951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ECE 751- Cells: A Virtual Mobile Smartphone Architecture</vt:lpstr>
      <vt:lpstr>What are Virtual Machines?</vt:lpstr>
      <vt:lpstr>Applying Virtual Machines to Smartphone's</vt:lpstr>
      <vt:lpstr>Cells- Idea</vt:lpstr>
      <vt:lpstr>Usage Model- Foreground-Background</vt:lpstr>
      <vt:lpstr>Security- Isolation between VPs</vt:lpstr>
      <vt:lpstr>Architecture - Device Namespaces</vt:lpstr>
      <vt:lpstr>Device Access</vt:lpstr>
      <vt:lpstr>Access Restrictions</vt:lpstr>
      <vt:lpstr>Scalability</vt:lpstr>
      <vt:lpstr>Graphics</vt:lpstr>
      <vt:lpstr>GPU Driver</vt:lpstr>
      <vt:lpstr>Power Management</vt:lpstr>
      <vt:lpstr>Providing isolated telephone access to multiple VPs</vt:lpstr>
      <vt:lpstr>Network</vt:lpstr>
      <vt:lpstr>Experiment Methodology </vt:lpstr>
      <vt:lpstr>PowerPoint Presentation</vt:lpstr>
      <vt:lpstr>Results </vt:lpstr>
      <vt:lpstr>Conclusion</vt:lpstr>
      <vt:lpstr>References</vt:lpstr>
    </vt:vector>
  </TitlesOfParts>
  <Company>Palo Alto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751- Cells: A Virtual Mobile Smartphone Architecture</dc:title>
  <dc:creator>Mikkel Nielsen</dc:creator>
  <cp:lastModifiedBy>Mikkel Nielsen</cp:lastModifiedBy>
  <cp:revision>43</cp:revision>
  <dcterms:created xsi:type="dcterms:W3CDTF">2015-10-29T08:30:53Z</dcterms:created>
  <dcterms:modified xsi:type="dcterms:W3CDTF">2015-10-29T15:11:04Z</dcterms:modified>
</cp:coreProperties>
</file>