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3" r:id="rId3"/>
    <p:sldId id="257" r:id="rId4"/>
    <p:sldId id="264" r:id="rId5"/>
    <p:sldId id="258" r:id="rId6"/>
    <p:sldId id="266" r:id="rId7"/>
    <p:sldId id="267" r:id="rId8"/>
    <p:sldId id="265" r:id="rId9"/>
    <p:sldId id="268" r:id="rId10"/>
    <p:sldId id="259" r:id="rId11"/>
    <p:sldId id="260" r:id="rId12"/>
    <p:sldId id="270" r:id="rId13"/>
    <p:sldId id="271" r:id="rId14"/>
    <p:sldId id="272" r:id="rId15"/>
    <p:sldId id="273" r:id="rId16"/>
    <p:sldId id="269" r:id="rId17"/>
    <p:sldId id="275" r:id="rId18"/>
    <p:sldId id="276" r:id="rId19"/>
    <p:sldId id="278" r:id="rId20"/>
    <p:sldId id="274" r:id="rId21"/>
    <p:sldId id="277" r:id="rId22"/>
    <p:sldId id="279" r:id="rId23"/>
    <p:sldId id="290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5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6633" autoAdjust="0"/>
  </p:normalViewPr>
  <p:slideViewPr>
    <p:cSldViewPr snapToGrid="0">
      <p:cViewPr varScale="1">
        <p:scale>
          <a:sx n="67" d="100"/>
          <a:sy n="67" d="100"/>
        </p:scale>
        <p:origin x="13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BB74-4F48-48DE-BAE2-20791F77C184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5674-4E5C-4364-9AE6-151097932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all</a:t>
            </a:r>
            <a:r>
              <a:rPr lang="en-US" baseline="0" dirty="0" smtClean="0"/>
              <a:t> know if you have a parallelizable set of instructions in your program and if you run them on multiple processing units simultaneously then you can increase the throughput.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5674-4E5C-4364-9AE6-1510979324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7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Till now focus was on performance but</a:t>
            </a:r>
            <a:r>
              <a:rPr lang="en-US" baseline="0" dirty="0" smtClean="0"/>
              <a:t> power is a first order consideration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5674-4E5C-4364-9AE6-1510979324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consisting of identical high-performance microprocessors coupled with private and lower-level shared Caches</a:t>
            </a:r>
          </a:p>
          <a:p>
            <a:r>
              <a:rPr lang="en-US" dirty="0" smtClean="0"/>
              <a:t>b.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asymmetric multicore consists of a single fast microprocessor for sequential execution, while nearby minimally sized baseline cores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illustrates a hypothetical heterogeneous multicore containing a conventional,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 microprocessorcoupled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sea of U-cores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5674-4E5C-4364-9AE6-1510979324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Assumption:</a:t>
            </a:r>
            <a:r>
              <a:rPr lang="en-US" baseline="0" dirty="0" smtClean="0"/>
              <a:t> </a:t>
            </a:r>
            <a:r>
              <a:rPr lang="en-US" dirty="0" smtClean="0"/>
              <a:t>Unused cores can be powered</a:t>
            </a:r>
            <a:r>
              <a:rPr lang="en-US" baseline="0" dirty="0" smtClean="0"/>
              <a:t> off entirely.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5674-4E5C-4364-9AE6-1510979324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modelled the</a:t>
            </a:r>
            <a:r>
              <a:rPr lang="en-US" baseline="0" dirty="0" smtClean="0"/>
              <a:t> circuit later to evaluate mu and phi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5674-4E5C-4364-9AE6-1510979324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measure power as well but not mentioning</a:t>
            </a:r>
            <a:r>
              <a:rPr lang="en-US" baseline="0" dirty="0" smtClean="0"/>
              <a:t> here.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Core i7, we measured the EATX12V power rail,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only supplies power to the cores and private L1/L2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caches [64].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 of effort was placed into measuring GPU power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consumption, due to the numerous non-computing related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 (e.g., RAM).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5674-4E5C-4364-9AE6-1510979324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2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 die area is</a:t>
            </a:r>
            <a:r>
              <a:rPr lang="en-US" baseline="0" dirty="0" smtClean="0"/>
              <a:t> 576 mm2</a:t>
            </a:r>
          </a:p>
          <a:p>
            <a:r>
              <a:rPr lang="en-US" baseline="0" dirty="0" smtClean="0"/>
              <a:t>100 W for core only not for computing parts</a:t>
            </a:r>
          </a:p>
          <a:p>
            <a:r>
              <a:rPr lang="en-US" baseline="0" dirty="0" smtClean="0"/>
              <a:t>180 GB/s optimistic based on GTX480 177 GB/s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5674-4E5C-4364-9AE6-1510979324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5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Bandwidth limitation 180 GB/s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5674-4E5C-4364-9AE6-1510979324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0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Bandwidth limitation relaxed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5674-4E5C-4364-9AE6-1510979324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9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2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5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9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4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9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7908-BE0F-4D54-BD66-92174EEB9DFC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AE6B-018F-4E31-80E0-77298BDE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cs.wisc.edu/multifacet/amdahl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tp=&amp;arnumber=6891374" TargetMode="External"/><Relationship Id="rId2" Type="http://schemas.openxmlformats.org/officeDocument/2006/relationships/hyperlink" Target="http://ieeexplore.ieee.org/xpl/articleDetails.jsp?arnumber=6891374&amp;navigation=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575" y="20367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Single-Chip Heterogeneous Computing:</a:t>
            </a:r>
            <a:br>
              <a:rPr lang="en-US" b="1" dirty="0"/>
            </a:br>
            <a:r>
              <a:rPr lang="en-US" b="1" dirty="0"/>
              <a:t>Does the Future Include Custom Logic, FPGAs, and GPGPUs?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312" y="4845050"/>
            <a:ext cx="9144000" cy="1655762"/>
          </a:xfrm>
        </p:spPr>
        <p:txBody>
          <a:bodyPr/>
          <a:lstStyle/>
          <a:p>
            <a:r>
              <a:rPr lang="en-US" dirty="0" smtClean="0"/>
              <a:t>Wasim Shaikh</a:t>
            </a:r>
          </a:p>
          <a:p>
            <a:r>
              <a:rPr lang="en-US" dirty="0" smtClean="0"/>
              <a:t>Date: 10/29/2015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913"/>
          </a:xfrm>
        </p:spPr>
        <p:txBody>
          <a:bodyPr/>
          <a:lstStyle/>
          <a:p>
            <a:r>
              <a:rPr lang="en-US" dirty="0" smtClean="0"/>
              <a:t>What they used for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5343525"/>
          </a:xfrm>
        </p:spPr>
        <p:txBody>
          <a:bodyPr>
            <a:normAutofit/>
          </a:bodyPr>
          <a:lstStyle/>
          <a:p>
            <a:r>
              <a:rPr lang="en-US" dirty="0" smtClean="0"/>
              <a:t>Need a cost model that includes power budget.</a:t>
            </a:r>
          </a:p>
          <a:p>
            <a:pPr lvl="1"/>
            <a:r>
              <a:rPr lang="en-US" dirty="0" smtClean="0"/>
              <a:t>Power model for each BCE.</a:t>
            </a:r>
          </a:p>
          <a:p>
            <a:pPr lvl="1"/>
            <a:r>
              <a:rPr lang="en-US" dirty="0" smtClean="0"/>
              <a:t>Power model for sequential core.</a:t>
            </a:r>
          </a:p>
          <a:p>
            <a:pPr lvl="1"/>
            <a:endParaRPr lang="en-US" dirty="0"/>
          </a:p>
          <a:p>
            <a:r>
              <a:rPr lang="en-US" i="1" dirty="0" smtClean="0"/>
              <a:t>Power-</a:t>
            </a:r>
            <a:r>
              <a:rPr lang="en-US" i="1" dirty="0" err="1" smtClean="0"/>
              <a:t>seq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 smtClean="0"/>
              <a:t>perf </a:t>
            </a:r>
            <a:r>
              <a:rPr lang="en-US" dirty="0"/>
              <a:t>) = </a:t>
            </a:r>
            <a:r>
              <a:rPr lang="en-US" i="1" dirty="0" smtClean="0"/>
              <a:t>perf^</a:t>
            </a:r>
            <a:r>
              <a:rPr lang="el-GR" i="1" dirty="0" smtClean="0"/>
              <a:t>α</a:t>
            </a:r>
            <a:r>
              <a:rPr lang="en-US" dirty="0" smtClean="0"/>
              <a:t> </a:t>
            </a:r>
            <a:r>
              <a:rPr lang="en-US" dirty="0" smtClean="0"/>
              <a:t> as per </a:t>
            </a:r>
            <a:r>
              <a:rPr lang="en-US" sz="2000" dirty="0" smtClean="0"/>
              <a:t>E</a:t>
            </a:r>
            <a:r>
              <a:rPr lang="en-US" sz="2000" dirty="0"/>
              <a:t>. </a:t>
            </a:r>
            <a:r>
              <a:rPr lang="en-US" sz="2000" dirty="0" err="1"/>
              <a:t>Grochowski</a:t>
            </a:r>
            <a:r>
              <a:rPr lang="en-US" sz="2000" dirty="0"/>
              <a:t> </a:t>
            </a:r>
            <a:r>
              <a:rPr lang="en-US" sz="2000" i="1" dirty="0"/>
              <a:t>et al.</a:t>
            </a:r>
            <a:r>
              <a:rPr lang="en-US" sz="2000" dirty="0"/>
              <a:t>, “Energy per Instruction Trends in Intel </a:t>
            </a:r>
            <a:r>
              <a:rPr lang="en-US" sz="2000" dirty="0" err="1"/>
              <a:t>Microprocessors</a:t>
            </a:r>
            <a:r>
              <a:rPr lang="en-US" sz="2000" dirty="0" err="1" smtClean="0"/>
              <a:t>,”in</a:t>
            </a:r>
            <a:r>
              <a:rPr lang="en-US" sz="2000" dirty="0" smtClean="0"/>
              <a:t> </a:t>
            </a:r>
            <a:r>
              <a:rPr lang="en-US" sz="2000" i="1" dirty="0" err="1"/>
              <a:t>Technology@Intel</a:t>
            </a:r>
            <a:r>
              <a:rPr lang="en-US" sz="2000" i="1" dirty="0"/>
              <a:t> Magazine</a:t>
            </a:r>
            <a:r>
              <a:rPr lang="en-US" sz="2000" dirty="0"/>
              <a:t>, 2006.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l-GR" i="1" dirty="0"/>
              <a:t>α</a:t>
            </a:r>
            <a:r>
              <a:rPr lang="en-US" dirty="0"/>
              <a:t> </a:t>
            </a:r>
            <a:r>
              <a:rPr lang="en-US" dirty="0" smtClean="0"/>
              <a:t>was </a:t>
            </a:r>
            <a:r>
              <a:rPr lang="en-US" dirty="0"/>
              <a:t>estimated to </a:t>
            </a:r>
            <a:r>
              <a:rPr lang="en-US" dirty="0" smtClean="0"/>
              <a:t>be 1.75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/>
              <a:t>Pollack’s Law </a:t>
            </a:r>
            <a:r>
              <a:rPr lang="en-US" i="1" dirty="0" smtClean="0"/>
              <a:t>perf </a:t>
            </a:r>
            <a:r>
              <a:rPr lang="en-US" dirty="0"/>
              <a:t>=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i="1" dirty="0" smtClean="0"/>
              <a:t>r)</a:t>
            </a:r>
          </a:p>
          <a:p>
            <a:pPr lvl="1"/>
            <a:endParaRPr lang="en-US" i="1" dirty="0"/>
          </a:p>
          <a:p>
            <a:r>
              <a:rPr lang="en-US" i="1" dirty="0" smtClean="0"/>
              <a:t>Hence</a:t>
            </a:r>
          </a:p>
          <a:p>
            <a:pPr lvl="1"/>
            <a:r>
              <a:rPr lang="en-US" i="1" dirty="0"/>
              <a:t>Power-</a:t>
            </a:r>
            <a:r>
              <a:rPr lang="en-US" i="1" dirty="0" err="1"/>
              <a:t>seq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perf </a:t>
            </a:r>
            <a:r>
              <a:rPr lang="en-US" dirty="0"/>
              <a:t>) = 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i="1" dirty="0" smtClean="0"/>
              <a:t>)^</a:t>
            </a:r>
            <a:r>
              <a:rPr lang="el-GR" i="1" dirty="0"/>
              <a:t>α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 for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Clock frequency </a:t>
            </a:r>
            <a:r>
              <a:rPr lang="en-US" dirty="0" smtClean="0"/>
              <a:t>does </a:t>
            </a:r>
            <a:r>
              <a:rPr lang="en-US" dirty="0" smtClean="0"/>
              <a:t>not increase.</a:t>
            </a:r>
          </a:p>
          <a:p>
            <a:r>
              <a:rPr lang="en-US" dirty="0" smtClean="0"/>
              <a:t>Parallel sections are perfectly parallelizable</a:t>
            </a:r>
          </a:p>
          <a:p>
            <a:r>
              <a:rPr lang="en-US" dirty="0" smtClean="0"/>
              <a:t>Serial sections are perfectly serial</a:t>
            </a:r>
          </a:p>
          <a:p>
            <a:r>
              <a:rPr lang="en-US" dirty="0" smtClean="0"/>
              <a:t>No overhead in synchronizing memories</a:t>
            </a:r>
          </a:p>
          <a:p>
            <a:r>
              <a:rPr lang="en-US" dirty="0" smtClean="0"/>
              <a:t>Power hungry sequential processor</a:t>
            </a:r>
            <a:r>
              <a:rPr lang="en-US" dirty="0"/>
              <a:t> </a:t>
            </a:r>
            <a:r>
              <a:rPr lang="en-US" dirty="0" smtClean="0"/>
              <a:t>could be turned off completely without any static power consumption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50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Speedup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75" y="2574404"/>
            <a:ext cx="11612457" cy="17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r>
              <a:rPr lang="en-US" dirty="0" smtClean="0"/>
              <a:t>Cost function for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791075"/>
          </a:xfrm>
        </p:spPr>
        <p:txBody>
          <a:bodyPr/>
          <a:lstStyle/>
          <a:p>
            <a:r>
              <a:rPr lang="en-US" dirty="0" smtClean="0"/>
              <a:t>Defined in terms of BCE compulsory bandwidth</a:t>
            </a:r>
          </a:p>
          <a:p>
            <a:pPr lvl="1"/>
            <a:r>
              <a:rPr lang="en-US" dirty="0" smtClean="0"/>
              <a:t>Compulsory bandwidth: Working bandwidth of a BCE when entire kernel is in on-chip memory.</a:t>
            </a:r>
          </a:p>
          <a:p>
            <a:pPr lvl="1"/>
            <a:endParaRPr lang="en-US" dirty="0"/>
          </a:p>
          <a:p>
            <a:r>
              <a:rPr lang="en-US" dirty="0" smtClean="0"/>
              <a:t>Scales linearly w.r.t performance.</a:t>
            </a:r>
          </a:p>
        </p:txBody>
      </p:sp>
    </p:spTree>
    <p:extLst>
      <p:ext uri="{BB962C8B-B14F-4D97-AF65-F5344CB8AC3E}">
        <p14:creationId xmlns:p14="http://schemas.microsoft.com/office/powerpoint/2010/main" val="42028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 smtClean="0"/>
              <a:t>Modelling U-cores for power and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/>
          <a:lstStyle/>
          <a:p>
            <a:r>
              <a:rPr lang="en-US" dirty="0" smtClean="0"/>
              <a:t>Two new parameters: </a:t>
            </a:r>
            <a:r>
              <a:rPr lang="el-GR" dirty="0" smtClean="0"/>
              <a:t>μ</a:t>
            </a:r>
            <a:r>
              <a:rPr lang="en-US" dirty="0" smtClean="0"/>
              <a:t>, </a:t>
            </a:r>
            <a:r>
              <a:rPr lang="el-GR" dirty="0" smtClean="0"/>
              <a:t>φ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μ</a:t>
            </a:r>
            <a:r>
              <a:rPr lang="en-US" dirty="0" smtClean="0"/>
              <a:t>: relative performance relative to BCE core.</a:t>
            </a:r>
          </a:p>
          <a:p>
            <a:r>
              <a:rPr lang="el-GR" dirty="0" smtClean="0"/>
              <a:t>φ</a:t>
            </a:r>
            <a:r>
              <a:rPr lang="en-US" dirty="0" smtClean="0"/>
              <a:t>: relative bandwidth compared to BCE compulsory bandwidth</a:t>
            </a:r>
          </a:p>
          <a:p>
            <a:endParaRPr lang="en-US" dirty="0"/>
          </a:p>
          <a:p>
            <a:r>
              <a:rPr lang="en-US" dirty="0" smtClean="0"/>
              <a:t>Can characterize any design space for U-cores.</a:t>
            </a:r>
          </a:p>
          <a:p>
            <a:r>
              <a:rPr lang="en-US" dirty="0"/>
              <a:t>a U-core with μ &gt; </a:t>
            </a:r>
            <a:r>
              <a:rPr lang="en-US" dirty="0" smtClean="0"/>
              <a:t>1 and </a:t>
            </a:r>
            <a:r>
              <a:rPr lang="en-US" dirty="0"/>
              <a:t>f = </a:t>
            </a:r>
            <a:r>
              <a:rPr lang="el-GR" dirty="0"/>
              <a:t>φ</a:t>
            </a:r>
            <a:r>
              <a:rPr lang="en-US" dirty="0" smtClean="0"/>
              <a:t> : Accelerator</a:t>
            </a:r>
          </a:p>
          <a:p>
            <a:r>
              <a:rPr lang="en-US" dirty="0" smtClean="0"/>
              <a:t>Similarly, μ </a:t>
            </a:r>
            <a:r>
              <a:rPr lang="en-US" dirty="0"/>
              <a:t>= 1 but f &lt; </a:t>
            </a:r>
            <a:r>
              <a:rPr lang="el-GR" dirty="0"/>
              <a:t>φ</a:t>
            </a:r>
            <a:r>
              <a:rPr lang="en-US" dirty="0" smtClean="0"/>
              <a:t> : Same performance with less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702"/>
            <a:ext cx="10515599" cy="68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62"/>
            <a:ext cx="10515600" cy="877888"/>
          </a:xfrm>
        </p:spPr>
        <p:txBody>
          <a:bodyPr/>
          <a:lstStyle/>
          <a:p>
            <a:r>
              <a:rPr lang="en-US" dirty="0" smtClean="0"/>
              <a:t>Calibration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00700"/>
          </a:xfrm>
        </p:spPr>
        <p:txBody>
          <a:bodyPr>
            <a:normAutofit/>
          </a:bodyPr>
          <a:lstStyle/>
          <a:p>
            <a:r>
              <a:rPr lang="en-US" dirty="0" smtClean="0"/>
              <a:t>To calibrate </a:t>
            </a:r>
            <a:r>
              <a:rPr lang="el-GR" dirty="0" smtClean="0"/>
              <a:t>μ</a:t>
            </a:r>
            <a:r>
              <a:rPr lang="en-US" dirty="0"/>
              <a:t>, </a:t>
            </a:r>
            <a:r>
              <a:rPr lang="el-GR" dirty="0"/>
              <a:t>φ</a:t>
            </a:r>
            <a:endParaRPr lang="en-US" dirty="0"/>
          </a:p>
          <a:p>
            <a:r>
              <a:rPr lang="en-US" dirty="0" smtClean="0"/>
              <a:t>Devices used:</a:t>
            </a:r>
          </a:p>
          <a:p>
            <a:pPr lvl="1"/>
            <a:r>
              <a:rPr lang="en-US" dirty="0"/>
              <a:t>Core </a:t>
            </a:r>
            <a:r>
              <a:rPr lang="en-US" dirty="0" smtClean="0"/>
              <a:t>i7-960 – 4 way multicore</a:t>
            </a:r>
          </a:p>
          <a:p>
            <a:pPr lvl="1"/>
            <a:r>
              <a:rPr lang="en-US" dirty="0" smtClean="0"/>
              <a:t>GTX285, GTX480 : Programmable </a:t>
            </a:r>
            <a:r>
              <a:rPr lang="en-US" dirty="0" err="1" smtClean="0"/>
              <a:t>Nvidia</a:t>
            </a:r>
            <a:r>
              <a:rPr lang="en-US" dirty="0" smtClean="0"/>
              <a:t> GPU</a:t>
            </a:r>
          </a:p>
          <a:p>
            <a:pPr lvl="1"/>
            <a:r>
              <a:rPr lang="en-US" dirty="0" smtClean="0"/>
              <a:t>R5870 : Similar capable GPU from Advanced Micro Devices</a:t>
            </a:r>
          </a:p>
          <a:p>
            <a:pPr lvl="1"/>
            <a:r>
              <a:rPr lang="en-US" dirty="0"/>
              <a:t>Virtex-6 </a:t>
            </a:r>
            <a:r>
              <a:rPr lang="en-US" dirty="0" smtClean="0"/>
              <a:t>LX760 : FPGA from </a:t>
            </a:r>
            <a:r>
              <a:rPr lang="en-US" dirty="0" err="1" smtClean="0"/>
              <a:t>Xillinx</a:t>
            </a:r>
            <a:endParaRPr lang="en-US" dirty="0" smtClean="0"/>
          </a:p>
          <a:p>
            <a:pPr lvl="1"/>
            <a:r>
              <a:rPr lang="en-US" dirty="0"/>
              <a:t>65nm commercial </a:t>
            </a:r>
            <a:r>
              <a:rPr lang="en-US" dirty="0" smtClean="0"/>
              <a:t>synthesis for custom logic</a:t>
            </a:r>
          </a:p>
          <a:p>
            <a:r>
              <a:rPr lang="en-US" dirty="0" smtClean="0"/>
              <a:t>Workloads:</a:t>
            </a:r>
          </a:p>
          <a:p>
            <a:pPr lvl="1"/>
            <a:r>
              <a:rPr lang="en-US" dirty="0" smtClean="0"/>
              <a:t>Matrix-Matrix multiplication (MMM): </a:t>
            </a:r>
            <a:r>
              <a:rPr lang="en-US" dirty="0"/>
              <a:t>high arithmetic intensity and simple </a:t>
            </a:r>
            <a:r>
              <a:rPr lang="en-US" dirty="0" smtClean="0"/>
              <a:t>memory</a:t>
            </a:r>
          </a:p>
          <a:p>
            <a:pPr lvl="1"/>
            <a:r>
              <a:rPr lang="en-US" dirty="0"/>
              <a:t>Fast Fourier Transform (FFT</a:t>
            </a:r>
            <a:r>
              <a:rPr lang="en-US" dirty="0" smtClean="0"/>
              <a:t>): </a:t>
            </a:r>
            <a:r>
              <a:rPr lang="en-US" dirty="0"/>
              <a:t>possesses complex dataflow and memory </a:t>
            </a:r>
            <a:r>
              <a:rPr lang="en-US" dirty="0" smtClean="0"/>
              <a:t>requirements</a:t>
            </a:r>
            <a:endParaRPr lang="en-US" dirty="0"/>
          </a:p>
          <a:p>
            <a:pPr lvl="1"/>
            <a:r>
              <a:rPr lang="en-US" dirty="0" smtClean="0"/>
              <a:t>Black-Scholes </a:t>
            </a:r>
            <a:r>
              <a:rPr lang="en-US" dirty="0"/>
              <a:t>(BS</a:t>
            </a:r>
            <a:r>
              <a:rPr lang="en-US" dirty="0" smtClean="0"/>
              <a:t>): </a:t>
            </a:r>
            <a:r>
              <a:rPr lang="en-US" dirty="0"/>
              <a:t>rich mixture </a:t>
            </a:r>
            <a:r>
              <a:rPr lang="en-US" dirty="0" smtClean="0"/>
              <a:t>of arithmetic operators.</a:t>
            </a:r>
          </a:p>
        </p:txBody>
      </p:sp>
    </p:spTree>
    <p:extLst>
      <p:ext uri="{BB962C8B-B14F-4D97-AF65-F5344CB8AC3E}">
        <p14:creationId xmlns:p14="http://schemas.microsoft.com/office/powerpoint/2010/main" val="117670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163" y="1385888"/>
            <a:ext cx="9349673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188"/>
          </a:xfrm>
        </p:spPr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6" y="1485900"/>
            <a:ext cx="8943975" cy="51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6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8"/>
          </a:xfrm>
        </p:spPr>
        <p:txBody>
          <a:bodyPr/>
          <a:lstStyle/>
          <a:p>
            <a:r>
              <a:rPr lang="en-US" dirty="0" smtClean="0"/>
              <a:t>Multiprocessor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4827134"/>
          </a:xfrm>
        </p:spPr>
        <p:txBody>
          <a:bodyPr/>
          <a:lstStyle/>
          <a:p>
            <a:r>
              <a:rPr lang="en-US" dirty="0" smtClean="0"/>
              <a:t>Why Multiprocessor?</a:t>
            </a:r>
          </a:p>
          <a:p>
            <a:pPr lvl="1"/>
            <a:r>
              <a:rPr lang="en-US" dirty="0" smtClean="0"/>
              <a:t>Performance gains while parallel processing</a:t>
            </a:r>
          </a:p>
          <a:p>
            <a:pPr lvl="1"/>
            <a:r>
              <a:rPr lang="en-US" dirty="0" smtClean="0"/>
              <a:t>Recall Moore`s law.</a:t>
            </a:r>
          </a:p>
          <a:p>
            <a:pPr lvl="1"/>
            <a:r>
              <a:rPr lang="en-US" dirty="0" smtClean="0"/>
              <a:t>Better technology to support more transistors per chip.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Many cores but the performance of each core is still the same.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24188"/>
            <a:ext cx="7562851" cy="259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8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6089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0" name="Rounded Rectangle 9"/>
          <p:cNvSpPr/>
          <p:nvPr/>
        </p:nvSpPr>
        <p:spPr>
          <a:xfrm>
            <a:off x="4672012" y="1814512"/>
            <a:ext cx="1143000" cy="728663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815012" y="2371725"/>
            <a:ext cx="657226" cy="41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72238" y="2371725"/>
            <a:ext cx="2528887" cy="1771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72238" y="2371724"/>
            <a:ext cx="2528887" cy="15287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 Equal Area basis,</a:t>
            </a:r>
          </a:p>
          <a:p>
            <a:endParaRPr lang="en-US" dirty="0"/>
          </a:p>
          <a:p>
            <a:r>
              <a:rPr lang="en-US" dirty="0" smtClean="0"/>
              <a:t>3.4 performance Improvement at 0.7X power relative to BCE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9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0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402"/>
            <a:ext cx="10515599" cy="684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3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</p:spPr>
        <p:txBody>
          <a:bodyPr/>
          <a:lstStyle/>
          <a:p>
            <a:r>
              <a:rPr lang="en-US" dirty="0" smtClean="0"/>
              <a:t>Reevaluate U-cores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/>
          <a:lstStyle/>
          <a:p>
            <a:r>
              <a:rPr lang="en-US" dirty="0" smtClean="0"/>
              <a:t>ITRS roadmap poses major challenge.</a:t>
            </a:r>
          </a:p>
          <a:p>
            <a:endParaRPr lang="en-US" dirty="0"/>
          </a:p>
          <a:p>
            <a:r>
              <a:rPr lang="en-US" dirty="0" smtClean="0"/>
              <a:t>Three questions need to be answered:</a:t>
            </a:r>
          </a:p>
          <a:p>
            <a:pPr lvl="1"/>
            <a:r>
              <a:rPr lang="en-US" dirty="0" smtClean="0"/>
              <a:t>Is it good to go with Heterogeneous U cores under these bandwidth and power limitation?</a:t>
            </a:r>
          </a:p>
          <a:p>
            <a:pPr lvl="1"/>
            <a:r>
              <a:rPr lang="en-US" dirty="0" smtClean="0"/>
              <a:t>Is the custom logic always the best?</a:t>
            </a:r>
          </a:p>
          <a:p>
            <a:pPr lvl="1"/>
            <a:r>
              <a:rPr lang="en-US" dirty="0" smtClean="0"/>
              <a:t>Can our conclusion change if first order motive is Energy efficiency and not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4029"/>
            <a:ext cx="10515600" cy="686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74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23903"/>
            <a:ext cx="10515600" cy="68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4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5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75"/>
            <a:ext cx="10515599" cy="68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9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14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18"/>
            <a:ext cx="10515599" cy="68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3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/>
          <a:lstStyle/>
          <a:p>
            <a:r>
              <a:rPr lang="en-US" dirty="0" smtClean="0"/>
              <a:t>Why 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Energy efficiency</a:t>
            </a:r>
          </a:p>
          <a:p>
            <a:r>
              <a:rPr lang="en-US" sz="2400" dirty="0"/>
              <a:t>Off chip bandwidths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Need a better design for managing multiple cores.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Solutions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Same strength multiple cores</a:t>
            </a:r>
            <a:endParaRPr lang="en-US" sz="2400" dirty="0" smtClean="0"/>
          </a:p>
          <a:p>
            <a:r>
              <a:rPr lang="en-US" sz="2400" dirty="0" smtClean="0"/>
              <a:t>Custom logic design</a:t>
            </a:r>
          </a:p>
          <a:p>
            <a:r>
              <a:rPr lang="en-US" sz="2400" dirty="0" smtClean="0"/>
              <a:t>GPGPU SIMD engine</a:t>
            </a:r>
          </a:p>
          <a:p>
            <a:r>
              <a:rPr lang="en-US" sz="2400" dirty="0" smtClean="0"/>
              <a:t>Field programmable gate array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62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71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833938"/>
          </a:xfrm>
        </p:spPr>
        <p:txBody>
          <a:bodyPr/>
          <a:lstStyle/>
          <a:p>
            <a:r>
              <a:rPr lang="en-US" dirty="0" smtClean="0"/>
              <a:t>Prof. Hill and his team has developed a java based online tool to change parameters of cost function of these models and regenerate resulting speedup.</a:t>
            </a:r>
          </a:p>
          <a:p>
            <a:r>
              <a:rPr lang="en-US" dirty="0" smtClean="0"/>
              <a:t>Lets take a look at this tool,</a:t>
            </a:r>
            <a:endParaRPr lang="en-US" dirty="0"/>
          </a:p>
          <a:p>
            <a:r>
              <a:rPr lang="en-US" dirty="0">
                <a:hlinkClick r:id="rId2"/>
              </a:rPr>
              <a:t>http://research.cs.wisc.edu/multifacet/amdahl/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602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</p:spPr>
        <p:txBody>
          <a:bodyPr/>
          <a:lstStyle/>
          <a:p>
            <a:r>
              <a:rPr lang="en-US" dirty="0" smtClean="0"/>
              <a:t>Recent </a:t>
            </a:r>
            <a:r>
              <a:rPr lang="en-US" dirty="0" smtClean="0"/>
              <a:t>Work in the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138"/>
            <a:ext cx="10515600" cy="507682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Paul, S.; Krishna, A.; </a:t>
            </a:r>
            <a:r>
              <a:rPr lang="en-US" sz="2400" dirty="0" err="1">
                <a:latin typeface="+mj-lt"/>
              </a:rPr>
              <a:t>Wenchao</a:t>
            </a:r>
            <a:r>
              <a:rPr lang="en-US" sz="2400" dirty="0">
                <a:latin typeface="+mj-lt"/>
              </a:rPr>
              <a:t> Qian; </a:t>
            </a:r>
            <a:r>
              <a:rPr lang="en-US" sz="2400" dirty="0" err="1">
                <a:latin typeface="+mj-lt"/>
              </a:rPr>
              <a:t>Karam</a:t>
            </a:r>
            <a:r>
              <a:rPr lang="en-US" sz="2400" dirty="0">
                <a:latin typeface="+mj-lt"/>
              </a:rPr>
              <a:t>, R.; </a:t>
            </a:r>
            <a:r>
              <a:rPr lang="en-US" sz="2400" dirty="0" err="1">
                <a:latin typeface="+mj-lt"/>
              </a:rPr>
              <a:t>Bhunia</a:t>
            </a:r>
            <a:r>
              <a:rPr lang="en-US" sz="2400" dirty="0">
                <a:latin typeface="+mj-lt"/>
              </a:rPr>
              <a:t>, S. "MAHA: An Energy-Efficient Malleable Hardware Accelerator for Data-Intensive Applications",  </a:t>
            </a:r>
            <a:r>
              <a:rPr lang="en-US" sz="2400" i="1" dirty="0">
                <a:latin typeface="+mj-lt"/>
              </a:rPr>
              <a:t>Very Large Scale Integration (VLSI) Systems, IEEE Transactions on,</a:t>
            </a:r>
            <a:r>
              <a:rPr lang="en-US" sz="2400" dirty="0">
                <a:latin typeface="+mj-lt"/>
              </a:rPr>
              <a:t> On page(s): 1005 - 1016 Volume: 23, Issue: 6, June 2015</a:t>
            </a:r>
            <a:r>
              <a:rPr lang="en-US" sz="2400" dirty="0">
                <a:latin typeface="+mj-lt"/>
                <a:hlinkClick r:id="rId2"/>
              </a:rPr>
              <a:t>Abstract</a:t>
            </a:r>
            <a:r>
              <a:rPr lang="en-US" sz="2400" dirty="0">
                <a:latin typeface="+mj-lt"/>
              </a:rPr>
              <a:t> | Full Text: </a:t>
            </a:r>
            <a:r>
              <a:rPr lang="en-US" sz="2400" dirty="0">
                <a:latin typeface="+mj-lt"/>
                <a:hlinkClick r:id="rId3"/>
              </a:rPr>
              <a:t>PDF</a:t>
            </a:r>
            <a:r>
              <a:rPr lang="en-US" sz="2400" dirty="0">
                <a:latin typeface="+mj-lt"/>
              </a:rPr>
              <a:t> (5386KB</a:t>
            </a:r>
            <a:r>
              <a:rPr lang="en-US" sz="2400" dirty="0" smtClean="0">
                <a:latin typeface="+mj-lt"/>
              </a:rPr>
              <a:t>)</a:t>
            </a:r>
          </a:p>
          <a:p>
            <a:r>
              <a:rPr lang="en-US" sz="2400" dirty="0" err="1">
                <a:latin typeface="+mj-lt"/>
              </a:rPr>
              <a:t>Polig</a:t>
            </a:r>
            <a:r>
              <a:rPr lang="en-US" sz="2400" dirty="0">
                <a:latin typeface="+mj-lt"/>
              </a:rPr>
              <a:t>, R.; </a:t>
            </a:r>
            <a:r>
              <a:rPr lang="en-US" sz="2400" dirty="0" err="1">
                <a:latin typeface="+mj-lt"/>
              </a:rPr>
              <a:t>Atasu</a:t>
            </a:r>
            <a:r>
              <a:rPr lang="en-US" sz="2400" dirty="0">
                <a:latin typeface="+mj-lt"/>
              </a:rPr>
              <a:t>, K.; </a:t>
            </a:r>
            <a:r>
              <a:rPr lang="en-US" sz="2400" dirty="0" err="1">
                <a:latin typeface="+mj-lt"/>
              </a:rPr>
              <a:t>Chiticariu</a:t>
            </a:r>
            <a:r>
              <a:rPr lang="en-US" sz="2400" dirty="0">
                <a:latin typeface="+mj-lt"/>
              </a:rPr>
              <a:t>, L.; </a:t>
            </a:r>
            <a:r>
              <a:rPr lang="en-US" sz="2400" dirty="0" err="1">
                <a:latin typeface="+mj-lt"/>
              </a:rPr>
              <a:t>Hagleitner</a:t>
            </a:r>
            <a:r>
              <a:rPr lang="en-US" sz="2400" dirty="0">
                <a:latin typeface="+mj-lt"/>
              </a:rPr>
              <a:t>, C.; </a:t>
            </a:r>
            <a:r>
              <a:rPr lang="en-US" sz="2400" dirty="0" err="1">
                <a:latin typeface="+mj-lt"/>
              </a:rPr>
              <a:t>Hofstee</a:t>
            </a:r>
            <a:r>
              <a:rPr lang="en-US" sz="2400" dirty="0">
                <a:latin typeface="+mj-lt"/>
              </a:rPr>
              <a:t>, H.P.; Reiss, F.R.; Zhu, H.; </a:t>
            </a:r>
            <a:r>
              <a:rPr lang="en-US" sz="2400" dirty="0" err="1">
                <a:latin typeface="+mj-lt"/>
              </a:rPr>
              <a:t>Sitaridi</a:t>
            </a:r>
            <a:r>
              <a:rPr lang="en-US" sz="2400" dirty="0">
                <a:latin typeface="+mj-lt"/>
              </a:rPr>
              <a:t>, E. "Giving Text Analytics a Boost",  </a:t>
            </a:r>
            <a:r>
              <a:rPr lang="en-US" sz="2400" i="1" dirty="0">
                <a:latin typeface="+mj-lt"/>
              </a:rPr>
              <a:t>Micro, IEEE,</a:t>
            </a:r>
            <a:r>
              <a:rPr lang="en-US" sz="2400" dirty="0">
                <a:latin typeface="+mj-lt"/>
              </a:rPr>
              <a:t> On page(s): 6 - 14 Volume: 34, Issue: 4, July-Aug. 2014</a:t>
            </a:r>
          </a:p>
          <a:p>
            <a:r>
              <a:rPr lang="en-US" sz="2400" dirty="0" err="1">
                <a:latin typeface="+mj-lt"/>
              </a:rPr>
              <a:t>Nilakantan</a:t>
            </a:r>
            <a:r>
              <a:rPr lang="en-US" sz="2400" dirty="0">
                <a:latin typeface="+mj-lt"/>
              </a:rPr>
              <a:t>, S.; Battle, S.; Hempstead, M. "Metrics for Early-Stage Modeling of Many-Accelerator Architectures",  </a:t>
            </a:r>
            <a:r>
              <a:rPr lang="en-US" sz="2400" i="1" dirty="0">
                <a:latin typeface="+mj-lt"/>
              </a:rPr>
              <a:t>Computer Architecture Letters,</a:t>
            </a:r>
            <a:r>
              <a:rPr lang="en-US" sz="2400" dirty="0">
                <a:latin typeface="+mj-lt"/>
              </a:rPr>
              <a:t> On page(s): 25 - 28 Volume: 12, Issue: 1, January-June </a:t>
            </a:r>
            <a:r>
              <a:rPr lang="en-US" sz="2400" dirty="0" smtClean="0">
                <a:latin typeface="+mj-lt"/>
              </a:rPr>
              <a:t>2013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Total citations till now: 45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904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en-US" dirty="0" smtClean="0"/>
              <a:t>Backup Slides – Varying f for FFT workload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2348" y="1085850"/>
            <a:ext cx="10201452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40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06450"/>
          </a:xfrm>
        </p:spPr>
        <p:txBody>
          <a:bodyPr/>
          <a:lstStyle/>
          <a:p>
            <a:r>
              <a:rPr lang="en-US" dirty="0"/>
              <a:t>Backup Slides – Varying f for FFT workload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743" y="806450"/>
            <a:ext cx="8672513" cy="60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67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0113"/>
          </a:xfrm>
        </p:spPr>
        <p:txBody>
          <a:bodyPr/>
          <a:lstStyle/>
          <a:p>
            <a:r>
              <a:rPr lang="en-US" dirty="0"/>
              <a:t>Backup Slides – Varying f for FFT workload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8243" y="900113"/>
            <a:ext cx="9815513" cy="59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42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50"/>
          </a:xfrm>
        </p:spPr>
        <p:txBody>
          <a:bodyPr/>
          <a:lstStyle/>
          <a:p>
            <a:r>
              <a:rPr lang="en-US" dirty="0"/>
              <a:t>Backup Slides – Varying f for FFT workload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293" y="857251"/>
            <a:ext cx="9015413" cy="60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763"/>
          </a:xfrm>
        </p:spPr>
        <p:txBody>
          <a:bodyPr/>
          <a:lstStyle/>
          <a:p>
            <a:r>
              <a:rPr lang="en-US" dirty="0" smtClean="0"/>
              <a:t>Chip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1352" y="1727640"/>
            <a:ext cx="8998143" cy="36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5"/>
            <a:ext cx="10877550" cy="52863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work </a:t>
            </a:r>
            <a:r>
              <a:rPr lang="en-US" sz="2400" dirty="0" smtClean="0"/>
              <a:t>done by Prof. Hill and Marty </a:t>
            </a:r>
            <a:endParaRPr lang="en-US" sz="2400" dirty="0" smtClean="0"/>
          </a:p>
          <a:p>
            <a:pPr lvl="1"/>
            <a:r>
              <a:rPr lang="en-US" sz="2000" dirty="0" smtClean="0"/>
              <a:t>M</a:t>
            </a:r>
            <a:r>
              <a:rPr lang="en-US" sz="2000" dirty="0"/>
              <a:t>. </a:t>
            </a:r>
            <a:r>
              <a:rPr lang="en-US" sz="2000" dirty="0"/>
              <a:t>D. Hill et al., “Amdahl’s Law in the Multicore Era,” </a:t>
            </a:r>
            <a:r>
              <a:rPr lang="en-US" sz="2000" dirty="0"/>
              <a:t>Computer, </a:t>
            </a:r>
            <a:r>
              <a:rPr lang="nl-NL" sz="2000" dirty="0"/>
              <a:t>vol</a:t>
            </a:r>
            <a:r>
              <a:rPr lang="nl-NL" sz="2000" dirty="0"/>
              <a:t>. 41, pp. 33–38, 2008.</a:t>
            </a:r>
            <a:endParaRPr lang="en-US" sz="2000" dirty="0"/>
          </a:p>
          <a:p>
            <a:r>
              <a:rPr lang="en-US" sz="2400" dirty="0" smtClean="0"/>
              <a:t>Conventional Cores -&gt; Serial section of code</a:t>
            </a:r>
          </a:p>
          <a:p>
            <a:r>
              <a:rPr lang="en-US" sz="2400" dirty="0" smtClean="0"/>
              <a:t>Unconventional Cores -&gt; Parallel section of code</a:t>
            </a:r>
          </a:p>
          <a:p>
            <a:endParaRPr lang="en-US" sz="2400" dirty="0" smtClean="0"/>
          </a:p>
          <a:p>
            <a:r>
              <a:rPr lang="en-US" sz="2400" dirty="0" smtClean="0"/>
              <a:t>Extension on </a:t>
            </a:r>
            <a:r>
              <a:rPr lang="en-US" sz="2400" dirty="0"/>
              <a:t>modelling Unconventional cores (U-cores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 smtClean="0"/>
              <a:t>work </a:t>
            </a:r>
            <a:r>
              <a:rPr lang="en-US" sz="2400" dirty="0" smtClean="0"/>
              <a:t>is targeting less obvious relationship between power and performance for U core </a:t>
            </a:r>
            <a:r>
              <a:rPr lang="en-US" sz="2400" dirty="0" smtClean="0"/>
              <a:t>multiprocessors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560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9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 smtClean="0"/>
              <a:t>Focus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US" dirty="0" smtClean="0"/>
              <a:t>Modelling unconventional U-cores.</a:t>
            </a:r>
          </a:p>
          <a:p>
            <a:r>
              <a:rPr lang="en-US" dirty="0" smtClean="0"/>
              <a:t>Identify important trends in U-cores design</a:t>
            </a:r>
          </a:p>
          <a:p>
            <a:endParaRPr lang="en-US" dirty="0"/>
          </a:p>
          <a:p>
            <a:r>
              <a:rPr lang="en-US" dirty="0" smtClean="0"/>
              <a:t>Initial observations:</a:t>
            </a:r>
          </a:p>
          <a:p>
            <a:pPr lvl="1"/>
            <a:r>
              <a:rPr lang="en-US" dirty="0" smtClean="0"/>
              <a:t>Custom logic -&gt; very efficient but costly</a:t>
            </a:r>
          </a:p>
          <a:p>
            <a:pPr lvl="1"/>
            <a:r>
              <a:rPr lang="en-US" dirty="0" smtClean="0"/>
              <a:t>GPGPU -&gt; promising due to SIMD vector operations</a:t>
            </a:r>
          </a:p>
          <a:p>
            <a:pPr lvl="1"/>
            <a:r>
              <a:rPr lang="en-US" dirty="0" smtClean="0"/>
              <a:t>FPGA -&gt; great flexibility at the cost of area and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898</Words>
  <Application>Microsoft Office PowerPoint</Application>
  <PresentationFormat>Widescreen</PresentationFormat>
  <Paragraphs>146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Single-Chip Heterogeneous Computing: Does the Future Include Custom Logic, FPGAs, and GPGPUs?</vt:lpstr>
      <vt:lpstr>Multiprocessor Era</vt:lpstr>
      <vt:lpstr>Why this study</vt:lpstr>
      <vt:lpstr>Chip Models</vt:lpstr>
      <vt:lpstr>Prior work</vt:lpstr>
      <vt:lpstr>PowerPoint Presentation</vt:lpstr>
      <vt:lpstr>PowerPoint Presentation</vt:lpstr>
      <vt:lpstr>PowerPoint Presentation</vt:lpstr>
      <vt:lpstr>Focus of the study</vt:lpstr>
      <vt:lpstr>What they used for modelling</vt:lpstr>
      <vt:lpstr>Assumption for the model</vt:lpstr>
      <vt:lpstr>New Speedup</vt:lpstr>
      <vt:lpstr>Cost function for Bandwidth</vt:lpstr>
      <vt:lpstr>Modelling U-cores for power and Bandwidth</vt:lpstr>
      <vt:lpstr>PowerPoint Presentation</vt:lpstr>
      <vt:lpstr>PowerPoint Presentation</vt:lpstr>
      <vt:lpstr>Calibration Methodology</vt:lpstr>
      <vt:lpstr>Results:</vt:lpstr>
      <vt:lpstr>Results:</vt:lpstr>
      <vt:lpstr>PowerPoint Presentation</vt:lpstr>
      <vt:lpstr>PowerPoint Presentation</vt:lpstr>
      <vt:lpstr>PowerPoint Presentation</vt:lpstr>
      <vt:lpstr>Reevaluate U-cores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</vt:lpstr>
      <vt:lpstr>Thank You</vt:lpstr>
      <vt:lpstr>Recent Work in the domain</vt:lpstr>
      <vt:lpstr>Backup Slides – Varying f for FFT workload</vt:lpstr>
      <vt:lpstr>Backup Slides – Varying f for FFT workload</vt:lpstr>
      <vt:lpstr>Backup Slides – Varying f for FFT workload</vt:lpstr>
      <vt:lpstr>Backup Slides – Varying f for FFT workload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Wasim Shaikh</dc:creator>
  <cp:lastModifiedBy>Wasim Shaikh</cp:lastModifiedBy>
  <cp:revision>50</cp:revision>
  <dcterms:created xsi:type="dcterms:W3CDTF">2015-10-29T00:28:22Z</dcterms:created>
  <dcterms:modified xsi:type="dcterms:W3CDTF">2015-10-29T20:10:05Z</dcterms:modified>
</cp:coreProperties>
</file>