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Exploring the tradeoffs between programmability and efficiency in Data-parallel accelerators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314130"/>
          </a:xfrm>
        </p:spPr>
        <p:txBody>
          <a:bodyPr/>
          <a:lstStyle/>
          <a:p>
            <a:r>
              <a:rPr lang="en-US" dirty="0" err="1"/>
              <a:t>Yunsup</a:t>
            </a:r>
            <a:r>
              <a:rPr lang="en-US" dirty="0"/>
              <a:t> </a:t>
            </a:r>
            <a:r>
              <a:rPr lang="en-US" dirty="0" smtClean="0"/>
              <a:t>Lee, </a:t>
            </a:r>
            <a:r>
              <a:rPr lang="en-US" dirty="0" err="1"/>
              <a:t>Rimas</a:t>
            </a:r>
            <a:r>
              <a:rPr lang="en-US" dirty="0"/>
              <a:t> </a:t>
            </a:r>
            <a:r>
              <a:rPr lang="en-US" dirty="0" err="1" smtClean="0"/>
              <a:t>Avizienis</a:t>
            </a:r>
            <a:r>
              <a:rPr lang="en-US" dirty="0" smtClean="0"/>
              <a:t>, </a:t>
            </a:r>
            <a:r>
              <a:rPr lang="en-US" dirty="0"/>
              <a:t>Alex </a:t>
            </a:r>
            <a:r>
              <a:rPr lang="en-US" dirty="0" err="1" smtClean="0"/>
              <a:t>Bishara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Richard </a:t>
            </a:r>
            <a:r>
              <a:rPr lang="en-US" dirty="0" smtClean="0"/>
              <a:t>Xia, </a:t>
            </a:r>
            <a:r>
              <a:rPr lang="en-US" dirty="0"/>
              <a:t>Derek </a:t>
            </a:r>
            <a:r>
              <a:rPr lang="en-US" dirty="0" smtClean="0"/>
              <a:t>Lockhart,</a:t>
            </a:r>
            <a:endParaRPr lang="en-US" dirty="0"/>
          </a:p>
          <a:p>
            <a:r>
              <a:rPr lang="en-US" dirty="0"/>
              <a:t>Christopher </a:t>
            </a:r>
            <a:r>
              <a:rPr lang="en-US" dirty="0" smtClean="0"/>
              <a:t>Batten, </a:t>
            </a:r>
            <a:r>
              <a:rPr lang="en-US" dirty="0"/>
              <a:t>and </a:t>
            </a:r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 smtClean="0"/>
              <a:t>Asanovic</a:t>
            </a:r>
            <a:endParaRPr lang="en-US" dirty="0"/>
          </a:p>
          <a:p>
            <a:r>
              <a:rPr lang="en-US" dirty="0" smtClean="0"/>
              <a:t>ISCA ’11</a:t>
            </a:r>
          </a:p>
        </p:txBody>
      </p:sp>
    </p:spTree>
    <p:extLst>
      <p:ext uri="{BB962C8B-B14F-4D97-AF65-F5344CB8AC3E}">
        <p14:creationId xmlns:p14="http://schemas.microsoft.com/office/powerpoint/2010/main" val="174283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54" y="1776569"/>
            <a:ext cx="8542837" cy="405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97" y="832070"/>
            <a:ext cx="26479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1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616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Micro-architectural Components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80160"/>
            <a:ext cx="9905999" cy="45110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Library of parametrized synthesizable RTL components</a:t>
            </a:r>
          </a:p>
          <a:p>
            <a:r>
              <a:rPr lang="en-US" sz="2000" dirty="0" smtClean="0"/>
              <a:t>Long latency functional units –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mul,div</a:t>
            </a:r>
            <a:r>
              <a:rPr lang="en-US" sz="2000" dirty="0" smtClean="0"/>
              <a:t> &amp; single precision float add, </a:t>
            </a:r>
            <a:r>
              <a:rPr lang="en-US" sz="2000" dirty="0" err="1" smtClean="0"/>
              <a:t>mul</a:t>
            </a:r>
            <a:r>
              <a:rPr lang="en-US" sz="2000" dirty="0" smtClean="0"/>
              <a:t>, div and </a:t>
            </a:r>
            <a:r>
              <a:rPr lang="en-US" sz="2000" dirty="0" err="1" smtClean="0"/>
              <a:t>sqrt</a:t>
            </a:r>
            <a:endParaRPr lang="en-US" sz="2000" dirty="0" smtClean="0"/>
          </a:p>
          <a:p>
            <a:r>
              <a:rPr lang="en-US" sz="2000" dirty="0" smtClean="0"/>
              <a:t>Scalar integer core – RISC ISA, can be multi-threaded</a:t>
            </a:r>
          </a:p>
          <a:p>
            <a:r>
              <a:rPr lang="en-US" sz="2000" dirty="0" smtClean="0"/>
              <a:t>Vector lane – unified 6r3w port </a:t>
            </a:r>
            <a:r>
              <a:rPr lang="en-US" sz="2000" dirty="0" err="1" smtClean="0"/>
              <a:t>regfile</a:t>
            </a:r>
            <a:r>
              <a:rPr lang="en-US" sz="2000" dirty="0" smtClean="0"/>
              <a:t>(dynamically reconfigurable), 2 VAUs(</a:t>
            </a:r>
            <a:r>
              <a:rPr lang="en-US" sz="2000" dirty="0" err="1" smtClean="0"/>
              <a:t>int</a:t>
            </a:r>
            <a:r>
              <a:rPr lang="en-US" sz="2000" dirty="0" smtClean="0"/>
              <a:t> ALU + long latency FU), VLU, VSU &amp; VGU</a:t>
            </a:r>
          </a:p>
          <a:p>
            <a:r>
              <a:rPr lang="en-US" sz="2000" dirty="0" smtClean="0"/>
              <a:t>Vector Memory unit – coordinates data movement between memory and vector </a:t>
            </a:r>
            <a:r>
              <a:rPr lang="en-US" sz="2000" dirty="0" err="1" smtClean="0"/>
              <a:t>regfile</a:t>
            </a:r>
            <a:endParaRPr lang="en-US" sz="2000" dirty="0"/>
          </a:p>
          <a:p>
            <a:r>
              <a:rPr lang="en-US" sz="2000" dirty="0" smtClean="0"/>
              <a:t>Vector Issue unit – fetches instructions, handles control flow, differentiates vector-SIMD &amp; VT</a:t>
            </a:r>
          </a:p>
          <a:p>
            <a:r>
              <a:rPr lang="en-US" sz="2000" dirty="0" smtClean="0"/>
              <a:t>Blocking &amp; non-blocking $</a:t>
            </a:r>
          </a:p>
        </p:txBody>
      </p:sp>
    </p:spTree>
    <p:extLst>
      <p:ext uri="{BB962C8B-B14F-4D97-AF65-F5344CB8AC3E}">
        <p14:creationId xmlns:p14="http://schemas.microsoft.com/office/powerpoint/2010/main" val="126764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502920"/>
            <a:ext cx="7022592" cy="57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10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961667"/>
            <a:ext cx="9905999" cy="28295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MIMD – scalar </a:t>
            </a:r>
            <a:r>
              <a:rPr lang="en-US" sz="2000" dirty="0" err="1" smtClean="0"/>
              <a:t>int</a:t>
            </a:r>
            <a:r>
              <a:rPr lang="en-US" sz="2000" dirty="0" smtClean="0"/>
              <a:t> core with </a:t>
            </a:r>
            <a:r>
              <a:rPr lang="en-US" sz="2000" dirty="0" err="1" smtClean="0"/>
              <a:t>int</a:t>
            </a:r>
            <a:r>
              <a:rPr lang="en-US" sz="2000" dirty="0" smtClean="0"/>
              <a:t> &amp; FP long-latency FUs, 1-8 </a:t>
            </a:r>
            <a:r>
              <a:rPr lang="en-US" sz="2000" dirty="0" err="1" smtClean="0"/>
              <a:t>uTs</a:t>
            </a:r>
            <a:r>
              <a:rPr lang="en-US" sz="2000" dirty="0" smtClean="0"/>
              <a:t> per core</a:t>
            </a:r>
          </a:p>
          <a:p>
            <a:r>
              <a:rPr lang="en-US" sz="2000" dirty="0" smtClean="0"/>
              <a:t>Vector – single-threaded scalar </a:t>
            </a:r>
            <a:r>
              <a:rPr lang="en-US" sz="2000" dirty="0" err="1" smtClean="0"/>
              <a:t>int</a:t>
            </a:r>
            <a:r>
              <a:rPr lang="en-US" sz="2000" dirty="0" smtClean="0"/>
              <a:t> core, VIU, vector lanes, VMU, shared long-latency FUs</a:t>
            </a:r>
          </a:p>
          <a:p>
            <a:r>
              <a:rPr lang="en-US" sz="2000" dirty="0" smtClean="0"/>
              <a:t>Multi-core tiles – 4 MIMD or 4 single-lane vector cores</a:t>
            </a:r>
          </a:p>
          <a:p>
            <a:r>
              <a:rPr lang="en-US" sz="2000" dirty="0" smtClean="0"/>
              <a:t>Multi-lane tiles – single CP with 4 lane vector unit</a:t>
            </a:r>
          </a:p>
          <a:p>
            <a:r>
              <a:rPr lang="en-US" sz="2000" dirty="0" smtClean="0"/>
              <a:t>Each tile – shared 64KB 4-bank D$, request &amp; response arbiters &amp; crossbars, CP-16KB I$ &amp; VT VIU-2KB vector </a:t>
            </a:r>
            <a:r>
              <a:rPr lang="en-US" sz="2000" dirty="0"/>
              <a:t>I</a:t>
            </a:r>
            <a:r>
              <a:rPr lang="en-US" sz="2000" dirty="0" smtClean="0"/>
              <a:t>$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86" y="618518"/>
            <a:ext cx="74771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02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Optimizations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0"/>
            <a:ext cx="7316787" cy="4191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Banked vector </a:t>
            </a:r>
            <a:r>
              <a:rPr lang="en-US" sz="2000" dirty="0" err="1" smtClean="0"/>
              <a:t>regfile</a:t>
            </a:r>
            <a:r>
              <a:rPr lang="en-US" sz="2000" dirty="0" smtClean="0"/>
              <a:t> – 4 banks 2r1w-port </a:t>
            </a:r>
            <a:r>
              <a:rPr lang="en-US" sz="2000" dirty="0" err="1" smtClean="0"/>
              <a:t>regfile</a:t>
            </a:r>
            <a:endParaRPr lang="en-US" sz="2000" dirty="0" smtClean="0"/>
          </a:p>
          <a:p>
            <a:r>
              <a:rPr lang="en-US" sz="2000" dirty="0" smtClean="0"/>
              <a:t>Per bank </a:t>
            </a:r>
            <a:r>
              <a:rPr lang="en-US" sz="2000" dirty="0" err="1" smtClean="0"/>
              <a:t>int</a:t>
            </a:r>
            <a:r>
              <a:rPr lang="en-US" sz="2000" dirty="0" smtClean="0"/>
              <a:t> ALUs - </a:t>
            </a:r>
          </a:p>
          <a:p>
            <a:r>
              <a:rPr lang="en-US" sz="2000" dirty="0" smtClean="0"/>
              <a:t>Density-time execution – compresses vector fragment, active </a:t>
            </a:r>
            <a:r>
              <a:rPr lang="en-US" sz="2000" dirty="0" err="1" smtClean="0"/>
              <a:t>uTs</a:t>
            </a:r>
            <a:r>
              <a:rPr lang="en-US" sz="2000" dirty="0" smtClean="0"/>
              <a:t> only</a:t>
            </a:r>
          </a:p>
          <a:p>
            <a:r>
              <a:rPr lang="en-US" sz="2000" dirty="0" smtClean="0"/>
              <a:t>Dynamic fragment convergence – dynamically merge fragments in PVFB if PCs match [1-stack(single stack) &amp; 2-stack(current &amp; future)]</a:t>
            </a:r>
          </a:p>
          <a:p>
            <a:r>
              <a:rPr lang="en-US" sz="2000" dirty="0" smtClean="0"/>
              <a:t>Dynamic memory </a:t>
            </a:r>
            <a:r>
              <a:rPr lang="en-US" sz="2000" dirty="0" err="1" smtClean="0"/>
              <a:t>coalescer</a:t>
            </a:r>
            <a:r>
              <a:rPr lang="en-US" sz="2000" dirty="0" smtClean="0"/>
              <a:t> – Multilane VTs, attempts at satisfying multiple </a:t>
            </a:r>
            <a:r>
              <a:rPr lang="en-US" sz="2000" dirty="0" err="1" smtClean="0"/>
              <a:t>uT</a:t>
            </a:r>
            <a:r>
              <a:rPr lang="en-US" sz="2000" dirty="0" smtClean="0"/>
              <a:t> accesses through the same wide memory access(128bit)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510" y="859535"/>
            <a:ext cx="2441901" cy="55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362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HARDware</a:t>
            </a:r>
            <a:r>
              <a:rPr lang="en-US" sz="2800" dirty="0" smtClean="0"/>
              <a:t> </a:t>
            </a:r>
            <a:r>
              <a:rPr lang="en-US" sz="2800" dirty="0" err="1" smtClean="0"/>
              <a:t>Toolflow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36776"/>
            <a:ext cx="9905999" cy="4154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a Synopsys-based ASIC </a:t>
            </a:r>
            <a:r>
              <a:rPr lang="en-US" sz="2000" dirty="0" err="1" smtClean="0"/>
              <a:t>toolflow</a:t>
            </a:r>
            <a:r>
              <a:rPr lang="en-US" sz="2000" dirty="0" smtClean="0"/>
              <a:t> for simulation, synthesis &amp; PAR</a:t>
            </a:r>
          </a:p>
          <a:p>
            <a:r>
              <a:rPr lang="en-US" sz="2000" dirty="0" smtClean="0"/>
              <a:t>Power estimation using IC compiler &amp; </a:t>
            </a:r>
            <a:r>
              <a:rPr lang="en-US" sz="2000" dirty="0" err="1" smtClean="0"/>
              <a:t>PrimeTime</a:t>
            </a:r>
            <a:r>
              <a:rPr lang="en-US" sz="2000" dirty="0" smtClean="0"/>
              <a:t> benchmarks</a:t>
            </a:r>
          </a:p>
          <a:p>
            <a:r>
              <a:rPr lang="en-US" sz="2000" dirty="0" smtClean="0"/>
              <a:t>Only gate-level energy results used</a:t>
            </a:r>
          </a:p>
          <a:p>
            <a:r>
              <a:rPr lang="en-US" sz="2000" dirty="0" err="1" smtClean="0"/>
              <a:t>DesignWare</a:t>
            </a:r>
            <a:r>
              <a:rPr lang="en-US" sz="2000" dirty="0" smtClean="0"/>
              <a:t> components with register retiming</a:t>
            </a:r>
          </a:p>
          <a:p>
            <a:r>
              <a:rPr lang="en-US" sz="2000" dirty="0" smtClean="0"/>
              <a:t>Use CACTI to model SRAMs and cache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7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927667" cy="524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Tile </a:t>
            </a:r>
            <a:r>
              <a:rPr lang="en-US" sz="2800" dirty="0" err="1" smtClean="0"/>
              <a:t>configs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809744"/>
            <a:ext cx="9905999" cy="9814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22 tile </a:t>
            </a:r>
            <a:r>
              <a:rPr lang="en-US" sz="2000" dirty="0" err="1" smtClean="0"/>
              <a:t>configs</a:t>
            </a:r>
            <a:r>
              <a:rPr lang="en-US" sz="2000" dirty="0" smtClean="0"/>
              <a:t> explored</a:t>
            </a:r>
          </a:p>
          <a:p>
            <a:r>
              <a:rPr lang="en-US" sz="2000" dirty="0" smtClean="0"/>
              <a:t>Vector length capped at 32 – some structures scale </a:t>
            </a:r>
            <a:r>
              <a:rPr lang="en-US" sz="2000" dirty="0" err="1" smtClean="0"/>
              <a:t>quadratically</a:t>
            </a:r>
            <a:r>
              <a:rPr lang="en-US" sz="2000" dirty="0" smtClean="0"/>
              <a:t> in area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62" y="618518"/>
            <a:ext cx="6586950" cy="41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020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Microbenchmarks</a:t>
            </a:r>
            <a:r>
              <a:rPr lang="en-US" sz="2800" dirty="0" smtClean="0"/>
              <a:t> &amp; APP Kernels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886200"/>
            <a:ext cx="9905999" cy="1905001"/>
          </a:xfrm>
        </p:spPr>
        <p:txBody>
          <a:bodyPr>
            <a:normAutofit fontScale="92500"/>
          </a:bodyPr>
          <a:lstStyle/>
          <a:p>
            <a:r>
              <a:rPr lang="en-US" sz="2000" dirty="0" err="1" smtClean="0"/>
              <a:t>Microbenchmarks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 smtClean="0"/>
              <a:t>vvad</a:t>
            </a:r>
            <a:r>
              <a:rPr lang="en-US" sz="2000" dirty="0" smtClean="0"/>
              <a:t>[1000 element FP add], </a:t>
            </a:r>
            <a:r>
              <a:rPr lang="en-US" sz="2000" dirty="0" err="1" smtClean="0"/>
              <a:t>bsearch</a:t>
            </a:r>
            <a:r>
              <a:rPr lang="en-US" sz="2000" dirty="0" smtClean="0"/>
              <a:t>[1000 array lookups]</a:t>
            </a:r>
          </a:p>
          <a:p>
            <a:r>
              <a:rPr lang="en-US" sz="2000" dirty="0" smtClean="0"/>
              <a:t>Kernels</a:t>
            </a:r>
          </a:p>
          <a:p>
            <a:pPr marL="0" indent="0">
              <a:buNone/>
            </a:pPr>
            <a:r>
              <a:rPr lang="en-US" sz="2000" dirty="0" smtClean="0"/>
              <a:t>- Viterbi[regular DLP], </a:t>
            </a:r>
            <a:r>
              <a:rPr lang="en-US" sz="2000" dirty="0" err="1" smtClean="0"/>
              <a:t>rsort</a:t>
            </a:r>
            <a:r>
              <a:rPr lang="en-US" sz="2000" dirty="0" smtClean="0"/>
              <a:t>, </a:t>
            </a:r>
            <a:r>
              <a:rPr lang="en-US" sz="2000" dirty="0" err="1" smtClean="0"/>
              <a:t>kmeans</a:t>
            </a:r>
            <a:r>
              <a:rPr lang="en-US" sz="2000" dirty="0" smtClean="0"/>
              <a:t>, dither[irregular mem access], physics &amp; </a:t>
            </a:r>
            <a:r>
              <a:rPr lang="en-US" sz="2000" dirty="0" err="1" smtClean="0"/>
              <a:t>strsearch</a:t>
            </a:r>
            <a:r>
              <a:rPr lang="en-US" sz="2000" dirty="0" smtClean="0"/>
              <a:t>[irregular DLP]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87" y="1188720"/>
            <a:ext cx="6685723" cy="31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27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Methodology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36192"/>
            <a:ext cx="4975924" cy="42550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Code for HT, explicitly annotate data-parallel tasks for </a:t>
            </a:r>
            <a:r>
              <a:rPr lang="en-US" sz="2000" dirty="0" err="1" smtClean="0"/>
              <a:t>uTs</a:t>
            </a:r>
            <a:endParaRPr lang="en-US" sz="2000" dirty="0" smtClean="0"/>
          </a:p>
          <a:p>
            <a:r>
              <a:rPr lang="en-US" sz="2000" dirty="0" smtClean="0"/>
              <a:t>Develop an explicit-DLP programming environment</a:t>
            </a:r>
          </a:p>
          <a:p>
            <a:r>
              <a:rPr lang="en-US" sz="2000" dirty="0" smtClean="0"/>
              <a:t>Modified GNU C++ library for unified ISA for CT and </a:t>
            </a:r>
            <a:r>
              <a:rPr lang="en-US" sz="2000" dirty="0" err="1" smtClean="0"/>
              <a:t>uTs</a:t>
            </a:r>
            <a:endParaRPr lang="en-US" sz="2000" dirty="0" smtClean="0"/>
          </a:p>
          <a:p>
            <a:r>
              <a:rPr lang="en-US" sz="2000" dirty="0" smtClean="0"/>
              <a:t>Develop VT library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61" y="974979"/>
            <a:ext cx="40576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9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Cycle time &amp; Area comparison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724" y="1600200"/>
            <a:ext cx="6839376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023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31136"/>
            <a:ext cx="9905999" cy="356006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Need for data-parallelism in various applications</a:t>
            </a:r>
          </a:p>
          <a:p>
            <a:r>
              <a:rPr lang="en-US" sz="2000" dirty="0" smtClean="0"/>
              <a:t>Trend of offloading DLP tasks to accelerators</a:t>
            </a:r>
          </a:p>
          <a:p>
            <a:r>
              <a:rPr lang="en-US" sz="2000" dirty="0" smtClean="0"/>
              <a:t>Capability to handle wider variety of DLP</a:t>
            </a:r>
          </a:p>
          <a:p>
            <a:r>
              <a:rPr lang="en-US" sz="2000" dirty="0" smtClean="0"/>
              <a:t>Need for programmability</a:t>
            </a:r>
          </a:p>
          <a:p>
            <a:r>
              <a:rPr lang="en-US" sz="2000" dirty="0" smtClean="0"/>
              <a:t>Tradeoff with implementation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317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27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Micro-Architectural Tradeoffs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0"/>
            <a:ext cx="3896932" cy="4191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Impact of additional physical registers per core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Impact of </a:t>
            </a:r>
            <a:r>
              <a:rPr lang="en-US" sz="2000" dirty="0" err="1" smtClean="0"/>
              <a:t>regfile</a:t>
            </a:r>
            <a:r>
              <a:rPr lang="en-US" sz="2000" dirty="0" smtClean="0"/>
              <a:t> banking and per bank </a:t>
            </a:r>
            <a:r>
              <a:rPr lang="en-US" sz="2000" dirty="0" err="1" smtClean="0"/>
              <a:t>int</a:t>
            </a:r>
            <a:r>
              <a:rPr lang="en-US" sz="2000" dirty="0" smtClean="0"/>
              <a:t> ALUs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14" y="1161288"/>
            <a:ext cx="3584257" cy="2491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14" y="3652474"/>
            <a:ext cx="3584257" cy="2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33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Density-time execution, Dynamic fragment convergence &amp; memory coalescing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0928"/>
            <a:ext cx="40767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11" y="2090928"/>
            <a:ext cx="426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159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 Kernel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08176"/>
            <a:ext cx="9905999" cy="43830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Adding more </a:t>
            </a:r>
            <a:r>
              <a:rPr lang="en-US" sz="2000" dirty="0" err="1" smtClean="0"/>
              <a:t>uTs</a:t>
            </a:r>
            <a:r>
              <a:rPr lang="en-US" sz="2000" dirty="0" smtClean="0"/>
              <a:t> to MIMD ineffective</a:t>
            </a:r>
          </a:p>
          <a:p>
            <a:r>
              <a:rPr lang="en-US" sz="2000" dirty="0" smtClean="0"/>
              <a:t>Vector-based machines faster and more efficient compared to MIMD, area reduces relative advantage</a:t>
            </a:r>
          </a:p>
          <a:p>
            <a:r>
              <a:rPr lang="en-US" sz="2000" dirty="0" smtClean="0"/>
              <a:t>VT is more efficient than vector-SIMD for both multi-core and multi-lane</a:t>
            </a:r>
          </a:p>
          <a:p>
            <a:r>
              <a:rPr lang="en-US" sz="2000" dirty="0" smtClean="0"/>
              <a:t>Multi-lane vector designs more efficient compared to multi-core designs</a:t>
            </a:r>
          </a:p>
          <a:p>
            <a:r>
              <a:rPr lang="en-US" sz="2000" dirty="0" smtClean="0"/>
              <a:t>Single-core multi-lane VT with 2-stack PVFB, banked </a:t>
            </a:r>
            <a:r>
              <a:rPr lang="en-US" sz="2000" dirty="0" err="1" smtClean="0"/>
              <a:t>regfile</a:t>
            </a:r>
            <a:r>
              <a:rPr lang="en-US" sz="2000" dirty="0" smtClean="0"/>
              <a:t> and per bank </a:t>
            </a:r>
            <a:r>
              <a:rPr lang="en-US" sz="2000" dirty="0" err="1" smtClean="0"/>
              <a:t>int</a:t>
            </a:r>
            <a:r>
              <a:rPr lang="en-US" sz="2000" dirty="0" smtClean="0"/>
              <a:t> ALUs good starting point for Maven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987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84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0784"/>
            <a:ext cx="9905999" cy="4090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Data-parallel accelerators must be capable of handling a broader range of DLP</a:t>
            </a:r>
          </a:p>
          <a:p>
            <a:r>
              <a:rPr lang="en-US" sz="2000" dirty="0" smtClean="0"/>
              <a:t>Vector-based micro-architectures are more area and energy efficient compared to scalar micro-architectures</a:t>
            </a:r>
          </a:p>
          <a:p>
            <a:r>
              <a:rPr lang="en-US" sz="2000" dirty="0" smtClean="0"/>
              <a:t>Maven, VT micro-architecture based on vector-SIMD, more efficient and easier to program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621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5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Looking Ahead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0240"/>
            <a:ext cx="9905999" cy="38709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detailed comparison of VT with SIMT</a:t>
            </a:r>
          </a:p>
          <a:p>
            <a:r>
              <a:rPr lang="en-US" sz="2000" dirty="0" smtClean="0"/>
              <a:t>Improvements in programming vector-SIMD ?</a:t>
            </a:r>
          </a:p>
          <a:p>
            <a:r>
              <a:rPr lang="en-US" sz="2000" dirty="0" smtClean="0"/>
              <a:t>Hybrid machines with pure MIMD &amp; pure SIMD more efficient for irregular DLP 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46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96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Couple of things missing…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4520"/>
            <a:ext cx="9905999" cy="39166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Effect of inter-tile interconnect and memory system</a:t>
            </a:r>
          </a:p>
          <a:p>
            <a:r>
              <a:rPr lang="en-US" sz="2000" dirty="0" smtClean="0"/>
              <a:t>Comparison with similar VT micro-architectures </a:t>
            </a:r>
            <a:r>
              <a:rPr lang="en-US" sz="2000" dirty="0" err="1" smtClean="0"/>
              <a:t>eg</a:t>
            </a:r>
            <a:r>
              <a:rPr lang="en-US" sz="2000" dirty="0" smtClean="0"/>
              <a:t>. Scale VT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ANYTHING ELSE 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6753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9940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0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This Paper…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tudy of five Architectural patterns for DLP</a:t>
            </a:r>
          </a:p>
          <a:p>
            <a:r>
              <a:rPr lang="en-US" sz="2000" dirty="0" smtClean="0"/>
              <a:t>Present a parametrized synthesizable RTL implementation</a:t>
            </a:r>
          </a:p>
          <a:p>
            <a:r>
              <a:rPr lang="en-US" sz="2000" dirty="0" smtClean="0"/>
              <a:t>Evaluation for VLSI layouts of Micro-architectural patterns</a:t>
            </a:r>
          </a:p>
          <a:p>
            <a:r>
              <a:rPr lang="en-US" sz="2000" dirty="0" smtClean="0"/>
              <a:t>Evaluation of area, energy &amp; performance</a:t>
            </a:r>
          </a:p>
        </p:txBody>
      </p:sp>
    </p:spTree>
    <p:extLst>
      <p:ext uri="{BB962C8B-B14F-4D97-AF65-F5344CB8AC3E}">
        <p14:creationId xmlns:p14="http://schemas.microsoft.com/office/powerpoint/2010/main" val="123488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99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regular &amp; Irregular </a:t>
            </a:r>
            <a:r>
              <a:rPr lang="en-US" sz="2800" dirty="0" err="1" smtClean="0"/>
              <a:t>dlp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27048"/>
            <a:ext cx="2854516" cy="42641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MIMD</a:t>
            </a:r>
          </a:p>
          <a:p>
            <a:r>
              <a:rPr lang="en-US" sz="2000" dirty="0" smtClean="0"/>
              <a:t>Vector-SIMD</a:t>
            </a:r>
          </a:p>
          <a:p>
            <a:r>
              <a:rPr lang="en-US" sz="2000" dirty="0" err="1" smtClean="0"/>
              <a:t>Subword</a:t>
            </a:r>
            <a:r>
              <a:rPr lang="en-US" sz="2000" dirty="0" smtClean="0"/>
              <a:t>-SIMD</a:t>
            </a:r>
          </a:p>
          <a:p>
            <a:r>
              <a:rPr lang="en-US" sz="2000" dirty="0" smtClean="0"/>
              <a:t>SIMT</a:t>
            </a:r>
          </a:p>
          <a:p>
            <a:r>
              <a:rPr lang="en-US" sz="2000" dirty="0" smtClean="0"/>
              <a:t>VT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36" y="1527048"/>
            <a:ext cx="53625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2448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mimd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319271"/>
            <a:ext cx="9905999" cy="24719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Multiple cores – scalar or multi-threaded</a:t>
            </a:r>
          </a:p>
          <a:p>
            <a:r>
              <a:rPr lang="en-US" sz="2000" dirty="0" smtClean="0"/>
              <a:t>Single Host thread(HT) – interacts with OS, manages accelerator</a:t>
            </a:r>
          </a:p>
          <a:p>
            <a:r>
              <a:rPr lang="en-US" sz="2000" dirty="0" smtClean="0"/>
              <a:t>Several Micro-threads(</a:t>
            </a:r>
            <a:r>
              <a:rPr lang="en-US" sz="2000" dirty="0" err="1" smtClean="0"/>
              <a:t>uT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Easy Programmability</a:t>
            </a:r>
          </a:p>
          <a:p>
            <a:r>
              <a:rPr lang="en-US" sz="2000" dirty="0" smtClean="0"/>
              <a:t>More area &amp; lower efficiency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254823"/>
            <a:ext cx="93059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8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662491" cy="5427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Vector-</a:t>
            </a:r>
            <a:r>
              <a:rPr lang="en-US" sz="2800" dirty="0" err="1" smtClean="0"/>
              <a:t>Simd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650348"/>
            <a:ext cx="9905999" cy="236640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Multiple vector processing elements – Control Threads(CTs)</a:t>
            </a:r>
          </a:p>
          <a:p>
            <a:r>
              <a:rPr lang="en-US" sz="2000" dirty="0" smtClean="0"/>
              <a:t>Each CT has several </a:t>
            </a:r>
            <a:r>
              <a:rPr lang="en-US" sz="2000" dirty="0" err="1" smtClean="0"/>
              <a:t>uTs</a:t>
            </a:r>
            <a:r>
              <a:rPr lang="en-US" sz="2000" dirty="0" smtClean="0"/>
              <a:t> in lock-step</a:t>
            </a:r>
          </a:p>
          <a:p>
            <a:r>
              <a:rPr lang="en-US" sz="2000" dirty="0" smtClean="0"/>
              <a:t>Straightforward for regular DLP</a:t>
            </a:r>
          </a:p>
          <a:p>
            <a:r>
              <a:rPr lang="en-US" sz="2000" dirty="0" smtClean="0"/>
              <a:t>CP executes redundant </a:t>
            </a:r>
            <a:r>
              <a:rPr lang="en-US" sz="2000" dirty="0" err="1" smtClean="0"/>
              <a:t>insts</a:t>
            </a:r>
            <a:r>
              <a:rPr lang="en-US" sz="2000" dirty="0" smtClean="0"/>
              <a:t> once, CP VIU amortize overhead, VMU efficient large blocks</a:t>
            </a:r>
          </a:p>
          <a:p>
            <a:r>
              <a:rPr lang="en-US" sz="2000" dirty="0" smtClean="0"/>
              <a:t>Complex irregular DLP may need vectored flags and arithmetic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205066"/>
            <a:ext cx="8926132" cy="2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78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Subword</a:t>
            </a:r>
            <a:r>
              <a:rPr lang="en-US" sz="2800" dirty="0" smtClean="0"/>
              <a:t>-SIMD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995928"/>
            <a:ext cx="9905999" cy="1795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Vector-like with scalar wide </a:t>
            </a:r>
            <a:r>
              <a:rPr lang="en-US" sz="2000" dirty="0" err="1" smtClean="0"/>
              <a:t>datapaths</a:t>
            </a:r>
            <a:endParaRPr lang="en-US" sz="2000" dirty="0" smtClean="0"/>
          </a:p>
          <a:p>
            <a:r>
              <a:rPr lang="en-US" sz="2000" dirty="0" smtClean="0"/>
              <a:t>Fixed-length unlike vector-SIMD, alignment constraints for memory</a:t>
            </a:r>
          </a:p>
          <a:p>
            <a:r>
              <a:rPr lang="en-US" sz="2000" dirty="0" smtClean="0"/>
              <a:t>Limited support for irregular DLP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261872"/>
            <a:ext cx="9431564" cy="24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5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767328"/>
            <a:ext cx="9905999" cy="2023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CTs, HT manages </a:t>
            </a:r>
            <a:r>
              <a:rPr lang="en-US" sz="2000" dirty="0" err="1" smtClean="0"/>
              <a:t>uTs</a:t>
            </a:r>
            <a:endParaRPr lang="en-US" sz="2000" dirty="0" smtClean="0"/>
          </a:p>
          <a:p>
            <a:r>
              <a:rPr lang="en-US" sz="2000" dirty="0" smtClean="0"/>
              <a:t>Executes multiple scalar ops</a:t>
            </a:r>
          </a:p>
          <a:p>
            <a:r>
              <a:rPr lang="en-US" sz="2000" dirty="0" smtClean="0"/>
              <a:t>Execute redundant instructions, multiple scalar accesses, per </a:t>
            </a:r>
            <a:r>
              <a:rPr lang="en-US" sz="2000" dirty="0" err="1" smtClean="0"/>
              <a:t>uT</a:t>
            </a:r>
            <a:r>
              <a:rPr lang="en-US" sz="2000" dirty="0" smtClean="0"/>
              <a:t> </a:t>
            </a:r>
            <a:r>
              <a:rPr lang="en-US" sz="2000" dirty="0" err="1" smtClean="0"/>
              <a:t>stripmining</a:t>
            </a:r>
            <a:r>
              <a:rPr lang="en-US" sz="2000" dirty="0" smtClean="0"/>
              <a:t> calculations</a:t>
            </a:r>
          </a:p>
          <a:p>
            <a:r>
              <a:rPr lang="en-US" sz="2000" dirty="0" smtClean="0"/>
              <a:t>Simple to map data-dependent control flow, generates masks to disable inactive </a:t>
            </a:r>
            <a:r>
              <a:rPr lang="en-US" sz="2000" dirty="0" err="1" smtClean="0"/>
              <a:t>uTs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190369"/>
            <a:ext cx="8587804" cy="24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696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730752"/>
            <a:ext cx="9905999" cy="2060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Executes efficient vector memory instructions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ssues vector-fetch instructions to indicate start of scalar stream for </a:t>
            </a:r>
            <a:r>
              <a:rPr lang="en-US" sz="2000" dirty="0" err="1" smtClean="0"/>
              <a:t>uT</a:t>
            </a:r>
            <a:r>
              <a:rPr lang="en-US" sz="2000" dirty="0" smtClean="0"/>
              <a:t> execution</a:t>
            </a:r>
          </a:p>
          <a:p>
            <a:r>
              <a:rPr lang="en-US" sz="2000" dirty="0" err="1" smtClean="0"/>
              <a:t>uTs</a:t>
            </a:r>
            <a:r>
              <a:rPr lang="en-US" sz="2000" dirty="0" smtClean="0"/>
              <a:t> execute in a SIMD manner</a:t>
            </a:r>
          </a:p>
          <a:p>
            <a:r>
              <a:rPr lang="en-US" sz="2000" dirty="0" smtClean="0"/>
              <a:t>Vector-fetched scalar branch can cause divergence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192409"/>
            <a:ext cx="8907843" cy="24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940</TotalTime>
  <Words>801</Words>
  <Application>Microsoft Office PowerPoint</Application>
  <PresentationFormat>Widescreen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Tw Cen MT</vt:lpstr>
      <vt:lpstr>Circuit</vt:lpstr>
      <vt:lpstr>Exploring the tradeoffs between programmability and efficiency in Data-parallel accelerators</vt:lpstr>
      <vt:lpstr>Motivation</vt:lpstr>
      <vt:lpstr>In This Paper…</vt:lpstr>
      <vt:lpstr>For regular &amp; Irregular dlp…</vt:lpstr>
      <vt:lpstr>mimd</vt:lpstr>
      <vt:lpstr>Vector-Simd</vt:lpstr>
      <vt:lpstr>Subword-SIMD</vt:lpstr>
      <vt:lpstr>SIMT</vt:lpstr>
      <vt:lpstr>VT</vt:lpstr>
      <vt:lpstr>PowerPoint Presentation</vt:lpstr>
      <vt:lpstr>Micro-architectural Components</vt:lpstr>
      <vt:lpstr>PowerPoint Presentation</vt:lpstr>
      <vt:lpstr>Tiles</vt:lpstr>
      <vt:lpstr>Optimizations</vt:lpstr>
      <vt:lpstr>HARDware Toolflow</vt:lpstr>
      <vt:lpstr>Tile configs </vt:lpstr>
      <vt:lpstr>Microbenchmarks &amp; APP Kernels</vt:lpstr>
      <vt:lpstr>Programming Methodology</vt:lpstr>
      <vt:lpstr>Cycle time &amp; Area comparison</vt:lpstr>
      <vt:lpstr>Micro-Architectural Tradeoffs</vt:lpstr>
      <vt:lpstr>Impact of Density-time execution, Dynamic fragment convergence &amp; memory coalescing</vt:lpstr>
      <vt:lpstr>Application Kernel Results</vt:lpstr>
      <vt:lpstr>Conclusions</vt:lpstr>
      <vt:lpstr>Looking Ahead</vt:lpstr>
      <vt:lpstr>Couple of things missing…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tradeoffs between programmability and efficiency in Data-parallel accelerators</dc:title>
  <dc:creator>Jonathan Mathews</dc:creator>
  <cp:lastModifiedBy>Jonathan Mathews</cp:lastModifiedBy>
  <cp:revision>43</cp:revision>
  <dcterms:created xsi:type="dcterms:W3CDTF">2015-11-10T02:13:50Z</dcterms:created>
  <dcterms:modified xsi:type="dcterms:W3CDTF">2015-11-10T17:54:38Z</dcterms:modified>
</cp:coreProperties>
</file>