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3" r:id="rId11"/>
    <p:sldId id="264" r:id="rId12"/>
    <p:sldId id="265" r:id="rId13"/>
    <p:sldId id="266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F2B09FF-2382-4092-B6A5-F8A2EDC63739}">
  <a:tblStyle styleId="{CF2B09FF-2382-4092-B6A5-F8A2EDC63739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2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 rot="10800000">
            <a:off x="-11798300" y="-11796712"/>
            <a:ext cx="11798300" cy="124920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4812" cy="41132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2078581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752312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633053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702876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623711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028155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503338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107819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323641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677548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582286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00198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15276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7879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80432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996344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788952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405935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7571782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822467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12689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426808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52244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9647490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331199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496362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07474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0379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4698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106889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2659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561896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325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70680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2011" cy="3635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4290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006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6294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4290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006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6294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3505200" y="6356350"/>
            <a:ext cx="2132011" cy="3635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2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2011" cy="3635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4290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006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6294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/>
          <p:nvPr/>
        </p:nvSpPr>
        <p:spPr>
          <a:xfrm>
            <a:off x="1376362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505200" y="6356350"/>
            <a:ext cx="2132011" cy="3635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2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8"/>
          <p:cNvSpPr/>
          <p:nvPr/>
        </p:nvSpPr>
        <p:spPr>
          <a:xfrm>
            <a:off x="0" y="6219825"/>
            <a:ext cx="9144000" cy="638174"/>
          </a:xfrm>
          <a:prstGeom prst="rect">
            <a:avLst/>
          </a:prstGeom>
          <a:gradFill>
            <a:gsLst>
              <a:gs pos="0">
                <a:srgbClr val="800000"/>
              </a:gs>
              <a:gs pos="100000">
                <a:srgbClr val="C8001E"/>
              </a:gs>
            </a:gsLst>
            <a:lin ang="10800000" scaled="0"/>
          </a:gradFill>
          <a:ln w="9525" cap="sq" cmpd="sng">
            <a:solidFill>
              <a:srgbClr val="A20014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Shape 9"/>
          <p:cNvSpPr/>
          <p:nvPr/>
        </p:nvSpPr>
        <p:spPr>
          <a:xfrm>
            <a:off x="0" y="0"/>
            <a:ext cx="9144000" cy="269874"/>
          </a:xfrm>
          <a:prstGeom prst="rect">
            <a:avLst/>
          </a:prstGeom>
          <a:gradFill>
            <a:gsLst>
              <a:gs pos="0">
                <a:srgbClr val="C8001E"/>
              </a:gs>
              <a:gs pos="100000">
                <a:srgbClr val="800000"/>
              </a:gs>
            </a:gsLst>
            <a:lin ang="10800000" scaled="0"/>
          </a:gradFill>
          <a:ln w="9525" cap="sq" cmpd="sng">
            <a:solidFill>
              <a:srgbClr val="A20014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0" y="269875"/>
            <a:ext cx="9144000" cy="46036"/>
          </a:xfrm>
          <a:prstGeom prst="rect">
            <a:avLst/>
          </a:prstGeom>
          <a:gradFill>
            <a:gsLst>
              <a:gs pos="0">
                <a:srgbClr val="FAB900"/>
              </a:gs>
              <a:gs pos="100000">
                <a:srgbClr val="EB8D00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6173787"/>
            <a:ext cx="9144000" cy="46036"/>
          </a:xfrm>
          <a:prstGeom prst="rect">
            <a:avLst/>
          </a:prstGeom>
          <a:gradFill>
            <a:gsLst>
              <a:gs pos="0">
                <a:srgbClr val="FAB900"/>
              </a:gs>
              <a:gs pos="100000">
                <a:srgbClr val="EB8D00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Shape 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5200" y="6138862"/>
            <a:ext cx="2143125" cy="677861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8228012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429000" marR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00600" marR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629400" marR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604962"/>
            <a:ext cx="8228012" cy="397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defRPr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28575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defRPr sz="2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defRPr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defRPr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defRPr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429000" marR="0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defRPr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00600" marR="0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defRPr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629400" marR="0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defRPr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png"/><Relationship Id="rId4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/>
        </p:nvSpPr>
        <p:spPr>
          <a:xfrm>
            <a:off x="457200" y="219596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3000"/>
              <a:t>A Scalable Architecture For High-Throughput Regular-Expression Pattern Matching</a:t>
            </a:r>
          </a:p>
        </p:txBody>
      </p:sp>
      <p:sp>
        <p:nvSpPr>
          <p:cNvPr id="21" name="Shape 21"/>
          <p:cNvSpPr txBox="1"/>
          <p:nvPr/>
        </p:nvSpPr>
        <p:spPr>
          <a:xfrm>
            <a:off x="976875" y="4331800"/>
            <a:ext cx="2382145" cy="10426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000" dirty="0"/>
              <a:t>Yao </a:t>
            </a:r>
            <a:r>
              <a:rPr lang="en-US" sz="3000" dirty="0" smtClean="0"/>
              <a:t>Song</a:t>
            </a:r>
          </a:p>
          <a:p>
            <a:pPr>
              <a:spcBef>
                <a:spcPts val="0"/>
              </a:spcBef>
              <a:buNone/>
            </a:pPr>
            <a:r>
              <a:rPr lang="en-US" sz="3000" dirty="0" smtClean="0"/>
              <a:t>11/05/2015</a:t>
            </a:r>
            <a:endParaRPr lang="en-US" sz="3000" dirty="0"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>
            <a:off x="405000" y="548850"/>
            <a:ext cx="8229600" cy="75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000">
                <a:solidFill>
                  <a:schemeClr val="dk1"/>
                </a:solidFill>
              </a:rPr>
              <a:t>Constructing High-Throughput FSM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x="713675" y="4377225"/>
            <a:ext cx="7087800" cy="1409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2000" dirty="0">
                <a:solidFill>
                  <a:schemeClr val="dk1"/>
                </a:solidFill>
              </a:rPr>
              <a:t>process multiple symbols for one transition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2000" dirty="0">
                <a:solidFill>
                  <a:schemeClr val="dk1"/>
                </a:solidFill>
              </a:rPr>
              <a:t>naive approach lead to large storage overhead because of the expansion of transition table</a:t>
            </a:r>
          </a:p>
          <a:p>
            <a:pPr lvl="0" rtl="0">
              <a:spcBef>
                <a:spcPts val="0"/>
              </a:spcBef>
              <a:buNone/>
            </a:pPr>
            <a:endParaRPr sz="2400" dirty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71625" y="1424475"/>
            <a:ext cx="5800725" cy="2952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405000" y="548850"/>
            <a:ext cx="8229600" cy="75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000">
                <a:solidFill>
                  <a:schemeClr val="dk1"/>
                </a:solidFill>
              </a:rPr>
              <a:t>Adding Accepts and Restarts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831542" y="4233193"/>
            <a:ext cx="7536900" cy="174772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2000" dirty="0" smtClean="0">
                <a:solidFill>
                  <a:schemeClr val="dk1"/>
                </a:solidFill>
              </a:rPr>
              <a:t>The transition of high-throughput DFA might traverse an accepting state</a:t>
            </a:r>
          </a:p>
          <a:p>
            <a:pPr marL="457200" indent="-381000">
              <a:buClr>
                <a:schemeClr val="dk1"/>
              </a:buClr>
              <a:buSzPct val="100000"/>
              <a:buFontTx/>
              <a:buChar char="●"/>
            </a:pPr>
            <a:r>
              <a:rPr lang="en-US" sz="2000" dirty="0">
                <a:solidFill>
                  <a:schemeClr val="dk1"/>
                </a:solidFill>
              </a:rPr>
              <a:t>Adding two flag bits in transition </a:t>
            </a:r>
            <a:r>
              <a:rPr lang="en-US" sz="2000" dirty="0" smtClean="0">
                <a:solidFill>
                  <a:schemeClr val="dk1"/>
                </a:solidFill>
              </a:rPr>
              <a:t>function</a:t>
            </a:r>
            <a:endParaRPr lang="en-US" sz="2000" dirty="0">
              <a:solidFill>
                <a:schemeClr val="dk1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2000" dirty="0">
                <a:solidFill>
                  <a:schemeClr val="dk1"/>
                </a:solidFill>
              </a:rPr>
              <a:t>Different colors for in </a:t>
            </a:r>
            <a:r>
              <a:rPr lang="en-US" sz="2000" dirty="0" smtClean="0">
                <a:solidFill>
                  <a:schemeClr val="dk1"/>
                </a:solidFill>
              </a:rPr>
              <a:t>progress(black), accept(red) </a:t>
            </a:r>
            <a:r>
              <a:rPr lang="en-US" sz="2000" dirty="0">
                <a:solidFill>
                  <a:schemeClr val="dk1"/>
                </a:solidFill>
              </a:rPr>
              <a:t>and restart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2000" dirty="0">
                <a:solidFill>
                  <a:schemeClr val="dk1"/>
                </a:solidFill>
              </a:rPr>
              <a:t>Reducing the number of state in the automaton</a:t>
            </a:r>
          </a:p>
          <a:p>
            <a:pPr lvl="0" rtl="0">
              <a:spcBef>
                <a:spcPts val="0"/>
              </a:spcBef>
              <a:buNone/>
            </a:pPr>
            <a:endParaRPr sz="2400" dirty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19800" y="1296484"/>
            <a:ext cx="4239380" cy="289392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hape 5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5000" y="1616724"/>
            <a:ext cx="3770663" cy="257368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ight Arrow 1"/>
          <p:cNvSpPr/>
          <p:nvPr/>
        </p:nvSpPr>
        <p:spPr>
          <a:xfrm>
            <a:off x="3797559" y="2903567"/>
            <a:ext cx="802433" cy="2128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/>
        </p:nvSpPr>
        <p:spPr>
          <a:xfrm>
            <a:off x="405000" y="548850"/>
            <a:ext cx="8229600" cy="75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000">
                <a:solidFill>
                  <a:schemeClr val="dk1"/>
                </a:solidFill>
              </a:rPr>
              <a:t>Alphabet Encoding</a:t>
            </a:r>
          </a:p>
        </p:txBody>
      </p:sp>
      <p:sp>
        <p:nvSpPr>
          <p:cNvPr id="81" name="Shape 81"/>
          <p:cNvSpPr txBox="1"/>
          <p:nvPr/>
        </p:nvSpPr>
        <p:spPr>
          <a:xfrm>
            <a:off x="957375" y="4362351"/>
            <a:ext cx="7536900" cy="115204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2000" dirty="0">
                <a:solidFill>
                  <a:schemeClr val="dk1"/>
                </a:solidFill>
              </a:rPr>
              <a:t>Reducing the size of transition table for high-throughput FSMs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2000" dirty="0">
                <a:solidFill>
                  <a:schemeClr val="dk1"/>
                </a:solidFill>
              </a:rPr>
              <a:t>Combining equivalent input symbol series.</a:t>
            </a:r>
          </a:p>
          <a:p>
            <a:pPr lvl="0" rtl="0">
              <a:spcBef>
                <a:spcPts val="0"/>
              </a:spcBef>
              <a:buNone/>
            </a:pPr>
            <a:endParaRPr sz="2400" dirty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2000" y="1175076"/>
            <a:ext cx="7755599" cy="3057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/>
        </p:nvSpPr>
        <p:spPr>
          <a:xfrm>
            <a:off x="405000" y="548850"/>
            <a:ext cx="8229600" cy="75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000">
                <a:solidFill>
                  <a:schemeClr val="dk1"/>
                </a:solidFill>
              </a:rPr>
              <a:t>Alphabet Encoding</a:t>
            </a:r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52053" y="1492586"/>
            <a:ext cx="5312824" cy="4318674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Shape 89"/>
          <p:cNvSpPr txBox="1"/>
          <p:nvPr/>
        </p:nvSpPr>
        <p:spPr>
          <a:xfrm>
            <a:off x="405000" y="1492586"/>
            <a:ext cx="3513857" cy="217434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 sz="2000" dirty="0"/>
              <a:t>result: </a:t>
            </a:r>
            <a:r>
              <a:rPr lang="en-US" sz="2000" dirty="0" smtClean="0"/>
              <a:t>the set </a:t>
            </a:r>
            <a:r>
              <a:rPr lang="en-US" sz="2000" dirty="0"/>
              <a:t>of m-symbol combinations</a:t>
            </a:r>
          </a:p>
          <a:p>
            <a:pPr rtl="0">
              <a:spcBef>
                <a:spcPts val="0"/>
              </a:spcBef>
              <a:buNone/>
            </a:pPr>
            <a:r>
              <a:rPr lang="en-US" sz="2000" dirty="0"/>
              <a:t>K: the set of ECI</a:t>
            </a:r>
          </a:p>
          <a:p>
            <a:r>
              <a:rPr lang="en-US" sz="2000" dirty="0" smtClean="0">
                <a:solidFill>
                  <a:schemeClr val="dk1"/>
                </a:solidFill>
                <a:highlight>
                  <a:srgbClr val="F9F9F9"/>
                </a:highlight>
              </a:rPr>
              <a:t>κ:</a:t>
            </a:r>
            <a:r>
              <a:rPr lang="en-US" sz="2000" dirty="0">
                <a:solidFill>
                  <a:schemeClr val="dk1"/>
                </a:solidFill>
                <a:highlight>
                  <a:srgbClr val="F9F9F9"/>
                </a:highlight>
              </a:rPr>
              <a:t> </a:t>
            </a:r>
            <a:r>
              <a:rPr lang="en-US" sz="2000" dirty="0" smtClean="0">
                <a:solidFill>
                  <a:schemeClr val="dk1"/>
                </a:solidFill>
                <a:highlight>
                  <a:srgbClr val="F9F9F9"/>
                </a:highlight>
              </a:rPr>
              <a:t> </a:t>
            </a:r>
            <a:r>
              <a:rPr lang="en-US" sz="2000" dirty="0"/>
              <a:t>the </a:t>
            </a:r>
            <a:r>
              <a:rPr lang="en-US" sz="2000" dirty="0" smtClean="0"/>
              <a:t>transition relationship (</a:t>
            </a:r>
            <a:r>
              <a:rPr lang="en-US" sz="2000" dirty="0">
                <a:solidFill>
                  <a:schemeClr val="dk1"/>
                </a:solidFill>
                <a:highlight>
                  <a:srgbClr val="F9F9F9"/>
                </a:highlight>
              </a:rPr>
              <a:t>δ</a:t>
            </a:r>
            <a:r>
              <a:rPr lang="en-US" sz="2000" dirty="0" smtClean="0"/>
              <a:t>) of encoded automaton</a:t>
            </a:r>
          </a:p>
          <a:p>
            <a:endParaRPr lang="en-US" sz="2000" dirty="0"/>
          </a:p>
          <a:p>
            <a:pPr rtl="0">
              <a:spcBef>
                <a:spcPts val="0"/>
              </a:spcBef>
              <a:buNone/>
            </a:pPr>
            <a:endParaRPr lang="en-US" sz="2000" dirty="0" smtClean="0">
              <a:solidFill>
                <a:schemeClr val="dk1"/>
              </a:solidFill>
              <a:highlight>
                <a:srgbClr val="F9F9F9"/>
              </a:highlight>
            </a:endParaRP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/>
        </p:nvSpPr>
        <p:spPr>
          <a:xfrm>
            <a:off x="405000" y="548850"/>
            <a:ext cx="8229600" cy="75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000">
                <a:solidFill>
                  <a:schemeClr val="dk1"/>
                </a:solidFill>
              </a:rPr>
              <a:t>Run-Length Encoding</a:t>
            </a:r>
          </a:p>
        </p:txBody>
      </p:sp>
      <p:pic>
        <p:nvPicPr>
          <p:cNvPr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68200" y="1304850"/>
            <a:ext cx="4366399" cy="22148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Shape 10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04075" y="3519700"/>
            <a:ext cx="4121540" cy="2339049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Shape 109"/>
          <p:cNvSpPr txBox="1"/>
          <p:nvPr/>
        </p:nvSpPr>
        <p:spPr>
          <a:xfrm>
            <a:off x="278136" y="1671965"/>
            <a:ext cx="3818399" cy="34412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-US" sz="2000" dirty="0"/>
              <a:t>If a symbol s repeats n times, they can be encoded as n(s)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-US" sz="2000" dirty="0"/>
              <a:t>Disadvantage: increasing the cost of accessing the transition table to obtain a desired entry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-US" sz="2000" dirty="0"/>
              <a:t>Solved by special memory organization and an extra level of indirection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/>
        </p:nvSpPr>
        <p:spPr>
          <a:xfrm>
            <a:off x="405000" y="548850"/>
            <a:ext cx="8229600" cy="75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000">
                <a:solidFill>
                  <a:schemeClr val="dk1"/>
                </a:solidFill>
              </a:rPr>
              <a:t>Transition Table Memory and Indirection Table</a:t>
            </a:r>
          </a:p>
        </p:txBody>
      </p:sp>
      <p:pic>
        <p:nvPicPr>
          <p:cNvPr id="115" name="Shape 1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57325" y="1304837"/>
            <a:ext cx="6229350" cy="2752725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Shape 116"/>
          <p:cNvSpPr txBox="1"/>
          <p:nvPr/>
        </p:nvSpPr>
        <p:spPr>
          <a:xfrm>
            <a:off x="831300" y="3823525"/>
            <a:ext cx="7377000" cy="220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-US" sz="1800"/>
              <a:t>1st version, relatively naive implementation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-US" sz="1800"/>
              <a:t>Assuming 3 entries can be fetched per memory access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-US" sz="1800"/>
              <a:t>Compressed columns should be placed in physical memory compactly.</a:t>
            </a:r>
          </a:p>
          <a:p>
            <a:pPr marL="457200" lvl="0" indent="-342900">
              <a:spcBef>
                <a:spcPts val="0"/>
              </a:spcBef>
              <a:buSzPct val="100000"/>
              <a:buChar char="●"/>
            </a:pPr>
            <a:r>
              <a:rPr lang="en-US" sz="1800"/>
              <a:t>A level of indirection helps locate the desired entry, however the hardware logic for finding that entry is complex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/>
        </p:nvSpPr>
        <p:spPr>
          <a:xfrm>
            <a:off x="405000" y="548850"/>
            <a:ext cx="8229600" cy="75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000">
                <a:solidFill>
                  <a:schemeClr val="dk1"/>
                </a:solidFill>
              </a:rPr>
              <a:t>Transition Table Memory and Indirection Table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883525" y="4000425"/>
            <a:ext cx="7377000" cy="1843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-US" sz="1800"/>
              <a:t>2st version, improved on 1st version 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-US" sz="1800"/>
              <a:t>Storing pre-computed prefix sums instead of “coefficient” in each entry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-US" sz="1800"/>
              <a:t>Hardware needs to calculate terminal index and word count for each column</a:t>
            </a:r>
          </a:p>
        </p:txBody>
      </p:sp>
      <p:pic>
        <p:nvPicPr>
          <p:cNvPr id="123" name="Shape 1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38287" y="1304837"/>
            <a:ext cx="6067425" cy="2695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>
            <a:off x="405000" y="548850"/>
            <a:ext cx="8229600" cy="75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000">
                <a:solidFill>
                  <a:schemeClr val="dk1"/>
                </a:solidFill>
              </a:rPr>
              <a:t>Transition Table Memory and Indirection Table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x="883500" y="3985750"/>
            <a:ext cx="7377000" cy="135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-US" sz="1800"/>
              <a:t>final version, improved on 2st version 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-US" sz="1800"/>
              <a:t>Storing terminal index and word count in Indirection Table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-US" sz="1800"/>
              <a:t>No need for logic to calculate terminal index and word count</a:t>
            </a:r>
          </a:p>
        </p:txBody>
      </p:sp>
      <p:pic>
        <p:nvPicPr>
          <p:cNvPr id="130" name="Shape 1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66875" y="1527262"/>
            <a:ext cx="6210300" cy="204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/>
        </p:nvSpPr>
        <p:spPr>
          <a:xfrm>
            <a:off x="405000" y="548850"/>
            <a:ext cx="8229600" cy="75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000">
                <a:solidFill>
                  <a:schemeClr val="dk1"/>
                </a:solidFill>
              </a:rPr>
              <a:t>State Select Block (global scope)</a:t>
            </a:r>
          </a:p>
        </p:txBody>
      </p:sp>
      <p:pic>
        <p:nvPicPr>
          <p:cNvPr id="136" name="Shape 1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59212" y="1304847"/>
            <a:ext cx="5521174" cy="4714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/>
        </p:nvSpPr>
        <p:spPr>
          <a:xfrm>
            <a:off x="405000" y="548850"/>
            <a:ext cx="8229600" cy="75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000">
                <a:solidFill>
                  <a:schemeClr val="dk1"/>
                </a:solidFill>
              </a:rPr>
              <a:t>State Select Block (in the larger context)</a:t>
            </a:r>
          </a:p>
        </p:txBody>
      </p:sp>
      <p:pic>
        <p:nvPicPr>
          <p:cNvPr id="142" name="Shape 1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6325" y="1782100"/>
            <a:ext cx="7403525" cy="3685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457200" y="1444246"/>
            <a:ext cx="8229600" cy="3186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000" dirty="0"/>
              <a:t>The rate of data to be processed for pattern matching increases rapidly.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 sz="2000" dirty="0"/>
              <a:t>network intrusion detection systems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 sz="2000" dirty="0"/>
              <a:t>Email monitoring systems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2000" dirty="0"/>
              <a:t>The content of data stream to be matched becomes very complex.</a:t>
            </a:r>
          </a:p>
          <a:p>
            <a:pPr marL="914400" lvl="1" indent="-381000" rtl="0">
              <a:spcBef>
                <a:spcPts val="0"/>
              </a:spcBef>
              <a:buSzPct val="100000"/>
              <a:buChar char="○"/>
            </a:pPr>
            <a:r>
              <a:rPr lang="en-US" sz="2000" dirty="0">
                <a:solidFill>
                  <a:schemeClr val="dk1"/>
                </a:solidFill>
              </a:rPr>
              <a:t>Copyright enforcement programs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2000" dirty="0">
                <a:solidFill>
                  <a:schemeClr val="dk1"/>
                </a:solidFill>
              </a:rPr>
              <a:t>Architectural innovations are needed to satisfy the performance requirement.</a:t>
            </a:r>
          </a:p>
        </p:txBody>
      </p:sp>
      <p:sp>
        <p:nvSpPr>
          <p:cNvPr id="27" name="Shape 27"/>
          <p:cNvSpPr/>
          <p:nvPr/>
        </p:nvSpPr>
        <p:spPr>
          <a:xfrm>
            <a:off x="405000" y="548850"/>
            <a:ext cx="8229600" cy="75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000"/>
              <a:t>Motivations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/>
        </p:nvSpPr>
        <p:spPr>
          <a:xfrm>
            <a:off x="330850" y="530300"/>
            <a:ext cx="8229600" cy="75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000">
                <a:solidFill>
                  <a:schemeClr val="dk1"/>
                </a:solidFill>
              </a:rPr>
              <a:t>State Select Block </a:t>
            </a:r>
          </a:p>
        </p:txBody>
      </p:sp>
      <p:pic>
        <p:nvPicPr>
          <p:cNvPr id="148" name="Shape 1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33224" y="1459775"/>
            <a:ext cx="5811150" cy="4328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/>
        </p:nvSpPr>
        <p:spPr>
          <a:xfrm>
            <a:off x="330850" y="530300"/>
            <a:ext cx="8229600" cy="75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000">
                <a:solidFill>
                  <a:schemeClr val="dk1"/>
                </a:solidFill>
              </a:rPr>
              <a:t>Optimizations (global scope) </a:t>
            </a:r>
          </a:p>
        </p:txBody>
      </p:sp>
      <p:pic>
        <p:nvPicPr>
          <p:cNvPr id="154" name="Shape 1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06675" y="1286287"/>
            <a:ext cx="5153025" cy="460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/>
        </p:nvSpPr>
        <p:spPr>
          <a:xfrm>
            <a:off x="330850" y="530300"/>
            <a:ext cx="8229600" cy="75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000">
                <a:solidFill>
                  <a:schemeClr val="dk1"/>
                </a:solidFill>
              </a:rPr>
              <a:t>Optimize Run-Length Encoding</a:t>
            </a:r>
          </a:p>
        </p:txBody>
      </p:sp>
      <p:pic>
        <p:nvPicPr>
          <p:cNvPr id="160" name="Shape 1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6334" y="1286300"/>
            <a:ext cx="4027590" cy="2285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Shape 16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92350" y="1476037"/>
            <a:ext cx="4027599" cy="1906245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Shape 162"/>
          <p:cNvSpPr txBox="1"/>
          <p:nvPr/>
        </p:nvSpPr>
        <p:spPr>
          <a:xfrm>
            <a:off x="648725" y="3572025"/>
            <a:ext cx="7803299" cy="228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Char char="●"/>
            </a:pPr>
            <a:r>
              <a:rPr lang="en-US" sz="2000" dirty="0"/>
              <a:t>Optimizing run-length encoding via state reordering</a:t>
            </a:r>
          </a:p>
          <a:p>
            <a:pPr marL="914400" lvl="1" indent="-381000" rtl="0">
              <a:spcBef>
                <a:spcPts val="0"/>
              </a:spcBef>
              <a:buSzPct val="100000"/>
              <a:buChar char="○"/>
            </a:pPr>
            <a:r>
              <a:rPr lang="en-US" sz="2000" dirty="0"/>
              <a:t>Calculating difference matrix</a:t>
            </a:r>
          </a:p>
          <a:p>
            <a:pPr marL="914400" lvl="1" indent="-381000">
              <a:spcBef>
                <a:spcPts val="0"/>
              </a:spcBef>
              <a:buSzPct val="100000"/>
              <a:buChar char="○"/>
            </a:pPr>
            <a:r>
              <a:rPr lang="en-US" sz="2000" dirty="0"/>
              <a:t>State reordering based on difference matrix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/>
        </p:nvSpPr>
        <p:spPr>
          <a:xfrm>
            <a:off x="330850" y="530300"/>
            <a:ext cx="8229600" cy="75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000">
                <a:solidFill>
                  <a:schemeClr val="dk1"/>
                </a:solidFill>
              </a:rPr>
              <a:t>Calculating Difference Matrix</a:t>
            </a:r>
          </a:p>
        </p:txBody>
      </p:sp>
      <p:pic>
        <p:nvPicPr>
          <p:cNvPr id="168" name="Shape 1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06771" y="1286300"/>
            <a:ext cx="4794124" cy="233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Shape 1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33187" y="3715849"/>
            <a:ext cx="4104201" cy="2081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Shape 17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52000" y="3980475"/>
            <a:ext cx="1600200" cy="1552575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Shape 171"/>
          <p:cNvSpPr/>
          <p:nvPr/>
        </p:nvSpPr>
        <p:spPr>
          <a:xfrm>
            <a:off x="4865800" y="4571362"/>
            <a:ext cx="1186199" cy="37079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/>
        </p:nvSpPr>
        <p:spPr>
          <a:xfrm>
            <a:off x="330850" y="530300"/>
            <a:ext cx="8229600" cy="75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000">
                <a:solidFill>
                  <a:schemeClr val="dk1"/>
                </a:solidFill>
              </a:rPr>
              <a:t>State Reordering</a:t>
            </a:r>
          </a:p>
        </p:txBody>
      </p:sp>
      <p:pic>
        <p:nvPicPr>
          <p:cNvPr id="177" name="Shape 1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33325" y="4017525"/>
            <a:ext cx="1600200" cy="1552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Shape 1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00775" y="3702885"/>
            <a:ext cx="3859674" cy="2181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Shape 17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26775" y="1286300"/>
            <a:ext cx="4325724" cy="2481625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Shape 180"/>
          <p:cNvSpPr/>
          <p:nvPr/>
        </p:nvSpPr>
        <p:spPr>
          <a:xfrm>
            <a:off x="3514575" y="4738212"/>
            <a:ext cx="1186199" cy="37079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aphicFrame>
        <p:nvGraphicFramePr>
          <p:cNvPr id="181" name="Shape 181"/>
          <p:cNvGraphicFramePr/>
          <p:nvPr/>
        </p:nvGraphicFramePr>
        <p:xfrm>
          <a:off x="5567600" y="804362"/>
          <a:ext cx="2959525" cy="2654570"/>
        </p:xfrm>
        <a:graphic>
          <a:graphicData uri="http://schemas.openxmlformats.org/drawingml/2006/table">
            <a:tbl>
              <a:tblPr>
                <a:noFill/>
                <a:tableStyleId>{CF2B09FF-2382-4092-B6A5-F8A2EDC63739}</a:tableStyleId>
              </a:tblPr>
              <a:tblGrid>
                <a:gridCol w="776950"/>
                <a:gridCol w="628675"/>
                <a:gridCol w="628650"/>
                <a:gridCol w="925250"/>
              </a:tblGrid>
              <a:tr h="511250"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iteration#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cur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next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used</a:t>
                      </a:r>
                    </a:p>
                  </a:txBody>
                  <a:tcPr marL="91425" marR="91425" marT="91425" marB="91425"/>
                </a:tc>
              </a:tr>
              <a:tr h="51125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B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B</a:t>
                      </a:r>
                    </a:p>
                  </a:txBody>
                  <a:tcPr marL="91425" marR="91425" marT="91425" marB="91425"/>
                </a:tc>
              </a:tr>
              <a:tr h="51125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2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B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B, E</a:t>
                      </a:r>
                    </a:p>
                  </a:txBody>
                  <a:tcPr marL="91425" marR="91425" marT="91425" marB="91425"/>
                </a:tc>
              </a:tr>
              <a:tr h="51125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3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C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B,E,C</a:t>
                      </a:r>
                    </a:p>
                  </a:txBody>
                  <a:tcPr marL="91425" marR="91425" marT="91425" marB="91425"/>
                </a:tc>
              </a:tr>
              <a:tr h="511250"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C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A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B,E,C,A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/>
        </p:nvSpPr>
        <p:spPr>
          <a:xfrm>
            <a:off x="330850" y="530300"/>
            <a:ext cx="8229600" cy="75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000">
                <a:solidFill>
                  <a:schemeClr val="dk1"/>
                </a:solidFill>
              </a:rPr>
              <a:t>Memory Packing</a:t>
            </a:r>
          </a:p>
        </p:txBody>
      </p:sp>
      <p:pic>
        <p:nvPicPr>
          <p:cNvPr id="187" name="Shape 1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66875" y="1527262"/>
            <a:ext cx="6210300" cy="2047875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Shape 188"/>
          <p:cNvSpPr txBox="1"/>
          <p:nvPr/>
        </p:nvSpPr>
        <p:spPr>
          <a:xfrm>
            <a:off x="1115275" y="3575150"/>
            <a:ext cx="6913500" cy="2279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Char char="●"/>
            </a:pPr>
            <a:r>
              <a:rPr lang="en-US" sz="2000" dirty="0"/>
              <a:t>Column 2 has 3 entries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●"/>
            </a:pPr>
            <a:r>
              <a:rPr lang="en-US" sz="2000" dirty="0"/>
              <a:t>But need 2 memory access to fetch</a:t>
            </a:r>
          </a:p>
          <a:p>
            <a:pPr marL="457200" lvl="0" indent="-381000">
              <a:spcBef>
                <a:spcPts val="0"/>
              </a:spcBef>
              <a:buSzPct val="100000"/>
              <a:buChar char="●"/>
            </a:pPr>
            <a:r>
              <a:rPr lang="en-US" sz="2000" dirty="0"/>
              <a:t>Better packing method can reduce the number of memory access per column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/>
        </p:nvSpPr>
        <p:spPr>
          <a:xfrm>
            <a:off x="330850" y="530300"/>
            <a:ext cx="8229600" cy="75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000">
                <a:solidFill>
                  <a:schemeClr val="dk1"/>
                </a:solidFill>
              </a:rPr>
              <a:t>Memory Packing</a:t>
            </a:r>
          </a:p>
        </p:txBody>
      </p:sp>
      <p:pic>
        <p:nvPicPr>
          <p:cNvPr id="194" name="Shape 1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20823" y="1286300"/>
            <a:ext cx="5049649" cy="4558399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Shape 195"/>
          <p:cNvSpPr txBox="1"/>
          <p:nvPr/>
        </p:nvSpPr>
        <p:spPr>
          <a:xfrm>
            <a:off x="5486400" y="1286300"/>
            <a:ext cx="3354899" cy="151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800">
                <a:solidFill>
                  <a:srgbClr val="FF0000"/>
                </a:solidFill>
              </a:rPr>
              <a:t>First pack the longest column among the remaining columns and check how many entries left in the last memory address, result stored in “sum”</a:t>
            </a:r>
          </a:p>
        </p:txBody>
      </p:sp>
      <p:sp>
        <p:nvSpPr>
          <p:cNvPr id="196" name="Shape 196"/>
          <p:cNvSpPr txBox="1"/>
          <p:nvPr/>
        </p:nvSpPr>
        <p:spPr>
          <a:xfrm>
            <a:off x="407775" y="3360150"/>
            <a:ext cx="2057400" cy="2150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800">
                <a:solidFill>
                  <a:srgbClr val="FF0000"/>
                </a:solidFill>
              </a:rPr>
              <a:t>columns whose total sum is not greater than “sum” are packed in this iteration and removed from R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/>
          <p:nvPr/>
        </p:nvSpPr>
        <p:spPr>
          <a:xfrm>
            <a:off x="330850" y="530300"/>
            <a:ext cx="8229600" cy="75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000">
                <a:solidFill>
                  <a:schemeClr val="dk1"/>
                </a:solidFill>
              </a:rPr>
              <a:t>Evaluation - Metrics</a:t>
            </a:r>
          </a:p>
        </p:txBody>
      </p:sp>
      <p:sp>
        <p:nvSpPr>
          <p:cNvPr id="202" name="Shape 202"/>
          <p:cNvSpPr txBox="1"/>
          <p:nvPr/>
        </p:nvSpPr>
        <p:spPr>
          <a:xfrm>
            <a:off x="797000" y="1506650"/>
            <a:ext cx="7117499" cy="322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Char char="●"/>
            </a:pPr>
            <a:r>
              <a:rPr lang="en-US" sz="2000" dirty="0"/>
              <a:t>Throughput (performance)</a:t>
            </a:r>
          </a:p>
          <a:p>
            <a:pPr marL="914400" lvl="1" indent="-381000" rtl="0">
              <a:spcBef>
                <a:spcPts val="0"/>
              </a:spcBef>
              <a:buSzPct val="100000"/>
              <a:buChar char="○"/>
            </a:pPr>
            <a:r>
              <a:rPr lang="en-US" sz="2000" dirty="0"/>
              <a:t>The number of bytes per second that can be processed by the engine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●"/>
            </a:pPr>
            <a:r>
              <a:rPr lang="en-US" sz="2000" dirty="0"/>
              <a:t>Density (efficiency)</a:t>
            </a:r>
          </a:p>
          <a:p>
            <a:pPr marL="914400" lvl="1" indent="-381000" rtl="0">
              <a:spcBef>
                <a:spcPts val="0"/>
              </a:spcBef>
              <a:buSzPct val="100000"/>
              <a:buChar char="○"/>
            </a:pPr>
            <a:r>
              <a:rPr lang="en-US" sz="2000" dirty="0"/>
              <a:t>capacity per unit area</a:t>
            </a:r>
          </a:p>
          <a:p>
            <a:pPr marL="914400" lvl="1" indent="-381000">
              <a:spcBef>
                <a:spcPts val="0"/>
              </a:spcBef>
              <a:buSzPct val="100000"/>
              <a:buChar char="○"/>
            </a:pPr>
            <a:r>
              <a:rPr lang="en-US" sz="2000" dirty="0"/>
              <a:t>based on the number of characters used to specify the instance of the search problem.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/>
          <p:nvPr/>
        </p:nvSpPr>
        <p:spPr>
          <a:xfrm>
            <a:off x="330850" y="530300"/>
            <a:ext cx="8229600" cy="75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000">
                <a:solidFill>
                  <a:schemeClr val="dk1"/>
                </a:solidFill>
              </a:rPr>
              <a:t>Evaluation - Results</a:t>
            </a:r>
          </a:p>
        </p:txBody>
      </p:sp>
      <p:pic>
        <p:nvPicPr>
          <p:cNvPr id="208" name="Shape 2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1" y="1914400"/>
            <a:ext cx="8229599" cy="26468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/>
          <p:nvPr/>
        </p:nvSpPr>
        <p:spPr>
          <a:xfrm>
            <a:off x="330850" y="530300"/>
            <a:ext cx="8229600" cy="75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000">
                <a:solidFill>
                  <a:schemeClr val="dk1"/>
                </a:solidFill>
              </a:rPr>
              <a:t>Conclusion</a:t>
            </a:r>
          </a:p>
        </p:txBody>
      </p:sp>
      <p:sp>
        <p:nvSpPr>
          <p:cNvPr id="214" name="Shape 214"/>
          <p:cNvSpPr txBox="1"/>
          <p:nvPr/>
        </p:nvSpPr>
        <p:spPr>
          <a:xfrm>
            <a:off x="611650" y="1673450"/>
            <a:ext cx="6802499" cy="3206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Char char="●"/>
            </a:pPr>
            <a:r>
              <a:rPr lang="en-US" sz="2000" dirty="0"/>
              <a:t>As a general RE matching engine, this design achieves similar performance as the best known methods in string matching </a:t>
            </a:r>
          </a:p>
          <a:p>
            <a:pPr marL="457200" lvl="0" indent="-381000">
              <a:spcBef>
                <a:spcPts val="0"/>
              </a:spcBef>
              <a:buSzPct val="100000"/>
              <a:buChar char="●"/>
            </a:pPr>
            <a:r>
              <a:rPr lang="en-US" sz="2000" dirty="0"/>
              <a:t>Experiment show ASIC implementation can achieve throughput of 16 </a:t>
            </a:r>
            <a:r>
              <a:rPr lang="en-US" sz="2000" dirty="0" err="1"/>
              <a:t>Gpbs</a:t>
            </a:r>
            <a:r>
              <a:rPr lang="en-US" sz="2000" dirty="0"/>
              <a:t> at density of nearly 1000 engines on a die.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405000" y="548850"/>
            <a:ext cx="8229600" cy="75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000"/>
              <a:t>Regular Expression (RE)</a:t>
            </a:r>
          </a:p>
        </p:txBody>
      </p:sp>
      <p:sp>
        <p:nvSpPr>
          <p:cNvPr id="33" name="Shape 33"/>
          <p:cNvSpPr txBox="1"/>
          <p:nvPr/>
        </p:nvSpPr>
        <p:spPr>
          <a:xfrm>
            <a:off x="574125" y="1351800"/>
            <a:ext cx="7087800" cy="4154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2000" dirty="0"/>
              <a:t>most widely used pattern-specification language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2000" dirty="0"/>
              <a:t>a sequence of characters defining a pattern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100000"/>
              <a:buChar char="○"/>
            </a:pPr>
            <a:r>
              <a:rPr lang="en-US" sz="2000" dirty="0"/>
              <a:t>empty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100000"/>
              <a:buChar char="○"/>
            </a:pPr>
            <a:r>
              <a:rPr lang="en-US" sz="2000" dirty="0"/>
              <a:t>single or concatenated characters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100000"/>
              <a:buChar char="○"/>
            </a:pPr>
            <a:r>
              <a:rPr lang="en-US" sz="2000" dirty="0"/>
              <a:t>two or more REs separated by or (|)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100000"/>
              <a:buChar char="○"/>
            </a:pPr>
            <a:r>
              <a:rPr lang="en-US" sz="2000" dirty="0"/>
              <a:t>one RE followed by closure operator (*)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100000"/>
              <a:buChar char="○"/>
            </a:pPr>
            <a:r>
              <a:rPr lang="en-US" sz="2000" dirty="0" smtClean="0"/>
              <a:t>Meta-characters </a:t>
            </a:r>
            <a:r>
              <a:rPr lang="en-US" sz="2000" dirty="0"/>
              <a:t>(such as “$”) and escape sequences (\)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/>
          <p:nvPr/>
        </p:nvSpPr>
        <p:spPr>
          <a:xfrm>
            <a:off x="330850" y="530300"/>
            <a:ext cx="8229600" cy="75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000">
                <a:solidFill>
                  <a:schemeClr val="dk1"/>
                </a:solidFill>
              </a:rPr>
              <a:t>Critiques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x="648725" y="1451025"/>
            <a:ext cx="7302899" cy="3540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Char char="●"/>
            </a:pPr>
            <a:r>
              <a:rPr lang="en-US" sz="2000" dirty="0"/>
              <a:t>Practical regular expressions can be complex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●"/>
            </a:pPr>
            <a:r>
              <a:rPr lang="en-US" sz="2000" dirty="0"/>
              <a:t>It might be impossible to construct DFA with reasonable number of states</a:t>
            </a:r>
          </a:p>
          <a:p>
            <a:pPr marL="914400" lvl="1" indent="-381000" rtl="0">
              <a:spcBef>
                <a:spcPts val="0"/>
              </a:spcBef>
              <a:buSzPct val="100000"/>
              <a:buChar char="○"/>
            </a:pPr>
            <a:r>
              <a:rPr lang="en-US" sz="2000" dirty="0"/>
              <a:t>wildcard closure, repeated symbols</a:t>
            </a:r>
          </a:p>
          <a:p>
            <a:pPr marL="457200" lvl="0" indent="-381000">
              <a:spcBef>
                <a:spcPts val="0"/>
              </a:spcBef>
              <a:buSzPct val="100000"/>
              <a:buChar char="●"/>
            </a:pPr>
            <a:r>
              <a:rPr lang="en-US" sz="2000" dirty="0"/>
              <a:t>This work is based on DFA might not be able to deal with very complex REs</a:t>
            </a: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/>
          <p:nvPr/>
        </p:nvSpPr>
        <p:spPr>
          <a:xfrm>
            <a:off x="330850" y="530300"/>
            <a:ext cx="8229600" cy="75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000">
                <a:solidFill>
                  <a:schemeClr val="dk1"/>
                </a:solidFill>
              </a:rPr>
              <a:t>Related Work</a:t>
            </a:r>
          </a:p>
        </p:txBody>
      </p:sp>
      <p:sp>
        <p:nvSpPr>
          <p:cNvPr id="226" name="Shape 226"/>
          <p:cNvSpPr txBox="1"/>
          <p:nvPr/>
        </p:nvSpPr>
        <p:spPr>
          <a:xfrm>
            <a:off x="284500" y="1286300"/>
            <a:ext cx="8322300" cy="4557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222222"/>
              </a:buClr>
              <a:buSzPct val="100000"/>
              <a:buChar char="●"/>
            </a:pPr>
            <a:r>
              <a:rPr lang="en-US" sz="2000" dirty="0">
                <a:solidFill>
                  <a:srgbClr val="222222"/>
                </a:solidFill>
                <a:highlight>
                  <a:srgbClr val="FFFFFF"/>
                </a:highlight>
              </a:rPr>
              <a:t>Hardware regular expression matching can be Ternary CAM (TCAM)-based</a:t>
            </a:r>
          </a:p>
          <a:p>
            <a:pPr marL="914400" lvl="1" indent="-381000" rtl="0">
              <a:spcBef>
                <a:spcPts val="0"/>
              </a:spcBef>
              <a:buClr>
                <a:srgbClr val="222222"/>
              </a:buClr>
              <a:buSzPct val="100000"/>
              <a:buChar char="○"/>
            </a:pPr>
            <a:r>
              <a:rPr lang="en-US" sz="2000" dirty="0">
                <a:solidFill>
                  <a:srgbClr val="222222"/>
                </a:solidFill>
                <a:highlight>
                  <a:srgbClr val="FFFFFF"/>
                </a:highlight>
              </a:rPr>
              <a:t>For each TCAM entry, TCAM part stores previous state and input symbol, companion SRAM stores destination state.</a:t>
            </a:r>
          </a:p>
          <a:p>
            <a:pPr marL="914400" lvl="1" indent="-381000" rtl="0">
              <a:spcBef>
                <a:spcPts val="0"/>
              </a:spcBef>
              <a:buClr>
                <a:srgbClr val="222222"/>
              </a:buClr>
              <a:buSzPct val="100000"/>
              <a:buChar char="○"/>
            </a:pPr>
            <a:r>
              <a:rPr lang="en-US" sz="2000" dirty="0">
                <a:solidFill>
                  <a:srgbClr val="222222"/>
                </a:solidFill>
                <a:highlight>
                  <a:srgbClr val="FFFFFF"/>
                </a:highlight>
              </a:rPr>
              <a:t>Parallelism lead to high speed</a:t>
            </a:r>
          </a:p>
          <a:p>
            <a:pPr marL="914400" lvl="1" indent="-381000" rtl="0">
              <a:spcBef>
                <a:spcPts val="0"/>
              </a:spcBef>
              <a:buClr>
                <a:srgbClr val="222222"/>
              </a:buClr>
              <a:buSzPct val="100000"/>
              <a:buChar char="○"/>
            </a:pPr>
            <a:r>
              <a:rPr lang="en-US" sz="2000" dirty="0">
                <a:solidFill>
                  <a:srgbClr val="222222"/>
                </a:solidFill>
                <a:highlight>
                  <a:srgbClr val="FFFFFF"/>
                </a:highlight>
              </a:rPr>
              <a:t>Ability to process wildcard. 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400" dirty="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457200" lvl="0" indent="0" rtl="0">
              <a:spcBef>
                <a:spcPts val="0"/>
              </a:spcBef>
              <a:buNone/>
            </a:pPr>
            <a:r>
              <a:rPr lang="en-US" dirty="0">
                <a:solidFill>
                  <a:srgbClr val="222222"/>
                </a:solidFill>
                <a:highlight>
                  <a:srgbClr val="FFFFFF"/>
                </a:highlight>
              </a:rPr>
              <a:t>Huang, Kun, et al. "Scalable TCAM-based regular expression matching with compressed finite automata." </a:t>
            </a:r>
            <a:r>
              <a:rPr lang="en-US" i="1" dirty="0">
                <a:solidFill>
                  <a:srgbClr val="222222"/>
                </a:solidFill>
                <a:highlight>
                  <a:srgbClr val="FFFFFF"/>
                </a:highlight>
              </a:rPr>
              <a:t>Proceedings of the ninth ACM/IEEE symposium on Architectures for networking and communications systems</a:t>
            </a:r>
            <a:r>
              <a:rPr lang="en-US" dirty="0">
                <a:solidFill>
                  <a:srgbClr val="222222"/>
                </a:solidFill>
                <a:highlight>
                  <a:srgbClr val="FFFFFF"/>
                </a:highlight>
              </a:rPr>
              <a:t>. IEEE Press, 2013.</a:t>
            </a:r>
          </a:p>
          <a:p>
            <a:pPr marL="0" indent="0" rtl="0">
              <a:spcBef>
                <a:spcPts val="0"/>
              </a:spcBef>
              <a:buNone/>
            </a:pPr>
            <a:r>
              <a:rPr lang="en-US" dirty="0">
                <a:solidFill>
                  <a:srgbClr val="222222"/>
                </a:solidFill>
                <a:highlight>
                  <a:srgbClr val="FFFFFF"/>
                </a:highlight>
              </a:rPr>
              <a:t>        </a:t>
            </a:r>
          </a:p>
          <a:p>
            <a:pPr marL="0" indent="0" rtl="0">
              <a:spcBef>
                <a:spcPts val="0"/>
              </a:spcBef>
              <a:buNone/>
            </a:pPr>
            <a:r>
              <a:rPr lang="en-US" dirty="0">
                <a:solidFill>
                  <a:srgbClr val="222222"/>
                </a:solidFill>
                <a:highlight>
                  <a:srgbClr val="FFFFFF"/>
                </a:highlight>
              </a:rPr>
              <a:t>         </a:t>
            </a:r>
            <a:r>
              <a:rPr lang="en-US" dirty="0" err="1">
                <a:solidFill>
                  <a:srgbClr val="222222"/>
                </a:solidFill>
                <a:highlight>
                  <a:srgbClr val="FFFFFF"/>
                </a:highlight>
              </a:rPr>
              <a:t>Meiners</a:t>
            </a:r>
            <a:r>
              <a:rPr lang="en-US" dirty="0">
                <a:solidFill>
                  <a:srgbClr val="222222"/>
                </a:solidFill>
                <a:highlight>
                  <a:srgbClr val="FFFFFF"/>
                </a:highlight>
              </a:rPr>
              <a:t>, Chad R., et al. "Fast regular expression matching using small TCAM."</a:t>
            </a:r>
            <a:r>
              <a:rPr lang="en-US" i="1" dirty="0">
                <a:solidFill>
                  <a:srgbClr val="222222"/>
                </a:solidFill>
                <a:highlight>
                  <a:srgbClr val="FFFFFF"/>
                </a:highlight>
              </a:rPr>
              <a:t>IEEE/ACM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i="1" dirty="0">
                <a:solidFill>
                  <a:srgbClr val="222222"/>
                </a:solidFill>
                <a:highlight>
                  <a:srgbClr val="FFFFFF"/>
                </a:highlight>
              </a:rPr>
              <a:t>         Transactions on Networking (TON)</a:t>
            </a:r>
            <a:r>
              <a:rPr lang="en-US" dirty="0">
                <a:solidFill>
                  <a:srgbClr val="222222"/>
                </a:solidFill>
                <a:highlight>
                  <a:srgbClr val="FFFFFF"/>
                </a:highlight>
              </a:rPr>
              <a:t> 22.1 (2014): 94-109.</a:t>
            </a: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/>
          <p:nvPr/>
        </p:nvSpPr>
        <p:spPr>
          <a:xfrm>
            <a:off x="553275" y="2921325"/>
            <a:ext cx="8229600" cy="75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000">
                <a:solidFill>
                  <a:schemeClr val="dk1"/>
                </a:solidFill>
              </a:rPr>
              <a:t>Questions?</a:t>
            </a:r>
          </a:p>
        </p:txBody>
      </p:sp>
      <p:sp>
        <p:nvSpPr>
          <p:cNvPr id="232" name="Shape 232"/>
          <p:cNvSpPr/>
          <p:nvPr/>
        </p:nvSpPr>
        <p:spPr>
          <a:xfrm>
            <a:off x="553275" y="2258000"/>
            <a:ext cx="8229600" cy="75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000">
                <a:solidFill>
                  <a:schemeClr val="dk1"/>
                </a:solidFill>
              </a:rPr>
              <a:t>Thank you!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405000" y="548850"/>
            <a:ext cx="8229600" cy="75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000" dirty="0"/>
              <a:t>Regular Expression Example</a:t>
            </a:r>
          </a:p>
        </p:txBody>
      </p:sp>
      <p:sp>
        <p:nvSpPr>
          <p:cNvPr id="39" name="Shape 39"/>
          <p:cNvSpPr txBox="1"/>
          <p:nvPr/>
        </p:nvSpPr>
        <p:spPr>
          <a:xfrm>
            <a:off x="574125" y="2776800"/>
            <a:ext cx="7087800" cy="2091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2000" dirty="0"/>
              <a:t>begin with “$”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2000" dirty="0"/>
              <a:t>followed by one or more digits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2000" dirty="0"/>
              <a:t>optionally, followed by decimal point with exactly 2 digits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40" name="Shape 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3362" y="1511687"/>
            <a:ext cx="3952875" cy="92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405000" y="548850"/>
            <a:ext cx="8229600" cy="75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000"/>
              <a:t>Automaton Categories</a:t>
            </a:r>
          </a:p>
        </p:txBody>
      </p:sp>
      <p:sp>
        <p:nvSpPr>
          <p:cNvPr id="46" name="Shape 46"/>
          <p:cNvSpPr txBox="1"/>
          <p:nvPr/>
        </p:nvSpPr>
        <p:spPr>
          <a:xfrm>
            <a:off x="537050" y="1386650"/>
            <a:ext cx="7087800" cy="4086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2000" dirty="0"/>
              <a:t>NFA: Non-deterministic Finite Automaton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100000"/>
              <a:buChar char="○"/>
            </a:pPr>
            <a:r>
              <a:rPr lang="en-US" sz="2000" dirty="0"/>
              <a:t>each input symbol lead to multiple possible next states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100000"/>
              <a:buChar char="○"/>
            </a:pPr>
            <a:r>
              <a:rPr lang="en-US" sz="2000" dirty="0"/>
              <a:t>has fewer states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100000"/>
              <a:buChar char="○"/>
            </a:pPr>
            <a:r>
              <a:rPr lang="en-US" sz="2000" dirty="0"/>
              <a:t>space-efficient, time-inefficient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2000" dirty="0"/>
              <a:t>DFA: Deterministic Finite Automaton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100000"/>
              <a:buChar char="○"/>
            </a:pPr>
            <a:r>
              <a:rPr lang="en-US" sz="2000" dirty="0"/>
              <a:t>each input symbol has one next state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100000"/>
              <a:buChar char="○"/>
            </a:pPr>
            <a:r>
              <a:rPr lang="en-US" sz="2000" dirty="0"/>
              <a:t>more states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100000"/>
              <a:buChar char="○"/>
            </a:pPr>
            <a:r>
              <a:rPr lang="en-US" sz="2000" dirty="0"/>
              <a:t>space-inefficient, time-efficient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2000" dirty="0"/>
              <a:t>This design using DFA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288900" y="568800"/>
            <a:ext cx="8566200" cy="75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000"/>
              <a:t>FSM Representation of REs and Transition Table</a:t>
            </a:r>
          </a:p>
        </p:txBody>
      </p:sp>
      <p:pic>
        <p:nvPicPr>
          <p:cNvPr id="52" name="Shape 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5312" y="1746387"/>
            <a:ext cx="4752975" cy="3086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Shape 5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67037" y="2173900"/>
            <a:ext cx="3343275" cy="2638425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Shape 54"/>
          <p:cNvSpPr txBox="1"/>
          <p:nvPr/>
        </p:nvSpPr>
        <p:spPr>
          <a:xfrm>
            <a:off x="598075" y="5129250"/>
            <a:ext cx="7276800" cy="717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>
              <a:spcBef>
                <a:spcPts val="0"/>
              </a:spcBef>
              <a:buSzPct val="100000"/>
              <a:buChar char="●"/>
            </a:pPr>
            <a:r>
              <a:rPr lang="en-US" sz="2000" dirty="0"/>
              <a:t>FSM described by 5-tuple (Q, </a:t>
            </a:r>
            <a:r>
              <a:rPr lang="en-US" sz="2000" dirty="0">
                <a:solidFill>
                  <a:schemeClr val="dk1"/>
                </a:solidFill>
                <a:highlight>
                  <a:srgbClr val="F9F9F9"/>
                </a:highlight>
              </a:rPr>
              <a:t>Σ, q0, δ, A)</a:t>
            </a:r>
          </a:p>
        </p:txBody>
      </p:sp>
      <p:pic>
        <p:nvPicPr>
          <p:cNvPr id="55" name="Shape 5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22273" y="1324799"/>
            <a:ext cx="3632824" cy="849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05000" y="548850"/>
            <a:ext cx="8229600" cy="75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000"/>
              <a:t>Overview Structure</a:t>
            </a:r>
          </a:p>
        </p:txBody>
      </p:sp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46775" y="1158950"/>
            <a:ext cx="5525224" cy="4873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405000" y="548850"/>
            <a:ext cx="8229600" cy="75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 dirty="0">
                <a:solidFill>
                  <a:schemeClr val="dk1"/>
                </a:solidFill>
              </a:rPr>
              <a:t>High-Throughput </a:t>
            </a:r>
            <a:r>
              <a:rPr lang="en-US" sz="3000" dirty="0" smtClean="0">
                <a:solidFill>
                  <a:schemeClr val="dk1"/>
                </a:solidFill>
              </a:rPr>
              <a:t>FSM with Encoding</a:t>
            </a:r>
            <a:endParaRPr lang="en-US" sz="3000" dirty="0">
              <a:solidFill>
                <a:schemeClr val="dk1"/>
              </a:solidFill>
            </a:endParaRPr>
          </a:p>
        </p:txBody>
      </p:sp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83088" y="1304850"/>
            <a:ext cx="5073425" cy="4773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>
            <a:off x="405000" y="548850"/>
            <a:ext cx="8229600" cy="75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000" dirty="0">
                <a:solidFill>
                  <a:schemeClr val="dk1"/>
                </a:solidFill>
              </a:rPr>
              <a:t>High-Throughput </a:t>
            </a:r>
            <a:r>
              <a:rPr lang="en-US" sz="3000" dirty="0" smtClean="0">
                <a:solidFill>
                  <a:schemeClr val="dk1"/>
                </a:solidFill>
              </a:rPr>
              <a:t>FSM with </a:t>
            </a:r>
            <a:r>
              <a:rPr lang="en-US" sz="3000" dirty="0">
                <a:solidFill>
                  <a:schemeClr val="dk1"/>
                </a:solidFill>
              </a:rPr>
              <a:t>Encoding</a:t>
            </a:r>
          </a:p>
        </p:txBody>
      </p:sp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8775" y="1598941"/>
            <a:ext cx="7182050" cy="3725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861</Words>
  <Application>Microsoft Office PowerPoint</Application>
  <PresentationFormat>On-screen Show (4:3)</PresentationFormat>
  <Paragraphs>133</Paragraphs>
  <Slides>32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Arial</vt:lpstr>
      <vt:lpstr>POI_THEME_TEMPLATE_DESIGN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Computer - Aided Engineering</cp:lastModifiedBy>
  <cp:revision>5</cp:revision>
  <dcterms:modified xsi:type="dcterms:W3CDTF">2015-11-05T03:38:40Z</dcterms:modified>
</cp:coreProperties>
</file>