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6"/>
  </p:notesMasterIdLst>
  <p:handoutMasterIdLst>
    <p:handoutMasterId r:id="rId27"/>
  </p:handoutMasterIdLst>
  <p:sldIdLst>
    <p:sldId id="314" r:id="rId5"/>
    <p:sldId id="315" r:id="rId6"/>
    <p:sldId id="340" r:id="rId7"/>
    <p:sldId id="326" r:id="rId8"/>
    <p:sldId id="329" r:id="rId9"/>
    <p:sldId id="330" r:id="rId10"/>
    <p:sldId id="331" r:id="rId11"/>
    <p:sldId id="325" r:id="rId12"/>
    <p:sldId id="320" r:id="rId13"/>
    <p:sldId id="332" r:id="rId14"/>
    <p:sldId id="324" r:id="rId15"/>
    <p:sldId id="322" r:id="rId16"/>
    <p:sldId id="321" r:id="rId17"/>
    <p:sldId id="323" r:id="rId18"/>
    <p:sldId id="333" r:id="rId19"/>
    <p:sldId id="334" r:id="rId20"/>
    <p:sldId id="335" r:id="rId21"/>
    <p:sldId id="336" r:id="rId22"/>
    <p:sldId id="339" r:id="rId23"/>
    <p:sldId id="338" r:id="rId24"/>
    <p:sldId id="318" r:id="rId25"/>
  </p:sldIdLst>
  <p:sldSz cx="12188825"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10" autoAdjust="0"/>
    <p:restoredTop sz="94553" autoAdjust="0"/>
  </p:normalViewPr>
  <p:slideViewPr>
    <p:cSldViewPr showGuides="1">
      <p:cViewPr>
        <p:scale>
          <a:sx n="153" d="100"/>
          <a:sy n="153" d="100"/>
        </p:scale>
        <p:origin x="144" y="176"/>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2544"/>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66" d="100"/>
          <a:sy n="66" d="100"/>
        </p:scale>
        <p:origin x="2250"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tags" Target="tags/tag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59088EAF-6ECA-4616-85EF-35AA19C641F3}" type="datetimeFigureOut">
              <a:rPr lang="en-US" altLang="zh-CN"/>
              <a:t>11/2/15</a:t>
            </a:fld>
            <a:endParaRPr lang="zh-CN"/>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D9F912AB-2776-42F2-A957-313FC7EFEDB9}" type="slidenum">
              <a:rPr lang="zh-CN"/>
              <a:t>‹#›</a:t>
            </a:fld>
            <a:endParaRPr lang="zh-CN"/>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zh-CN" sz="1200"/>
            </a:lvl1pPr>
          </a:lstStyle>
          <a:p>
            <a:fld id="{3ABD2D7A-D230-4F91-BD59-0A39C2703BA8}" type="datetimeFigureOut">
              <a:t>15/11/2</a:t>
            </a:fld>
            <a:endParaRPr lang="zh-CN"/>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zh-CN" sz="1200"/>
            </a:lvl1pPr>
          </a:lstStyle>
          <a:p>
            <a:fld id="{F93199CD-3E1B-4AE6-990F-76F925F5EA9F}" type="slidenum">
              <a:t>‹#›</a:t>
            </a:fld>
            <a:endParaRPr lang="zh-CN"/>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93199CD-3E1B-4AE6-990F-76F925F5EA9F}" type="slidenum">
              <a:rPr lang="uk-UA" smtClean="0"/>
              <a:t>2</a:t>
            </a:fld>
            <a:endParaRPr lang="uk-UA" altLang="zh-CN"/>
          </a:p>
        </p:txBody>
      </p:sp>
    </p:spTree>
    <p:extLst>
      <p:ext uri="{BB962C8B-B14F-4D97-AF65-F5344CB8AC3E}">
        <p14:creationId xmlns:p14="http://schemas.microsoft.com/office/powerpoint/2010/main" val="1291359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93199CD-3E1B-4AE6-990F-76F925F5EA9F}" type="slidenum">
              <a:rPr lang="uk-UA" smtClean="0"/>
              <a:t>16</a:t>
            </a:fld>
            <a:endParaRPr lang="uk-UA" altLang="zh-CN"/>
          </a:p>
        </p:txBody>
      </p:sp>
    </p:spTree>
    <p:extLst>
      <p:ext uri="{BB962C8B-B14F-4D97-AF65-F5344CB8AC3E}">
        <p14:creationId xmlns:p14="http://schemas.microsoft.com/office/powerpoint/2010/main" val="846889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93199CD-3E1B-4AE6-990F-76F925F5EA9F}" type="slidenum">
              <a:rPr lang="uk-UA" smtClean="0"/>
              <a:t>17</a:t>
            </a:fld>
            <a:endParaRPr lang="uk-UA" altLang="zh-CN"/>
          </a:p>
        </p:txBody>
      </p:sp>
    </p:spTree>
    <p:extLst>
      <p:ext uri="{BB962C8B-B14F-4D97-AF65-F5344CB8AC3E}">
        <p14:creationId xmlns:p14="http://schemas.microsoft.com/office/powerpoint/2010/main" val="1951117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93199CD-3E1B-4AE6-990F-76F925F5EA9F}" type="slidenum">
              <a:rPr lang="uk-UA" smtClean="0"/>
              <a:t>18</a:t>
            </a:fld>
            <a:endParaRPr lang="uk-UA" altLang="zh-CN"/>
          </a:p>
        </p:txBody>
      </p:sp>
    </p:spTree>
    <p:extLst>
      <p:ext uri="{BB962C8B-B14F-4D97-AF65-F5344CB8AC3E}">
        <p14:creationId xmlns:p14="http://schemas.microsoft.com/office/powerpoint/2010/main" val="1578693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93199CD-3E1B-4AE6-990F-76F925F5EA9F}" type="slidenum">
              <a:rPr lang="uk-UA" smtClean="0"/>
              <a:t>19</a:t>
            </a:fld>
            <a:endParaRPr lang="uk-UA" altLang="zh-CN"/>
          </a:p>
        </p:txBody>
      </p:sp>
    </p:spTree>
    <p:extLst>
      <p:ext uri="{BB962C8B-B14F-4D97-AF65-F5344CB8AC3E}">
        <p14:creationId xmlns:p14="http://schemas.microsoft.com/office/powerpoint/2010/main" val="1264305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93199CD-3E1B-4AE6-990F-76F925F5EA9F}" type="slidenum">
              <a:rPr lang="uk-UA" smtClean="0"/>
              <a:t>20</a:t>
            </a:fld>
            <a:endParaRPr lang="uk-UA" altLang="zh-CN"/>
          </a:p>
        </p:txBody>
      </p:sp>
    </p:spTree>
    <p:extLst>
      <p:ext uri="{BB962C8B-B14F-4D97-AF65-F5344CB8AC3E}">
        <p14:creationId xmlns:p14="http://schemas.microsoft.com/office/powerpoint/2010/main" val="167613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93199CD-3E1B-4AE6-990F-76F925F5EA9F}" type="slidenum">
              <a:rPr lang="uk-UA" smtClean="0"/>
              <a:t>3</a:t>
            </a:fld>
            <a:endParaRPr lang="uk-UA" altLang="zh-CN"/>
          </a:p>
        </p:txBody>
      </p:sp>
    </p:spTree>
    <p:extLst>
      <p:ext uri="{BB962C8B-B14F-4D97-AF65-F5344CB8AC3E}">
        <p14:creationId xmlns:p14="http://schemas.microsoft.com/office/powerpoint/2010/main" val="1332851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93199CD-3E1B-4AE6-990F-76F925F5EA9F}" type="slidenum">
              <a:rPr lang="uk-UA" smtClean="0"/>
              <a:t>5</a:t>
            </a:fld>
            <a:endParaRPr lang="uk-UA" altLang="zh-CN"/>
          </a:p>
        </p:txBody>
      </p:sp>
    </p:spTree>
    <p:extLst>
      <p:ext uri="{BB962C8B-B14F-4D97-AF65-F5344CB8AC3E}">
        <p14:creationId xmlns:p14="http://schemas.microsoft.com/office/powerpoint/2010/main" val="180722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93199CD-3E1B-4AE6-990F-76F925F5EA9F}" type="slidenum">
              <a:rPr lang="uk-UA" smtClean="0"/>
              <a:t>9</a:t>
            </a:fld>
            <a:endParaRPr lang="uk-UA" altLang="zh-CN"/>
          </a:p>
        </p:txBody>
      </p:sp>
    </p:spTree>
    <p:extLst>
      <p:ext uri="{BB962C8B-B14F-4D97-AF65-F5344CB8AC3E}">
        <p14:creationId xmlns:p14="http://schemas.microsoft.com/office/powerpoint/2010/main" val="762419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93199CD-3E1B-4AE6-990F-76F925F5EA9F}" type="slidenum">
              <a:rPr lang="uk-UA" smtClean="0"/>
              <a:t>10</a:t>
            </a:fld>
            <a:endParaRPr lang="uk-UA" altLang="zh-CN"/>
          </a:p>
        </p:txBody>
      </p:sp>
    </p:spTree>
    <p:extLst>
      <p:ext uri="{BB962C8B-B14F-4D97-AF65-F5344CB8AC3E}">
        <p14:creationId xmlns:p14="http://schemas.microsoft.com/office/powerpoint/2010/main" val="28490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93199CD-3E1B-4AE6-990F-76F925F5EA9F}" type="slidenum">
              <a:rPr lang="uk-UA" smtClean="0"/>
              <a:t>11</a:t>
            </a:fld>
            <a:endParaRPr lang="uk-UA" altLang="zh-CN"/>
          </a:p>
        </p:txBody>
      </p:sp>
    </p:spTree>
    <p:extLst>
      <p:ext uri="{BB962C8B-B14F-4D97-AF65-F5344CB8AC3E}">
        <p14:creationId xmlns:p14="http://schemas.microsoft.com/office/powerpoint/2010/main" val="126441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93199CD-3E1B-4AE6-990F-76F925F5EA9F}" type="slidenum">
              <a:rPr lang="uk-UA" smtClean="0"/>
              <a:t>13</a:t>
            </a:fld>
            <a:endParaRPr lang="uk-UA" altLang="zh-CN"/>
          </a:p>
        </p:txBody>
      </p:sp>
    </p:spTree>
    <p:extLst>
      <p:ext uri="{BB962C8B-B14F-4D97-AF65-F5344CB8AC3E}">
        <p14:creationId xmlns:p14="http://schemas.microsoft.com/office/powerpoint/2010/main" val="157721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93199CD-3E1B-4AE6-990F-76F925F5EA9F}" type="slidenum">
              <a:rPr lang="uk-UA" smtClean="0"/>
              <a:t>14</a:t>
            </a:fld>
            <a:endParaRPr lang="uk-UA" altLang="zh-CN"/>
          </a:p>
        </p:txBody>
      </p:sp>
    </p:spTree>
    <p:extLst>
      <p:ext uri="{BB962C8B-B14F-4D97-AF65-F5344CB8AC3E}">
        <p14:creationId xmlns:p14="http://schemas.microsoft.com/office/powerpoint/2010/main" val="135102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93199CD-3E1B-4AE6-990F-76F925F5EA9F}" type="slidenum">
              <a:rPr lang="uk-UA" smtClean="0"/>
              <a:t>15</a:t>
            </a:fld>
            <a:endParaRPr lang="uk-UA" altLang="zh-CN"/>
          </a:p>
        </p:txBody>
      </p:sp>
    </p:spTree>
    <p:extLst>
      <p:ext uri="{BB962C8B-B14F-4D97-AF65-F5344CB8AC3E}">
        <p14:creationId xmlns:p14="http://schemas.microsoft.com/office/powerpoint/2010/main" val="182370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065214" y="1828800"/>
            <a:ext cx="8229600" cy="2895600"/>
          </a:xfrm>
        </p:spPr>
        <p:txBody>
          <a:bodyPr anchor="b">
            <a:normAutofit/>
          </a:bodyPr>
          <a:lstStyle>
            <a:lvl1pPr latinLnBrk="0">
              <a:lnSpc>
                <a:spcPct val="80000"/>
              </a:lnSpc>
              <a:defRPr lang="zh-CN" sz="6600">
                <a:solidFill>
                  <a:schemeClr val="tx1"/>
                </a:solidFill>
              </a:defRPr>
            </a:lvl1pPr>
          </a:lstStyle>
          <a:p>
            <a:r>
              <a:rPr lang="zh-CN" altLang="en-US" smtClean="0"/>
              <a:t>单击此处编辑母版标题样式</a:t>
            </a:r>
            <a:endParaRPr lang="zh-CN"/>
          </a:p>
        </p:txBody>
      </p:sp>
      <p:sp>
        <p:nvSpPr>
          <p:cNvPr id="3" name="副标题 2"/>
          <p:cNvSpPr>
            <a:spLocks noGrp="1"/>
          </p:cNvSpPr>
          <p:nvPr>
            <p:ph type="subTitle" idx="1"/>
          </p:nvPr>
        </p:nvSpPr>
        <p:spPr>
          <a:xfrm>
            <a:off x="1065213" y="4800600"/>
            <a:ext cx="8229600" cy="1219200"/>
          </a:xfrm>
        </p:spPr>
        <p:txBody>
          <a:bodyPr>
            <a:normAutofit/>
          </a:bodyPr>
          <a:lstStyle>
            <a:lvl1pPr marL="0" indent="0" algn="l" latinLnBrk="0">
              <a:spcBef>
                <a:spcPts val="0"/>
              </a:spcBef>
              <a:buNone/>
              <a:defRPr lang="zh-CN" sz="2000" cap="all" spc="200" baseline="0">
                <a:solidFill>
                  <a:schemeClr val="accent1"/>
                </a:solidFill>
              </a:defRPr>
            </a:lvl1pPr>
            <a:lvl2pPr marL="457200" indent="0" algn="ctr" latinLnBrk="0">
              <a:buNone/>
              <a:defRPr lang="zh-CN">
                <a:solidFill>
                  <a:schemeClr val="tx1">
                    <a:tint val="75000"/>
                  </a:schemeClr>
                </a:solidFill>
              </a:defRPr>
            </a:lvl2pPr>
            <a:lvl3pPr marL="914400" indent="0" algn="ctr" latinLnBrk="0">
              <a:buNone/>
              <a:defRPr lang="zh-CN">
                <a:solidFill>
                  <a:schemeClr val="tx1">
                    <a:tint val="75000"/>
                  </a:schemeClr>
                </a:solidFill>
              </a:defRPr>
            </a:lvl3pPr>
            <a:lvl4pPr marL="1371600" indent="0" algn="ctr" latinLnBrk="0">
              <a:buNone/>
              <a:defRPr lang="zh-CN">
                <a:solidFill>
                  <a:schemeClr val="tx1">
                    <a:tint val="75000"/>
                  </a:schemeClr>
                </a:solidFill>
              </a:defRPr>
            </a:lvl4pPr>
            <a:lvl5pPr marL="1828800" indent="0" algn="ctr" latinLnBrk="0">
              <a:buNone/>
              <a:defRPr lang="zh-CN">
                <a:solidFill>
                  <a:schemeClr val="tx1">
                    <a:tint val="75000"/>
                  </a:schemeClr>
                </a:solidFill>
              </a:defRPr>
            </a:lvl5pPr>
            <a:lvl6pPr marL="2286000" indent="0" algn="ctr" latinLnBrk="0">
              <a:buNone/>
              <a:defRPr lang="zh-CN">
                <a:solidFill>
                  <a:schemeClr val="tx1">
                    <a:tint val="75000"/>
                  </a:schemeClr>
                </a:solidFill>
              </a:defRPr>
            </a:lvl6pPr>
            <a:lvl7pPr marL="2743200" indent="0" algn="ctr" latinLnBrk="0">
              <a:buNone/>
              <a:defRPr lang="zh-CN">
                <a:solidFill>
                  <a:schemeClr val="tx1">
                    <a:tint val="75000"/>
                  </a:schemeClr>
                </a:solidFill>
              </a:defRPr>
            </a:lvl7pPr>
            <a:lvl8pPr marL="3200400" indent="0" algn="ctr" latinLnBrk="0">
              <a:buNone/>
              <a:defRPr lang="zh-CN">
                <a:solidFill>
                  <a:schemeClr val="tx1">
                    <a:tint val="75000"/>
                  </a:schemeClr>
                </a:solidFill>
              </a:defRPr>
            </a:lvl8pPr>
            <a:lvl9pPr marL="3657600" indent="0" algn="ctr" latinLnBrk="0">
              <a:buNone/>
              <a:defRPr lang="zh-CN">
                <a:solidFill>
                  <a:schemeClr val="tx1">
                    <a:tint val="75000"/>
                  </a:schemeClr>
                </a:solidFill>
              </a:defRPr>
            </a:lvl9pPr>
          </a:lstStyle>
          <a:p>
            <a:r>
              <a:rPr lang="zh-CN" altLang="en-US" smtClean="0"/>
              <a:t>单击此处编辑母版副标题样式</a:t>
            </a:r>
            <a:endParaRPr lang="zh-CN"/>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p>
        </p:txBody>
      </p:sp>
      <p:sp>
        <p:nvSpPr>
          <p:cNvPr id="4" name="日期占位符 3"/>
          <p:cNvSpPr>
            <a:spLocks noGrp="1"/>
          </p:cNvSpPr>
          <p:nvPr>
            <p:ph type="dt" sz="half" idx="10"/>
          </p:nvPr>
        </p:nvSpPr>
        <p:spPr/>
        <p:txBody>
          <a:bodyPr/>
          <a:lstStyle/>
          <a:p>
            <a:fld id="{03F41C87-7AD9-4845-A077-840E4A0F3F06}" type="datetimeFigureOut">
              <a:t>15/11/2</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2A013F82-EE5E-44EE-A61D-E31C6657F26F}" type="slidenum">
              <a:t>‹#›</a:t>
            </a:fld>
            <a:endParaRPr lang="zh-CN"/>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42412" y="381001"/>
            <a:ext cx="1524001" cy="5638800"/>
          </a:xfrm>
        </p:spPr>
        <p:txBody>
          <a:bodyPr vert="eaVert"/>
          <a:lstStyle/>
          <a:p>
            <a:r>
              <a:rPr lang="zh-CN" altLang="en-US" smtClean="0"/>
              <a:t>单击此处编辑母版标题样式</a:t>
            </a:r>
            <a:endParaRPr lang="zh-CN"/>
          </a:p>
        </p:txBody>
      </p:sp>
      <p:sp>
        <p:nvSpPr>
          <p:cNvPr id="3" name="竖排文字占位符 2"/>
          <p:cNvSpPr>
            <a:spLocks noGrp="1"/>
          </p:cNvSpPr>
          <p:nvPr>
            <p:ph type="body" orient="vert" idx="1"/>
          </p:nvPr>
        </p:nvSpPr>
        <p:spPr>
          <a:xfrm>
            <a:off x="1522412" y="381001"/>
            <a:ext cx="7391399" cy="5638800"/>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p>
        </p:txBody>
      </p:sp>
      <p:sp>
        <p:nvSpPr>
          <p:cNvPr id="4" name="日期占位符 3"/>
          <p:cNvSpPr>
            <a:spLocks noGrp="1"/>
          </p:cNvSpPr>
          <p:nvPr>
            <p:ph type="dt" sz="half" idx="10"/>
          </p:nvPr>
        </p:nvSpPr>
        <p:spPr/>
        <p:txBody>
          <a:bodyPr/>
          <a:lstStyle/>
          <a:p>
            <a:fld id="{03F41C87-7AD9-4845-A077-840E4A0F3F06}" type="datetimeFigureOut">
              <a:t>15/11/2</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2A013F82-EE5E-44EE-A61D-E31C6657F26F}" type="slidenum">
              <a:t>‹#›</a:t>
            </a:fld>
            <a:endParaRPr lang="zh-CN"/>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内容占位符 2"/>
          <p:cNvSpPr>
            <a:spLocks noGrp="1"/>
          </p:cNvSpPr>
          <p:nvPr>
            <p:ph idx="1"/>
          </p:nvPr>
        </p:nvSpPr>
        <p:spPr/>
        <p:txBody>
          <a:bodyPr/>
          <a:lstStyle>
            <a:lvl5pPr latinLnBrk="0">
              <a:defRPr lang="zh-CN"/>
            </a:lvl5pPr>
            <a:lvl6pPr latinLnBrk="0">
              <a:defRPr lang="zh-CN"/>
            </a:lvl6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p>
        </p:txBody>
      </p:sp>
      <p:sp>
        <p:nvSpPr>
          <p:cNvPr id="4" name="日期占位符 3"/>
          <p:cNvSpPr>
            <a:spLocks noGrp="1"/>
          </p:cNvSpPr>
          <p:nvPr>
            <p:ph type="dt" sz="half" idx="10"/>
          </p:nvPr>
        </p:nvSpPr>
        <p:spPr/>
        <p:txBody>
          <a:bodyPr/>
          <a:lstStyle/>
          <a:p>
            <a:fld id="{03F41C87-7AD9-4845-A077-840E4A0F3F06}" type="datetimeFigureOut">
              <a:t>15/11/2</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2A013F82-EE5E-44EE-A61D-E31C6657F26F}" type="slidenum">
              <a:t>‹#›</a:t>
            </a:fld>
            <a:endParaRPr lang="zh-CN"/>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59614" y="2514600"/>
            <a:ext cx="8692399" cy="2819400"/>
          </a:xfrm>
        </p:spPr>
        <p:txBody>
          <a:bodyPr anchor="b">
            <a:normAutofit/>
          </a:bodyPr>
          <a:lstStyle>
            <a:lvl1pPr algn="l" latinLnBrk="0">
              <a:lnSpc>
                <a:spcPct val="80000"/>
              </a:lnSpc>
              <a:defRPr lang="zh-CN" sz="4800" b="0" cap="none" baseline="0"/>
            </a:lvl1pPr>
          </a:lstStyle>
          <a:p>
            <a:r>
              <a:rPr lang="zh-CN" altLang="en-US" smtClean="0"/>
              <a:t>单击此处编辑母版标题样式</a:t>
            </a:r>
            <a:endParaRPr lang="zh-CN"/>
          </a:p>
        </p:txBody>
      </p:sp>
      <p:sp>
        <p:nvSpPr>
          <p:cNvPr id="3" name="文本占位符 2"/>
          <p:cNvSpPr>
            <a:spLocks noGrp="1"/>
          </p:cNvSpPr>
          <p:nvPr>
            <p:ph type="body" idx="1"/>
          </p:nvPr>
        </p:nvSpPr>
        <p:spPr>
          <a:xfrm>
            <a:off x="1065213" y="5410200"/>
            <a:ext cx="8687333" cy="609601"/>
          </a:xfrm>
        </p:spPr>
        <p:txBody>
          <a:bodyPr anchor="t">
            <a:normAutofit/>
          </a:bodyPr>
          <a:lstStyle>
            <a:lvl1pPr marL="0" indent="0" latinLnBrk="0">
              <a:spcBef>
                <a:spcPts val="0"/>
              </a:spcBef>
              <a:buNone/>
              <a:defRPr lang="zh-CN" sz="2000" cap="all" spc="200" baseline="0">
                <a:solidFill>
                  <a:schemeClr val="accent1"/>
                </a:solidFill>
              </a:defRPr>
            </a:lvl1pPr>
            <a:lvl2pPr marL="457200" indent="0" latinLnBrk="0">
              <a:buNone/>
              <a:defRPr lang="zh-CN" sz="1800">
                <a:solidFill>
                  <a:schemeClr val="tx1">
                    <a:tint val="75000"/>
                  </a:schemeClr>
                </a:solidFill>
              </a:defRPr>
            </a:lvl2pPr>
            <a:lvl3pPr marL="914400" indent="0" latinLnBrk="0">
              <a:buNone/>
              <a:defRPr lang="zh-CN" sz="1600">
                <a:solidFill>
                  <a:schemeClr val="tx1">
                    <a:tint val="75000"/>
                  </a:schemeClr>
                </a:solidFill>
              </a:defRPr>
            </a:lvl3pPr>
            <a:lvl4pPr marL="1371600" indent="0" latinLnBrk="0">
              <a:buNone/>
              <a:defRPr lang="zh-CN" sz="1400">
                <a:solidFill>
                  <a:schemeClr val="tx1">
                    <a:tint val="75000"/>
                  </a:schemeClr>
                </a:solidFill>
              </a:defRPr>
            </a:lvl4pPr>
            <a:lvl5pPr marL="1828800" indent="0" latinLnBrk="0">
              <a:buNone/>
              <a:defRPr lang="zh-CN" sz="1400">
                <a:solidFill>
                  <a:schemeClr val="tx1">
                    <a:tint val="75000"/>
                  </a:schemeClr>
                </a:solidFill>
              </a:defRPr>
            </a:lvl5pPr>
            <a:lvl6pPr marL="2286000" indent="0" latinLnBrk="0">
              <a:buNone/>
              <a:defRPr lang="zh-CN" sz="1400">
                <a:solidFill>
                  <a:schemeClr val="tx1">
                    <a:tint val="75000"/>
                  </a:schemeClr>
                </a:solidFill>
              </a:defRPr>
            </a:lvl6pPr>
            <a:lvl7pPr marL="2743200" indent="0" latinLnBrk="0">
              <a:buNone/>
              <a:defRPr lang="zh-CN" sz="1400">
                <a:solidFill>
                  <a:schemeClr val="tx1">
                    <a:tint val="75000"/>
                  </a:schemeClr>
                </a:solidFill>
              </a:defRPr>
            </a:lvl7pPr>
            <a:lvl8pPr marL="3200400" indent="0" latinLnBrk="0">
              <a:buNone/>
              <a:defRPr lang="zh-CN" sz="1400">
                <a:solidFill>
                  <a:schemeClr val="tx1">
                    <a:tint val="75000"/>
                  </a:schemeClr>
                </a:solidFill>
              </a:defRPr>
            </a:lvl8pPr>
            <a:lvl9pPr marL="3657600" indent="0" latinLnBrk="0">
              <a:buNone/>
              <a:defRPr lang="zh-CN"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3F41C87-7AD9-4845-A077-840E4A0F3F06}" type="datetimeFigureOut">
              <a:t>15/11/2</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2A013F82-EE5E-44EE-A61D-E31C6657F26F}" type="slidenum">
              <a:t>‹#›</a:t>
            </a:fld>
            <a:endParaRPr lang="zh-CN"/>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1371600"/>
          </a:xfrm>
        </p:spPr>
        <p:txBody>
          <a:bodyPr/>
          <a:lstStyle/>
          <a:p>
            <a:r>
              <a:rPr lang="zh-CN" altLang="en-US" smtClean="0"/>
              <a:t>单击此处编辑母版标题样式</a:t>
            </a:r>
            <a:endParaRPr lang="zh-CN"/>
          </a:p>
        </p:txBody>
      </p:sp>
      <p:sp>
        <p:nvSpPr>
          <p:cNvPr id="3" name="内容占位符 2"/>
          <p:cNvSpPr>
            <a:spLocks noGrp="1"/>
          </p:cNvSpPr>
          <p:nvPr>
            <p:ph sz="half" idx="1"/>
          </p:nvPr>
        </p:nvSpPr>
        <p:spPr>
          <a:xfrm>
            <a:off x="1504781" y="1905001"/>
            <a:ext cx="4419599" cy="4114800"/>
          </a:xfrm>
        </p:spPr>
        <p:txBody>
          <a:bodyPr>
            <a:normAutofit/>
          </a:bodyPr>
          <a:lstStyle>
            <a:lvl1pPr latinLnBrk="0">
              <a:defRPr lang="zh-CN" sz="2400"/>
            </a:lvl1pPr>
            <a:lvl2pPr latinLnBrk="0">
              <a:defRPr lang="zh-CN" sz="2000"/>
            </a:lvl2pPr>
            <a:lvl3pPr latinLnBrk="0">
              <a:defRPr lang="zh-CN" sz="1800"/>
            </a:lvl3pPr>
            <a:lvl4pPr latinLnBrk="0">
              <a:defRPr lang="zh-CN" sz="1600"/>
            </a:lvl4pPr>
            <a:lvl5pPr latinLnBrk="0">
              <a:defRPr lang="zh-CN" sz="1600"/>
            </a:lvl5pPr>
            <a:lvl6pPr latinLnBrk="0">
              <a:defRPr lang="zh-CN" sz="1600"/>
            </a:lvl6pPr>
            <a:lvl7pPr latinLnBrk="0">
              <a:defRPr lang="zh-CN" sz="1600"/>
            </a:lvl7pPr>
            <a:lvl8pPr latinLnBrk="0">
              <a:defRPr lang="zh-CN" sz="1600"/>
            </a:lvl8pPr>
            <a:lvl9pPr latinLnBrk="0">
              <a:defRPr lang="zh-CN"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p>
        </p:txBody>
      </p:sp>
      <p:sp>
        <p:nvSpPr>
          <p:cNvPr id="4" name="内容占位符 3"/>
          <p:cNvSpPr>
            <a:spLocks noGrp="1"/>
          </p:cNvSpPr>
          <p:nvPr>
            <p:ph sz="half" idx="2"/>
          </p:nvPr>
        </p:nvSpPr>
        <p:spPr>
          <a:xfrm>
            <a:off x="6229183" y="1905001"/>
            <a:ext cx="4419600" cy="4114800"/>
          </a:xfrm>
        </p:spPr>
        <p:txBody>
          <a:bodyPr>
            <a:normAutofit/>
          </a:bodyPr>
          <a:lstStyle>
            <a:lvl1pPr latinLnBrk="0">
              <a:defRPr lang="zh-CN" sz="2400"/>
            </a:lvl1pPr>
            <a:lvl2pPr latinLnBrk="0">
              <a:defRPr lang="zh-CN" sz="2000"/>
            </a:lvl2pPr>
            <a:lvl3pPr latinLnBrk="0">
              <a:defRPr lang="zh-CN" sz="1800"/>
            </a:lvl3pPr>
            <a:lvl4pPr latinLnBrk="0">
              <a:defRPr lang="zh-CN" sz="1600"/>
            </a:lvl4pPr>
            <a:lvl5pPr latinLnBrk="0">
              <a:defRPr lang="zh-CN" sz="1600"/>
            </a:lvl5pPr>
            <a:lvl6pPr latinLnBrk="0">
              <a:defRPr lang="zh-CN" sz="1600"/>
            </a:lvl6pPr>
            <a:lvl7pPr latinLnBrk="0">
              <a:defRPr lang="zh-CN" sz="1600"/>
            </a:lvl7pPr>
            <a:lvl8pPr latinLnBrk="0">
              <a:defRPr lang="zh-CN" sz="1600"/>
            </a:lvl8pPr>
            <a:lvl9pPr latinLnBrk="0">
              <a:defRPr lang="zh-CN"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p>
        </p:txBody>
      </p:sp>
      <p:sp>
        <p:nvSpPr>
          <p:cNvPr id="5" name="日期占位符 4"/>
          <p:cNvSpPr>
            <a:spLocks noGrp="1"/>
          </p:cNvSpPr>
          <p:nvPr>
            <p:ph type="dt" sz="half" idx="10"/>
          </p:nvPr>
        </p:nvSpPr>
        <p:spPr/>
        <p:txBody>
          <a:bodyPr/>
          <a:lstStyle/>
          <a:p>
            <a:fld id="{03F41C87-7AD9-4845-A077-840E4A0F3F06}" type="datetimeFigureOut">
              <a:t>15/11/2</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2A013F82-EE5E-44EE-A61D-E31C6657F26F}" type="slidenum">
              <a:t>‹#›</a:t>
            </a:fld>
            <a:endParaRPr lang="zh-CN"/>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1371600"/>
          </a:xfrm>
        </p:spPr>
        <p:txBody>
          <a:bodyPr/>
          <a:lstStyle>
            <a:lvl1pPr latinLnBrk="0">
              <a:defRPr lang="zh-CN"/>
            </a:lvl1pPr>
          </a:lstStyle>
          <a:p>
            <a:r>
              <a:rPr lang="zh-CN" altLang="en-US" smtClean="0"/>
              <a:t>单击此处编辑母版标题样式</a:t>
            </a:r>
            <a:endParaRPr lang="zh-CN"/>
          </a:p>
        </p:txBody>
      </p:sp>
      <p:sp>
        <p:nvSpPr>
          <p:cNvPr id="3" name="文本占位符 2"/>
          <p:cNvSpPr>
            <a:spLocks noGrp="1"/>
          </p:cNvSpPr>
          <p:nvPr>
            <p:ph type="body" idx="1"/>
          </p:nvPr>
        </p:nvSpPr>
        <p:spPr>
          <a:xfrm>
            <a:off x="1522411" y="1905000"/>
            <a:ext cx="4416552" cy="762000"/>
          </a:xfrm>
        </p:spPr>
        <p:txBody>
          <a:bodyPr anchor="ctr">
            <a:noAutofit/>
          </a:bodyPr>
          <a:lstStyle>
            <a:lvl1pPr marL="0" indent="0" latinLnBrk="0">
              <a:spcBef>
                <a:spcPts val="0"/>
              </a:spcBef>
              <a:buNone/>
              <a:defRPr lang="zh-CN" sz="2000" b="0" cap="all" spc="200" baseline="0">
                <a:solidFill>
                  <a:schemeClr val="accent1"/>
                </a:solidFill>
              </a:defRPr>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4" name="内容占位符 3"/>
          <p:cNvSpPr>
            <a:spLocks noGrp="1"/>
          </p:cNvSpPr>
          <p:nvPr>
            <p:ph sz="half" idx="2"/>
          </p:nvPr>
        </p:nvSpPr>
        <p:spPr>
          <a:xfrm>
            <a:off x="1522411" y="2743201"/>
            <a:ext cx="4416552" cy="3276600"/>
          </a:xfrm>
        </p:spPr>
        <p:txBody>
          <a:bodyPr>
            <a:normAutofit/>
          </a:bodyPr>
          <a:lstStyle>
            <a:lvl1pPr latinLnBrk="0">
              <a:defRPr lang="zh-CN" sz="2400"/>
            </a:lvl1pPr>
            <a:lvl2pPr latinLnBrk="0">
              <a:defRPr lang="zh-CN" sz="2000"/>
            </a:lvl2pPr>
            <a:lvl3pPr latinLnBrk="0">
              <a:defRPr lang="zh-CN" sz="1800"/>
            </a:lvl3pPr>
            <a:lvl4pPr latinLnBrk="0">
              <a:defRPr lang="zh-CN" sz="1600"/>
            </a:lvl4pPr>
            <a:lvl5pPr latinLnBrk="0">
              <a:defRPr lang="zh-CN" sz="1600"/>
            </a:lvl5pPr>
            <a:lvl6pPr latinLnBrk="0">
              <a:defRPr lang="zh-CN" sz="1600"/>
            </a:lvl6pPr>
            <a:lvl7pPr latinLnBrk="0">
              <a:defRPr lang="zh-CN" sz="1600"/>
            </a:lvl7pPr>
            <a:lvl8pPr latinLnBrk="0">
              <a:defRPr lang="zh-CN" sz="1600"/>
            </a:lvl8pPr>
            <a:lvl9pPr latinLnBrk="0">
              <a:defRPr lang="zh-CN"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p>
        </p:txBody>
      </p:sp>
      <p:sp>
        <p:nvSpPr>
          <p:cNvPr id="5" name="文本占位符 4"/>
          <p:cNvSpPr>
            <a:spLocks noGrp="1"/>
          </p:cNvSpPr>
          <p:nvPr>
            <p:ph type="body" sz="quarter" idx="3"/>
          </p:nvPr>
        </p:nvSpPr>
        <p:spPr>
          <a:xfrm>
            <a:off x="6249861" y="1905000"/>
            <a:ext cx="4416552" cy="762000"/>
          </a:xfrm>
        </p:spPr>
        <p:txBody>
          <a:bodyPr anchor="ctr">
            <a:noAutofit/>
          </a:bodyPr>
          <a:lstStyle>
            <a:lvl1pPr marL="0" indent="0" latinLnBrk="0">
              <a:spcBef>
                <a:spcPts val="0"/>
              </a:spcBef>
              <a:buNone/>
              <a:defRPr lang="zh-CN" sz="2000" b="0" cap="all" spc="200" baseline="0">
                <a:solidFill>
                  <a:schemeClr val="accent1"/>
                </a:solidFill>
              </a:defRPr>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6" name="内容占位符 5"/>
          <p:cNvSpPr>
            <a:spLocks noGrp="1"/>
          </p:cNvSpPr>
          <p:nvPr>
            <p:ph sz="quarter" idx="4"/>
          </p:nvPr>
        </p:nvSpPr>
        <p:spPr>
          <a:xfrm>
            <a:off x="6249861" y="2743201"/>
            <a:ext cx="4416552" cy="3276600"/>
          </a:xfrm>
        </p:spPr>
        <p:txBody>
          <a:bodyPr>
            <a:normAutofit/>
          </a:bodyPr>
          <a:lstStyle>
            <a:lvl1pPr latinLnBrk="0">
              <a:defRPr lang="zh-CN" sz="2400"/>
            </a:lvl1pPr>
            <a:lvl2pPr latinLnBrk="0">
              <a:defRPr lang="zh-CN" sz="2000"/>
            </a:lvl2pPr>
            <a:lvl3pPr latinLnBrk="0">
              <a:defRPr lang="zh-CN" sz="1800"/>
            </a:lvl3pPr>
            <a:lvl4pPr latinLnBrk="0">
              <a:defRPr lang="zh-CN" sz="1600"/>
            </a:lvl4pPr>
            <a:lvl5pPr latinLnBrk="0">
              <a:defRPr lang="zh-CN" sz="1600"/>
            </a:lvl5pPr>
            <a:lvl6pPr latinLnBrk="0">
              <a:defRPr lang="zh-CN" sz="1600"/>
            </a:lvl6pPr>
            <a:lvl7pPr latinLnBrk="0">
              <a:defRPr lang="zh-CN" sz="1600"/>
            </a:lvl7pPr>
            <a:lvl8pPr latinLnBrk="0">
              <a:defRPr lang="zh-CN" sz="1600"/>
            </a:lvl8pPr>
            <a:lvl9pPr latinLnBrk="0">
              <a:defRPr lang="zh-CN"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p>
        </p:txBody>
      </p:sp>
      <p:sp>
        <p:nvSpPr>
          <p:cNvPr id="7" name="日期占位符 6"/>
          <p:cNvSpPr>
            <a:spLocks noGrp="1"/>
          </p:cNvSpPr>
          <p:nvPr>
            <p:ph type="dt" sz="half" idx="10"/>
          </p:nvPr>
        </p:nvSpPr>
        <p:spPr/>
        <p:txBody>
          <a:bodyPr/>
          <a:lstStyle/>
          <a:p>
            <a:fld id="{03F41C87-7AD9-4845-A077-840E4A0F3F06}" type="datetimeFigureOut">
              <a:t>15/11/2</a:t>
            </a:fld>
            <a:endParaRPr lang="zh-CN"/>
          </a:p>
        </p:txBody>
      </p:sp>
      <p:sp>
        <p:nvSpPr>
          <p:cNvPr id="8" name="页脚占位符 7"/>
          <p:cNvSpPr>
            <a:spLocks noGrp="1"/>
          </p:cNvSpPr>
          <p:nvPr>
            <p:ph type="ftr" sz="quarter" idx="11"/>
          </p:nvPr>
        </p:nvSpPr>
        <p:spPr/>
        <p:txBody>
          <a:bodyPr/>
          <a:lstStyle/>
          <a:p>
            <a:endParaRPr lang="zh-CN"/>
          </a:p>
        </p:txBody>
      </p:sp>
      <p:sp>
        <p:nvSpPr>
          <p:cNvPr id="9" name="幻灯片编号占位符 8"/>
          <p:cNvSpPr>
            <a:spLocks noGrp="1"/>
          </p:cNvSpPr>
          <p:nvPr>
            <p:ph type="sldNum" sz="quarter" idx="12"/>
          </p:nvPr>
        </p:nvSpPr>
        <p:spPr/>
        <p:txBody>
          <a:bodyPr/>
          <a:lstStyle/>
          <a:p>
            <a:fld id="{2A013F82-EE5E-44EE-A61D-E31C6657F26F}" type="slidenum">
              <a:t>‹#›</a:t>
            </a:fld>
            <a:endParaRPr lang="zh-CN"/>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日期占位符 2"/>
          <p:cNvSpPr>
            <a:spLocks noGrp="1"/>
          </p:cNvSpPr>
          <p:nvPr>
            <p:ph type="dt" sz="half" idx="10"/>
          </p:nvPr>
        </p:nvSpPr>
        <p:spPr/>
        <p:txBody>
          <a:bodyPr/>
          <a:lstStyle/>
          <a:p>
            <a:fld id="{03F41C87-7AD9-4845-A077-840E4A0F3F06}" type="datetimeFigureOut">
              <a:t>15/11/2</a:t>
            </a:fld>
            <a:endParaRPr lang="zh-CN"/>
          </a:p>
        </p:txBody>
      </p:sp>
      <p:sp>
        <p:nvSpPr>
          <p:cNvPr id="4" name="页脚占位符 3"/>
          <p:cNvSpPr>
            <a:spLocks noGrp="1"/>
          </p:cNvSpPr>
          <p:nvPr>
            <p:ph type="ftr" sz="quarter" idx="11"/>
          </p:nvPr>
        </p:nvSpPr>
        <p:spPr/>
        <p:txBody>
          <a:bodyPr/>
          <a:lstStyle/>
          <a:p>
            <a:endParaRPr lang="zh-CN"/>
          </a:p>
        </p:txBody>
      </p:sp>
      <p:sp>
        <p:nvSpPr>
          <p:cNvPr id="5" name="幻灯片编号占位符 4"/>
          <p:cNvSpPr>
            <a:spLocks noGrp="1"/>
          </p:cNvSpPr>
          <p:nvPr>
            <p:ph type="sldNum" sz="quarter" idx="12"/>
          </p:nvPr>
        </p:nvSpPr>
        <p:spPr/>
        <p:txBody>
          <a:bodyPr/>
          <a:lstStyle/>
          <a:p>
            <a:fld id="{2A013F82-EE5E-44EE-A61D-E31C6657F26F}" type="slidenum">
              <a:t>‹#›</a:t>
            </a:fld>
            <a:endParaRPr lang="zh-CN"/>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F41C87-7AD9-4845-A077-840E4A0F3F06}" type="datetimeFigureOut">
              <a:t>15/11/2</a:t>
            </a:fld>
            <a:endParaRPr lang="zh-CN"/>
          </a:p>
        </p:txBody>
      </p:sp>
      <p:sp>
        <p:nvSpPr>
          <p:cNvPr id="3" name="页脚占位符 2"/>
          <p:cNvSpPr>
            <a:spLocks noGrp="1"/>
          </p:cNvSpPr>
          <p:nvPr>
            <p:ph type="ftr" sz="quarter" idx="11"/>
          </p:nvPr>
        </p:nvSpPr>
        <p:spPr/>
        <p:txBody>
          <a:bodyPr/>
          <a:lstStyle/>
          <a:p>
            <a:endParaRPr lang="zh-CN"/>
          </a:p>
        </p:txBody>
      </p:sp>
      <p:sp>
        <p:nvSpPr>
          <p:cNvPr id="4" name="幻灯片编号占位符 3"/>
          <p:cNvSpPr>
            <a:spLocks noGrp="1"/>
          </p:cNvSpPr>
          <p:nvPr>
            <p:ph type="sldNum" sz="quarter" idx="12"/>
          </p:nvPr>
        </p:nvSpPr>
        <p:spPr/>
        <p:txBody>
          <a:bodyPr/>
          <a:lstStyle/>
          <a:p>
            <a:fld id="{2A013F82-EE5E-44EE-A61D-E31C6657F26F}" type="slidenum">
              <a:t>‹#›</a:t>
            </a:fld>
            <a:endParaRPr lang="zh-CN"/>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题注">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55604" y="1905000"/>
            <a:ext cx="3596607" cy="2667000"/>
          </a:xfrm>
        </p:spPr>
        <p:txBody>
          <a:bodyPr anchor="b">
            <a:noAutofit/>
          </a:bodyPr>
          <a:lstStyle>
            <a:lvl1pPr algn="l" latinLnBrk="0">
              <a:lnSpc>
                <a:spcPct val="90000"/>
              </a:lnSpc>
              <a:defRPr lang="zh-CN" sz="3600" b="0" baseline="0">
                <a:solidFill>
                  <a:schemeClr val="tx1"/>
                </a:solidFill>
              </a:defRPr>
            </a:lvl1pPr>
          </a:lstStyle>
          <a:p>
            <a:r>
              <a:rPr lang="zh-CN" altLang="en-US" smtClean="0"/>
              <a:t>单击此处编辑母版标题样式</a:t>
            </a:r>
            <a:endParaRPr lang="zh-CN"/>
          </a:p>
        </p:txBody>
      </p:sp>
      <p:sp>
        <p:nvSpPr>
          <p:cNvPr id="3" name="内容占位符 2"/>
          <p:cNvSpPr>
            <a:spLocks noGrp="1"/>
          </p:cNvSpPr>
          <p:nvPr>
            <p:ph idx="1"/>
          </p:nvPr>
        </p:nvSpPr>
        <p:spPr>
          <a:xfrm>
            <a:off x="4951414" y="685800"/>
            <a:ext cx="6400800" cy="5334000"/>
          </a:xfrm>
        </p:spPr>
        <p:txBody>
          <a:bodyPr>
            <a:normAutofit/>
          </a:bodyPr>
          <a:lstStyle>
            <a:lvl1pPr latinLnBrk="0">
              <a:defRPr lang="zh-CN" sz="2400"/>
            </a:lvl1pPr>
            <a:lvl2pPr latinLnBrk="0">
              <a:defRPr lang="zh-CN" sz="2000"/>
            </a:lvl2pPr>
            <a:lvl3pPr latinLnBrk="0">
              <a:defRPr lang="zh-CN" sz="1800"/>
            </a:lvl3pPr>
            <a:lvl4pPr latinLnBrk="0">
              <a:defRPr lang="zh-CN" sz="1600"/>
            </a:lvl4pPr>
            <a:lvl5pPr latinLnBrk="0">
              <a:defRPr lang="zh-CN" sz="1600"/>
            </a:lvl5pPr>
            <a:lvl6pPr latinLnBrk="0">
              <a:defRPr lang="zh-CN" sz="1600"/>
            </a:lvl6pPr>
            <a:lvl7pPr latinLnBrk="0">
              <a:defRPr lang="zh-CN" sz="1600"/>
            </a:lvl7pPr>
            <a:lvl8pPr latinLnBrk="0">
              <a:defRPr lang="zh-CN" sz="1600"/>
            </a:lvl8pPr>
            <a:lvl9pPr latinLnBrk="0">
              <a:defRPr lang="zh-CN"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p>
        </p:txBody>
      </p:sp>
      <p:sp>
        <p:nvSpPr>
          <p:cNvPr id="4" name="文本占位符 3"/>
          <p:cNvSpPr>
            <a:spLocks noGrp="1"/>
          </p:cNvSpPr>
          <p:nvPr>
            <p:ph type="body" sz="half" idx="2"/>
          </p:nvPr>
        </p:nvSpPr>
        <p:spPr>
          <a:xfrm>
            <a:off x="1065213" y="4648200"/>
            <a:ext cx="3581399" cy="1371600"/>
          </a:xfrm>
        </p:spPr>
        <p:txBody>
          <a:bodyPr>
            <a:normAutofit/>
          </a:bodyPr>
          <a:lstStyle>
            <a:lvl1pPr marL="0" indent="0" latinLnBrk="0">
              <a:lnSpc>
                <a:spcPct val="90000"/>
              </a:lnSpc>
              <a:spcBef>
                <a:spcPts val="1200"/>
              </a:spcBef>
              <a:buNone/>
              <a:defRPr lang="zh-CN" sz="1800"/>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3F41C87-7AD9-4845-A077-840E4A0F3F06}" type="datetimeFigureOut">
              <a:t>15/11/2</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2A013F82-EE5E-44EE-A61D-E31C6657F26F}" type="slidenum">
              <a:t>‹#›</a:t>
            </a:fld>
            <a:endParaRPr lang="zh-CN"/>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题注">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latinLnBrk="0">
              <a:buNone/>
              <a:defRPr lang="zh-CN" sz="2400"/>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r>
              <a:rPr lang="zh-CN" altLang="en-US" smtClean="0"/>
              <a:t>将图片拖动到占位符，或单击添加图标</a:t>
            </a:r>
            <a:endParaRPr lang="zh-CN"/>
          </a:p>
        </p:txBody>
      </p:sp>
      <p:sp>
        <p:nvSpPr>
          <p:cNvPr id="2" name="标题 1"/>
          <p:cNvSpPr>
            <a:spLocks noGrp="1"/>
          </p:cNvSpPr>
          <p:nvPr>
            <p:ph type="title"/>
          </p:nvPr>
        </p:nvSpPr>
        <p:spPr>
          <a:xfrm>
            <a:off x="1055604" y="1905000"/>
            <a:ext cx="3596607" cy="2667000"/>
          </a:xfrm>
        </p:spPr>
        <p:txBody>
          <a:bodyPr anchor="b">
            <a:normAutofit/>
          </a:bodyPr>
          <a:lstStyle>
            <a:lvl1pPr algn="l" latinLnBrk="0">
              <a:lnSpc>
                <a:spcPct val="90000"/>
              </a:lnSpc>
              <a:defRPr lang="zh-CN" sz="3600" b="0" baseline="0">
                <a:solidFill>
                  <a:schemeClr val="tx1"/>
                </a:solidFill>
              </a:defRPr>
            </a:lvl1pPr>
          </a:lstStyle>
          <a:p>
            <a:r>
              <a:rPr lang="zh-CN" altLang="en-US" smtClean="0"/>
              <a:t>单击此处编辑母版标题样式</a:t>
            </a:r>
            <a:endParaRPr lang="zh-CN"/>
          </a:p>
        </p:txBody>
      </p:sp>
      <p:sp>
        <p:nvSpPr>
          <p:cNvPr id="4" name="文本占位符 3"/>
          <p:cNvSpPr>
            <a:spLocks noGrp="1"/>
          </p:cNvSpPr>
          <p:nvPr>
            <p:ph type="body" sz="half" idx="2"/>
          </p:nvPr>
        </p:nvSpPr>
        <p:spPr>
          <a:xfrm>
            <a:off x="1065213" y="4648200"/>
            <a:ext cx="3581399" cy="1371600"/>
          </a:xfrm>
        </p:spPr>
        <p:txBody>
          <a:bodyPr>
            <a:normAutofit/>
          </a:bodyPr>
          <a:lstStyle>
            <a:lvl1pPr marL="0" indent="0" latinLnBrk="0">
              <a:lnSpc>
                <a:spcPct val="90000"/>
              </a:lnSpc>
              <a:spcBef>
                <a:spcPts val="1200"/>
              </a:spcBef>
              <a:buNone/>
              <a:defRPr lang="zh-CN" sz="1800"/>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3F41C87-7AD9-4845-A077-840E4A0F3F06}" type="datetimeFigureOut">
              <a:pPr/>
              <a:t>15/11/2</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2A013F82-EE5E-44EE-A61D-E31C6657F26F}" type="slidenum">
              <a:pPr/>
              <a:t>‹#›</a:t>
            </a:fld>
            <a:endParaRPr lang="zh-CN"/>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zh-CN"/>
              <a:t>单击此处编辑母版标题样式</a:t>
            </a:r>
          </a:p>
        </p:txBody>
      </p:sp>
      <p:sp>
        <p:nvSpPr>
          <p:cNvPr id="3" name="文本占位符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latinLnBrk="0">
              <a:defRPr lang="zh-CN" sz="1000">
                <a:solidFill>
                  <a:schemeClr val="tx1">
                    <a:tint val="75000"/>
                  </a:schemeClr>
                </a:solidFill>
                <a:latin typeface="微软雅黑" panose="020B0503020204020204" pitchFamily="34" charset="-122"/>
                <a:ea typeface="微软雅黑" panose="020B0503020204020204" pitchFamily="34" charset="-122"/>
              </a:defRPr>
            </a:lvl1pPr>
          </a:lstStyle>
          <a:p>
            <a:fld id="{03F41C87-7AD9-4845-A077-840E4A0F3F06}" type="datetimeFigureOut">
              <a:rPr lang="en-US" altLang="zh-CN" smtClean="0"/>
              <a:pPr/>
              <a:t>11/2/15</a:t>
            </a:fld>
            <a:endParaRPr lang="zh-CN" altLang="en-US"/>
          </a:p>
        </p:txBody>
      </p:sp>
      <p:sp>
        <p:nvSpPr>
          <p:cNvPr id="5" name="页脚占位符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latinLnBrk="0">
              <a:defRPr lang="zh-CN" sz="10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幻灯片编号占位符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latinLnBrk="0">
              <a:defRPr lang="zh-CN" sz="1000">
                <a:solidFill>
                  <a:schemeClr val="tx1">
                    <a:tint val="75000"/>
                  </a:schemeClr>
                </a:solidFill>
                <a:latin typeface="微软雅黑" panose="020B0503020204020204" pitchFamily="34" charset="-122"/>
                <a:ea typeface="微软雅黑" panose="020B0503020204020204" pitchFamily="34" charset="-122"/>
              </a:defRPr>
            </a:lvl1pPr>
          </a:lstStyle>
          <a:p>
            <a:fld id="{2A013F82-EE5E-44EE-A61D-E31C6657F26F}" type="slidenum">
              <a:rPr lang="en-US" altLang="zh-CN" smtClean="0"/>
              <a:pPr/>
              <a:t>‹#›</a:t>
            </a:fld>
            <a:endParaRPr lang="en-US" altLang="zh-CN"/>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zh-CN" sz="3600" kern="1200" spc="100" baseline="0">
          <a:solidFill>
            <a:schemeClr val="tx1"/>
          </a:solidFill>
          <a:latin typeface="微软雅黑" panose="020B0503020204020204" pitchFamily="34" charset="-122"/>
          <a:ea typeface="微软雅黑" panose="020B0503020204020204" pitchFamily="34" charset="-122"/>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lang="zh-CN" sz="2400" kern="1200">
          <a:solidFill>
            <a:schemeClr val="tx1"/>
          </a:solidFill>
          <a:latin typeface="微软雅黑" panose="020B0503020204020204" pitchFamily="34" charset="-122"/>
          <a:ea typeface="微软雅黑" panose="020B0503020204020204" pitchFamily="34" charset="-122"/>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lang="zh-CN" sz="2000" kern="1200">
          <a:solidFill>
            <a:schemeClr val="tx1"/>
          </a:solidFill>
          <a:latin typeface="微软雅黑" panose="020B0503020204020204" pitchFamily="34" charset="-122"/>
          <a:ea typeface="微软雅黑" panose="020B0503020204020204" pitchFamily="34" charset="-122"/>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lang="zh-CN" sz="1800" kern="1200">
          <a:solidFill>
            <a:schemeClr val="tx1"/>
          </a:solidFill>
          <a:latin typeface="微软雅黑" panose="020B0503020204020204" pitchFamily="34" charset="-122"/>
          <a:ea typeface="微软雅黑" panose="020B0503020204020204" pitchFamily="34" charset="-122"/>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lang="zh-CN" sz="1600" kern="1200">
          <a:solidFill>
            <a:schemeClr val="tx1"/>
          </a:solidFill>
          <a:latin typeface="微软雅黑" panose="020B0503020204020204" pitchFamily="34" charset="-122"/>
          <a:ea typeface="微软雅黑" panose="020B0503020204020204" pitchFamily="34" charset="-122"/>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lang="zh-CN" sz="1600" kern="1200">
          <a:solidFill>
            <a:schemeClr val="tx1"/>
          </a:solidFill>
          <a:latin typeface="微软雅黑" panose="020B0503020204020204" pitchFamily="34" charset="-122"/>
          <a:ea typeface="微软雅黑" panose="020B0503020204020204" pitchFamily="34" charset="-122"/>
          <a:cs typeface="+mn-cs"/>
        </a:defRPr>
      </a:lvl5pPr>
      <a:lvl6pPr marL="1207008" indent="-173736" algn="l" defTabSz="914400" rtl="0" eaLnBrk="1" latinLnBrk="0" hangingPunct="1">
        <a:spcBef>
          <a:spcPts val="600"/>
        </a:spcBef>
        <a:buClr>
          <a:schemeClr val="accent1"/>
        </a:buClr>
        <a:buFont typeface="Arial" pitchFamily="34" charset="0"/>
        <a:buChar char="•"/>
        <a:defRPr lang="zh-CN"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lang="zh-CN"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lang="zh-CN"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lang="zh-CN" sz="16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ieeexplore.ieee.org/stamp/stamp.jsp?tp=&amp;arnumber=6853196" TargetMode="External"/><Relationship Id="rId4" Type="http://schemas.openxmlformats.org/officeDocument/2006/relationships/hyperlink" Target="http://ieeexplore.ieee.org/stamp/stamp.jsp?tp=&amp;arnumber=7106399" TargetMode="External"/><Relationship Id="rId5" Type="http://schemas.openxmlformats.org/officeDocument/2006/relationships/hyperlink" Target="http://ieeexplore.ieee.org/stamp/stamp.jsp?tp=&amp;arnumber=6983050" TargetMode="External"/><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www.xilinx.com/support/documentation/sw_manuals/xilinx2014_4/ug902-vivado-high-level-synthesis.pdf" TargetMode="External"/><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9614" y="2514600"/>
            <a:ext cx="10723430" cy="2819400"/>
          </a:xfrm>
        </p:spPr>
        <p:txBody>
          <a:bodyPr>
            <a:normAutofit/>
          </a:bodyPr>
          <a:lstStyle/>
          <a:p>
            <a:r>
              <a:rPr lang="en-US" altLang="zh-CN" sz="3600" dirty="0" smtClean="0">
                <a:latin typeface="Arial Unicode MS" charset="0"/>
                <a:ea typeface="Arial Unicode MS" charset="0"/>
                <a:cs typeface="Arial Unicode MS" charset="0"/>
              </a:rPr>
              <a:t>Quantifying Acceleration:</a:t>
            </a:r>
            <a:br>
              <a:rPr lang="en-US" altLang="zh-CN" sz="3600" dirty="0" smtClean="0">
                <a:latin typeface="Arial Unicode MS" charset="0"/>
                <a:ea typeface="Arial Unicode MS" charset="0"/>
                <a:cs typeface="Arial Unicode MS" charset="0"/>
              </a:rPr>
            </a:br>
            <a:r>
              <a:rPr lang="en-US" altLang="zh-CN" sz="3600" dirty="0" smtClean="0">
                <a:latin typeface="Arial Unicode MS" charset="0"/>
                <a:ea typeface="Arial Unicode MS" charset="0"/>
                <a:cs typeface="Arial Unicode MS" charset="0"/>
              </a:rPr>
              <a:t/>
            </a:r>
            <a:br>
              <a:rPr lang="en-US" altLang="zh-CN" sz="3600" dirty="0" smtClean="0">
                <a:latin typeface="Arial Unicode MS" charset="0"/>
                <a:ea typeface="Arial Unicode MS" charset="0"/>
                <a:cs typeface="Arial Unicode MS" charset="0"/>
              </a:rPr>
            </a:br>
            <a:r>
              <a:rPr lang="en-US" altLang="zh-CN" sz="3600" dirty="0" smtClean="0">
                <a:latin typeface="Arial Unicode MS" charset="0"/>
                <a:ea typeface="Arial Unicode MS" charset="0"/>
                <a:cs typeface="Arial Unicode MS" charset="0"/>
              </a:rPr>
              <a:t>Power/Performance Trade-Offs of Application Kernels in Hardware</a:t>
            </a:r>
            <a:r>
              <a:rPr lang="en-US" altLang="zh-CN" sz="3600" dirty="0" smtClean="0"/>
              <a:t/>
            </a:r>
            <a:br>
              <a:rPr lang="en-US" altLang="zh-CN" sz="3600" dirty="0" smtClean="0"/>
            </a:br>
            <a:endParaRPr lang="zh-CN" sz="3600" dirty="0"/>
          </a:p>
        </p:txBody>
      </p:sp>
      <p:sp>
        <p:nvSpPr>
          <p:cNvPr id="3" name="文本占位符 2"/>
          <p:cNvSpPr>
            <a:spLocks noGrp="1"/>
          </p:cNvSpPr>
          <p:nvPr>
            <p:ph type="body" idx="1"/>
          </p:nvPr>
        </p:nvSpPr>
        <p:spPr/>
        <p:txBody>
          <a:bodyPr>
            <a:normAutofit lnSpcReduction="10000"/>
          </a:bodyPr>
          <a:lstStyle/>
          <a:p>
            <a:r>
              <a:rPr lang="en-US" altLang="zh-CN" dirty="0" err="1" smtClean="0">
                <a:latin typeface="Arial Unicode MS" charset="0"/>
                <a:ea typeface="Arial Unicode MS" charset="0"/>
                <a:cs typeface="Arial Unicode MS" charset="0"/>
              </a:rPr>
              <a:t>wU</a:t>
            </a:r>
            <a:r>
              <a:rPr lang="en-US" altLang="zh-CN" dirty="0" smtClean="0">
                <a:latin typeface="Arial Unicode MS" charset="0"/>
                <a:ea typeface="Arial Unicode MS" charset="0"/>
                <a:cs typeface="Arial Unicode MS" charset="0"/>
              </a:rPr>
              <a:t> DI</a:t>
            </a:r>
          </a:p>
          <a:p>
            <a:r>
              <a:rPr lang="en-US" altLang="zh-CN" dirty="0" smtClean="0">
                <a:latin typeface="Arial Unicode MS" charset="0"/>
                <a:ea typeface="Arial Unicode MS" charset="0"/>
                <a:cs typeface="Arial Unicode MS" charset="0"/>
              </a:rPr>
              <a:t>Nov. 3, 2015</a:t>
            </a:r>
            <a:r>
              <a:rPr lang="en-US" altLang="zh-CN" dirty="0" smtClean="0"/>
              <a:t> </a:t>
            </a:r>
            <a:endParaRPr lang="zh-CN" dirty="0"/>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normAutofit/>
          </a:bodyPr>
          <a:lstStyle/>
          <a:p>
            <a:r>
              <a:rPr lang="en-US" altLang="zh-CN" dirty="0" smtClean="0">
                <a:solidFill>
                  <a:srgbClr val="00B0F0"/>
                </a:solidFill>
                <a:latin typeface="Arial Unicode MS" charset="0"/>
                <a:ea typeface="Arial Unicode MS" charset="0"/>
                <a:cs typeface="Arial Unicode MS" charset="0"/>
              </a:rPr>
              <a:t>Result - Triad</a:t>
            </a:r>
            <a:endParaRPr lang="zh-CN" dirty="0">
              <a:solidFill>
                <a:srgbClr val="00B0F0"/>
              </a:solidFill>
              <a:latin typeface="Arial Unicode MS" charset="0"/>
              <a:ea typeface="Arial Unicode MS" charset="0"/>
              <a:cs typeface="Arial Unicode MS" charset="0"/>
            </a:endParaRPr>
          </a:p>
        </p:txBody>
      </p:sp>
      <p:pic>
        <p:nvPicPr>
          <p:cNvPr id="7" name="内容占位符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80000" y="2160000"/>
            <a:ext cx="5295600" cy="4320979"/>
          </a:xfrm>
        </p:spPr>
      </p:pic>
      <p:sp>
        <p:nvSpPr>
          <p:cNvPr id="6" name="内容占位符 5"/>
          <p:cNvSpPr>
            <a:spLocks noGrp="1"/>
          </p:cNvSpPr>
          <p:nvPr>
            <p:ph sz="quarter" idx="4"/>
          </p:nvPr>
        </p:nvSpPr>
        <p:spPr>
          <a:xfrm>
            <a:off x="1440000" y="1440000"/>
            <a:ext cx="4654412" cy="4941328"/>
          </a:xfrm>
        </p:spPr>
        <p:txBody>
          <a:bodyPr/>
          <a:lstStyle/>
          <a:p>
            <a:r>
              <a:rPr lang="en-US" altLang="zh-CN" dirty="0" smtClean="0"/>
              <a:t>Completely parallel</a:t>
            </a:r>
          </a:p>
          <a:p>
            <a:r>
              <a:rPr lang="en-US" altLang="zh-CN" dirty="0" smtClean="0"/>
              <a:t>Simple computation</a:t>
            </a:r>
          </a:p>
          <a:p>
            <a:r>
              <a:rPr lang="en-US" altLang="zh-CN" dirty="0" smtClean="0">
                <a:solidFill>
                  <a:srgbClr val="FF0000"/>
                </a:solidFill>
              </a:rPr>
              <a:t>more resources always result in greater </a:t>
            </a:r>
            <a:r>
              <a:rPr lang="en-US" altLang="zh-CN" dirty="0" err="1" smtClean="0">
                <a:solidFill>
                  <a:srgbClr val="FF0000"/>
                </a:solidFill>
              </a:rPr>
              <a:t>performane</a:t>
            </a:r>
            <a:r>
              <a:rPr lang="en-US" altLang="zh-CN" dirty="0" smtClean="0">
                <a:solidFill>
                  <a:srgbClr val="FF0000"/>
                </a:solidFill>
              </a:rPr>
              <a:t> at a linear power cost.</a:t>
            </a:r>
          </a:p>
          <a:p>
            <a:endParaRPr lang="zh-CN" dirty="0"/>
          </a:p>
        </p:txBody>
      </p:sp>
      <p:sp>
        <p:nvSpPr>
          <p:cNvPr id="9" name="圆角矩形 8"/>
          <p:cNvSpPr/>
          <p:nvPr/>
        </p:nvSpPr>
        <p:spPr>
          <a:xfrm>
            <a:off x="8002118" y="1079326"/>
            <a:ext cx="2664295" cy="5229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2" algn="ctr"/>
            <a:r>
              <a:rPr lang="en-US" altLang="zh-CN" dirty="0">
                <a:latin typeface="Arial Unicode MS" charset="0"/>
                <a:ea typeface="Arial Unicode MS" charset="0"/>
                <a:cs typeface="Arial Unicode MS" charset="0"/>
              </a:rPr>
              <a:t>C[</a:t>
            </a:r>
            <a:r>
              <a:rPr lang="en-US" altLang="zh-CN" dirty="0" err="1">
                <a:latin typeface="Arial Unicode MS" charset="0"/>
                <a:ea typeface="Arial Unicode MS" charset="0"/>
                <a:cs typeface="Arial Unicode MS" charset="0"/>
              </a:rPr>
              <a:t>i</a:t>
            </a:r>
            <a:r>
              <a:rPr lang="en-US" altLang="zh-CN" dirty="0">
                <a:latin typeface="Arial Unicode MS" charset="0"/>
                <a:ea typeface="Arial Unicode MS" charset="0"/>
                <a:cs typeface="Arial Unicode MS" charset="0"/>
              </a:rPr>
              <a:t>] = A[</a:t>
            </a:r>
            <a:r>
              <a:rPr lang="en-US" altLang="zh-CN" dirty="0" err="1">
                <a:latin typeface="Arial Unicode MS" charset="0"/>
                <a:ea typeface="Arial Unicode MS" charset="0"/>
                <a:cs typeface="Arial Unicode MS" charset="0"/>
              </a:rPr>
              <a:t>i</a:t>
            </a:r>
            <a:r>
              <a:rPr lang="en-US" altLang="zh-CN" dirty="0">
                <a:latin typeface="Arial Unicode MS" charset="0"/>
                <a:ea typeface="Arial Unicode MS" charset="0"/>
                <a:cs typeface="Arial Unicode MS" charset="0"/>
              </a:rPr>
              <a:t>] + s*B[</a:t>
            </a:r>
            <a:r>
              <a:rPr lang="en-US" altLang="zh-CN" dirty="0" err="1">
                <a:latin typeface="Arial Unicode MS" charset="0"/>
                <a:ea typeface="Arial Unicode MS" charset="0"/>
                <a:cs typeface="Arial Unicode MS" charset="0"/>
              </a:rPr>
              <a:t>i</a:t>
            </a:r>
            <a:r>
              <a:rPr lang="en-US" altLang="zh-CN" dirty="0" smtClean="0">
                <a:latin typeface="Arial Unicode MS" charset="0"/>
                <a:ea typeface="Arial Unicode MS" charset="0"/>
                <a:cs typeface="Arial Unicode MS" charset="0"/>
              </a:rPr>
              <a:t>]</a:t>
            </a:r>
            <a:endParaRPr lang="en-US" altLang="zh-CN" dirty="0">
              <a:latin typeface="Arial Unicode MS" charset="0"/>
              <a:ea typeface="Arial Unicode MS" charset="0"/>
              <a:cs typeface="Arial Unicode MS" charset="0"/>
            </a:endParaRPr>
          </a:p>
        </p:txBody>
      </p:sp>
    </p:spTree>
    <p:extLst>
      <p:ext uri="{BB962C8B-B14F-4D97-AF65-F5344CB8AC3E}">
        <p14:creationId xmlns:p14="http://schemas.microsoft.com/office/powerpoint/2010/main" val="87210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lstStyle/>
          <a:p>
            <a:r>
              <a:rPr lang="en-US" altLang="zh-CN" dirty="0" smtClean="0">
                <a:solidFill>
                  <a:srgbClr val="00B0F0"/>
                </a:solidFill>
                <a:latin typeface="Arial Unicode MS" charset="0"/>
                <a:ea typeface="Arial Unicode MS" charset="0"/>
                <a:cs typeface="Arial Unicode MS" charset="0"/>
              </a:rPr>
              <a:t>Result - Reduction</a:t>
            </a:r>
            <a:endParaRPr lang="zh-CN" dirty="0">
              <a:solidFill>
                <a:srgbClr val="00B0F0"/>
              </a:solidFill>
              <a:latin typeface="Arial Unicode MS" charset="0"/>
              <a:ea typeface="Arial Unicode MS" charset="0"/>
              <a:cs typeface="Arial Unicode MS" charset="0"/>
            </a:endParaRPr>
          </a:p>
        </p:txBody>
      </p:sp>
      <p:sp>
        <p:nvSpPr>
          <p:cNvPr id="6" name="内容占位符 5"/>
          <p:cNvSpPr>
            <a:spLocks noGrp="1"/>
          </p:cNvSpPr>
          <p:nvPr>
            <p:ph sz="quarter" idx="4"/>
          </p:nvPr>
        </p:nvSpPr>
        <p:spPr>
          <a:xfrm>
            <a:off x="1440000" y="1440000"/>
            <a:ext cx="4942444" cy="5040000"/>
          </a:xfrm>
        </p:spPr>
        <p:txBody>
          <a:bodyPr>
            <a:normAutofit/>
          </a:bodyPr>
          <a:lstStyle/>
          <a:p>
            <a:r>
              <a:rPr lang="en-US" altLang="zh-CN" dirty="0" smtClean="0"/>
              <a:t>Most efficient implementation is tree-adder</a:t>
            </a:r>
          </a:p>
          <a:p>
            <a:r>
              <a:rPr lang="en-US" altLang="zh-CN" dirty="0" smtClean="0"/>
              <a:t>Control overhead takes most of the part</a:t>
            </a:r>
          </a:p>
          <a:p>
            <a:r>
              <a:rPr lang="en-US" altLang="zh-CN" dirty="0" smtClean="0">
                <a:solidFill>
                  <a:srgbClr val="FF0000"/>
                </a:solidFill>
              </a:rPr>
              <a:t>2ns clock period results in the best performance</a:t>
            </a:r>
          </a:p>
          <a:p>
            <a:pPr lvl="1"/>
            <a:r>
              <a:rPr lang="en-US" altLang="zh-CN" dirty="0" err="1" smtClean="0">
                <a:solidFill>
                  <a:srgbClr val="FF0000"/>
                </a:solidFill>
              </a:rPr>
              <a:t>Eleminating</a:t>
            </a:r>
            <a:r>
              <a:rPr lang="en-US" altLang="zh-CN" dirty="0" smtClean="0">
                <a:solidFill>
                  <a:srgbClr val="FF0000"/>
                </a:solidFill>
              </a:rPr>
              <a:t> control overhead leads to better result</a:t>
            </a:r>
          </a:p>
          <a:p>
            <a:pPr lvl="1"/>
            <a:r>
              <a:rPr lang="en-US" altLang="zh-CN" dirty="0" smtClean="0">
                <a:solidFill>
                  <a:srgbClr val="FF0000"/>
                </a:solidFill>
              </a:rPr>
              <a:t>Higher frequency does NOT always mean higher consumption</a:t>
            </a:r>
            <a:endParaRPr lang="zh-CN" dirty="0">
              <a:solidFill>
                <a:srgbClr val="FF0000"/>
              </a:solidFill>
            </a:endParaRPr>
          </a:p>
        </p:txBody>
      </p:sp>
      <p:pic>
        <p:nvPicPr>
          <p:cNvPr id="8" name="内容占位符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80000" y="2160000"/>
            <a:ext cx="5381736" cy="4320000"/>
          </a:xfrm>
        </p:spPr>
      </p:pic>
      <p:sp>
        <p:nvSpPr>
          <p:cNvPr id="10" name="圆角矩形 9"/>
          <p:cNvSpPr/>
          <p:nvPr/>
        </p:nvSpPr>
        <p:spPr>
          <a:xfrm>
            <a:off x="8002118" y="1079326"/>
            <a:ext cx="2664295" cy="5229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2" algn="ctr"/>
            <a:r>
              <a:rPr lang="en-US" altLang="zh-CN" dirty="0" smtClean="0">
                <a:latin typeface="Arial Unicode MS" charset="0"/>
                <a:ea typeface="Arial Unicode MS" charset="0"/>
                <a:cs typeface="Arial Unicode MS" charset="0"/>
              </a:rPr>
              <a:t>b = ∑A[</a:t>
            </a:r>
            <a:r>
              <a:rPr lang="en-US" altLang="zh-CN" dirty="0" err="1" smtClean="0">
                <a:latin typeface="Arial Unicode MS" charset="0"/>
                <a:ea typeface="Arial Unicode MS" charset="0"/>
                <a:cs typeface="Arial Unicode MS" charset="0"/>
              </a:rPr>
              <a:t>i</a:t>
            </a:r>
            <a:r>
              <a:rPr lang="en-US" altLang="zh-CN" dirty="0" smtClean="0">
                <a:latin typeface="Arial Unicode MS" charset="0"/>
                <a:ea typeface="Arial Unicode MS" charset="0"/>
                <a:cs typeface="Arial Unicode MS" charset="0"/>
              </a:rPr>
              <a:t>]</a:t>
            </a:r>
            <a:endParaRPr lang="en-US" altLang="zh-CN" dirty="0">
              <a:latin typeface="Arial Unicode MS" charset="0"/>
              <a:ea typeface="Arial Unicode MS" charset="0"/>
              <a:cs typeface="Arial Unicode MS" charset="0"/>
            </a:endParaRPr>
          </a:p>
        </p:txBody>
      </p:sp>
    </p:spTree>
    <p:extLst>
      <p:ext uri="{BB962C8B-B14F-4D97-AF65-F5344CB8AC3E}">
        <p14:creationId xmlns:p14="http://schemas.microsoft.com/office/powerpoint/2010/main" val="150502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lstStyle/>
          <a:p>
            <a:r>
              <a:rPr lang="en-US" altLang="zh-CN" dirty="0" smtClean="0">
                <a:solidFill>
                  <a:srgbClr val="00B0F0"/>
                </a:solidFill>
                <a:latin typeface="Arial Unicode MS" charset="0"/>
                <a:ea typeface="Arial Unicode MS" charset="0"/>
                <a:cs typeface="Arial Unicode MS" charset="0"/>
              </a:rPr>
              <a:t>Result - Scan</a:t>
            </a:r>
            <a:endParaRPr lang="zh-CN" dirty="0">
              <a:solidFill>
                <a:srgbClr val="00B0F0"/>
              </a:solidFill>
              <a:latin typeface="Arial Unicode MS" charset="0"/>
              <a:ea typeface="Arial Unicode MS" charset="0"/>
              <a:cs typeface="Arial Unicode MS" charset="0"/>
            </a:endParaRPr>
          </a:p>
        </p:txBody>
      </p:sp>
      <p:sp>
        <p:nvSpPr>
          <p:cNvPr id="6" name="内容占位符 5"/>
          <p:cNvSpPr>
            <a:spLocks noGrp="1"/>
          </p:cNvSpPr>
          <p:nvPr>
            <p:ph sz="quarter" idx="4"/>
          </p:nvPr>
        </p:nvSpPr>
        <p:spPr>
          <a:xfrm>
            <a:off x="1440000" y="1440000"/>
            <a:ext cx="4870436" cy="5040000"/>
          </a:xfrm>
        </p:spPr>
        <p:txBody>
          <a:bodyPr>
            <a:normAutofit/>
          </a:bodyPr>
          <a:lstStyle/>
          <a:p>
            <a:r>
              <a:rPr lang="en-US" altLang="zh-CN" dirty="0" err="1" smtClean="0"/>
              <a:t>Vivado</a:t>
            </a:r>
            <a:r>
              <a:rPr lang="en-US" altLang="zh-CN" dirty="0" smtClean="0"/>
              <a:t> cannot break loop because of the dependence</a:t>
            </a:r>
          </a:p>
          <a:p>
            <a:r>
              <a:rPr lang="en-US" altLang="zh-CN" dirty="0" smtClean="0"/>
              <a:t>3 vertical lines </a:t>
            </a:r>
            <a:r>
              <a:rPr lang="en-US" altLang="zh-CN" dirty="0" err="1" smtClean="0"/>
              <a:t>conrespond</a:t>
            </a:r>
            <a:r>
              <a:rPr lang="en-US" altLang="zh-CN" dirty="0" smtClean="0"/>
              <a:t> to 3 different clock period reaching the performance limit</a:t>
            </a:r>
          </a:p>
          <a:p>
            <a:r>
              <a:rPr lang="en-US" altLang="zh-CN" dirty="0" smtClean="0">
                <a:solidFill>
                  <a:srgbClr val="FF0000"/>
                </a:solidFill>
              </a:rPr>
              <a:t>Circuit or </a:t>
            </a:r>
            <a:r>
              <a:rPr lang="en-US" altLang="zh-CN" dirty="0" err="1" smtClean="0">
                <a:solidFill>
                  <a:srgbClr val="FF0000"/>
                </a:solidFill>
              </a:rPr>
              <a:t>microarchitectural</a:t>
            </a:r>
            <a:r>
              <a:rPr lang="en-US" altLang="zh-CN" dirty="0" smtClean="0">
                <a:solidFill>
                  <a:srgbClr val="FF0000"/>
                </a:solidFill>
              </a:rPr>
              <a:t> optimization is basically useless due to the data dependency</a:t>
            </a:r>
            <a:endParaRPr lang="zh-CN" dirty="0">
              <a:solidFill>
                <a:srgbClr val="FF0000"/>
              </a:solidFill>
            </a:endParaRPr>
          </a:p>
        </p:txBody>
      </p:sp>
      <p:pic>
        <p:nvPicPr>
          <p:cNvPr id="8" name="内容占位符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80000" y="2160000"/>
            <a:ext cx="5242576" cy="4320000"/>
          </a:xfrm>
        </p:spPr>
      </p:pic>
      <p:sp>
        <p:nvSpPr>
          <p:cNvPr id="10" name="圆角矩形 9"/>
          <p:cNvSpPr/>
          <p:nvPr/>
        </p:nvSpPr>
        <p:spPr>
          <a:xfrm>
            <a:off x="8002118" y="1079326"/>
            <a:ext cx="2664295" cy="5229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2" algn="ctr"/>
            <a:r>
              <a:rPr lang="en-US" altLang="zh-CN" dirty="0" smtClean="0">
                <a:latin typeface="Arial Unicode MS" charset="0"/>
                <a:ea typeface="Arial Unicode MS" charset="0"/>
                <a:cs typeface="Arial Unicode MS" charset="0"/>
              </a:rPr>
              <a:t>B[</a:t>
            </a:r>
            <a:r>
              <a:rPr lang="en-US" altLang="zh-CN" dirty="0" err="1" smtClean="0">
                <a:latin typeface="Arial Unicode MS" charset="0"/>
                <a:ea typeface="Arial Unicode MS" charset="0"/>
                <a:cs typeface="Arial Unicode MS" charset="0"/>
              </a:rPr>
              <a:t>i</a:t>
            </a:r>
            <a:r>
              <a:rPr lang="en-US" altLang="zh-CN" dirty="0" smtClean="0">
                <a:latin typeface="Arial Unicode MS" charset="0"/>
                <a:ea typeface="Arial Unicode MS" charset="0"/>
                <a:cs typeface="Arial Unicode MS" charset="0"/>
              </a:rPr>
              <a:t>] = B[i-1] + A[</a:t>
            </a:r>
            <a:r>
              <a:rPr lang="en-US" altLang="zh-CN" dirty="0" err="1" smtClean="0">
                <a:latin typeface="Arial Unicode MS" charset="0"/>
                <a:ea typeface="Arial Unicode MS" charset="0"/>
                <a:cs typeface="Arial Unicode MS" charset="0"/>
              </a:rPr>
              <a:t>i</a:t>
            </a:r>
            <a:r>
              <a:rPr lang="en-US" altLang="zh-CN" dirty="0" smtClean="0">
                <a:latin typeface="Arial Unicode MS" charset="0"/>
                <a:ea typeface="Arial Unicode MS" charset="0"/>
                <a:cs typeface="Arial Unicode MS" charset="0"/>
              </a:rPr>
              <a:t>]</a:t>
            </a:r>
            <a:endParaRPr lang="en-US" altLang="zh-CN" dirty="0">
              <a:latin typeface="Arial Unicode MS" charset="0"/>
              <a:ea typeface="Arial Unicode MS" charset="0"/>
              <a:cs typeface="Arial Unicode MS" charset="0"/>
            </a:endParaRPr>
          </a:p>
        </p:txBody>
      </p:sp>
    </p:spTree>
    <p:extLst>
      <p:ext uri="{BB962C8B-B14F-4D97-AF65-F5344CB8AC3E}">
        <p14:creationId xmlns:p14="http://schemas.microsoft.com/office/powerpoint/2010/main" val="87516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lstStyle/>
          <a:p>
            <a:r>
              <a:rPr lang="en-US" altLang="zh-CN" dirty="0" smtClean="0">
                <a:solidFill>
                  <a:srgbClr val="00B0F0"/>
                </a:solidFill>
                <a:latin typeface="Arial Unicode MS" charset="0"/>
                <a:ea typeface="Arial Unicode MS" charset="0"/>
                <a:cs typeface="Arial Unicode MS" charset="0"/>
              </a:rPr>
              <a:t>Result - Stencil</a:t>
            </a:r>
            <a:endParaRPr lang="zh-CN" dirty="0">
              <a:solidFill>
                <a:srgbClr val="00B0F0"/>
              </a:solidFill>
              <a:latin typeface="Arial Unicode MS" charset="0"/>
              <a:ea typeface="Arial Unicode MS" charset="0"/>
              <a:cs typeface="Arial Unicode MS" charset="0"/>
            </a:endParaRPr>
          </a:p>
        </p:txBody>
      </p:sp>
      <p:sp>
        <p:nvSpPr>
          <p:cNvPr id="6" name="内容占位符 5"/>
          <p:cNvSpPr>
            <a:spLocks noGrp="1"/>
          </p:cNvSpPr>
          <p:nvPr>
            <p:ph sz="quarter" idx="4"/>
          </p:nvPr>
        </p:nvSpPr>
        <p:spPr>
          <a:xfrm>
            <a:off x="1440000" y="1440000"/>
            <a:ext cx="4798428" cy="5040000"/>
          </a:xfrm>
        </p:spPr>
        <p:txBody>
          <a:bodyPr/>
          <a:lstStyle/>
          <a:p>
            <a:r>
              <a:rPr lang="en-US" altLang="zh-CN" dirty="0" smtClean="0"/>
              <a:t>Parallel in c</a:t>
            </a:r>
            <a:r>
              <a:rPr lang="en-US" altLang="zh-CN" dirty="0" smtClean="0"/>
              <a:t>oarser granularity</a:t>
            </a:r>
          </a:p>
          <a:p>
            <a:r>
              <a:rPr lang="en-US" altLang="zh-CN" dirty="0" smtClean="0"/>
              <a:t>Reusing </a:t>
            </a:r>
            <a:r>
              <a:rPr lang="en-US" altLang="zh-CN" dirty="0" err="1" smtClean="0"/>
              <a:t>loaed</a:t>
            </a:r>
            <a:r>
              <a:rPr lang="en-US" altLang="zh-CN" dirty="0" smtClean="0"/>
              <a:t> data increases computational density</a:t>
            </a:r>
          </a:p>
          <a:p>
            <a:r>
              <a:rPr lang="en-US" altLang="zh-CN" dirty="0" smtClean="0">
                <a:solidFill>
                  <a:srgbClr val="FF0000"/>
                </a:solidFill>
              </a:rPr>
              <a:t>Even modest unrolling factors allow heavy data reuse thus save considerab</a:t>
            </a:r>
            <a:r>
              <a:rPr lang="en-US" altLang="zh-CN" dirty="0" smtClean="0">
                <a:solidFill>
                  <a:srgbClr val="FF0000"/>
                </a:solidFill>
              </a:rPr>
              <a:t>le computational time</a:t>
            </a:r>
            <a:endParaRPr lang="zh-CN" dirty="0">
              <a:solidFill>
                <a:srgbClr val="FF0000"/>
              </a:solidFill>
            </a:endParaRPr>
          </a:p>
        </p:txBody>
      </p:sp>
      <p:pic>
        <p:nvPicPr>
          <p:cNvPr id="8" name="内容占位符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79999" y="2160000"/>
            <a:ext cx="5235336" cy="4320000"/>
          </a:xfrm>
        </p:spPr>
      </p:pic>
      <p:sp>
        <p:nvSpPr>
          <p:cNvPr id="9" name="圆角矩形 8"/>
          <p:cNvSpPr/>
          <p:nvPr/>
        </p:nvSpPr>
        <p:spPr>
          <a:xfrm>
            <a:off x="7678588" y="1079326"/>
            <a:ext cx="3168352" cy="9095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2" algn="ctr"/>
            <a:r>
              <a:rPr lang="en-US" altLang="zh-CN" dirty="0">
                <a:latin typeface="Arial Unicode MS" charset="0"/>
                <a:ea typeface="Arial Unicode MS" charset="0"/>
                <a:cs typeface="Arial Unicode MS" charset="0"/>
              </a:rPr>
              <a:t>Dot product of a fixed 3x3 filter and each 3x3 pixel sub block of an </a:t>
            </a:r>
            <a:r>
              <a:rPr lang="en-US" altLang="zh-CN" dirty="0" smtClean="0">
                <a:latin typeface="Arial Unicode MS" charset="0"/>
                <a:ea typeface="Arial Unicode MS" charset="0"/>
                <a:cs typeface="Arial Unicode MS" charset="0"/>
              </a:rPr>
              <a:t>image</a:t>
            </a:r>
            <a:endParaRPr lang="en-US" altLang="zh-CN" dirty="0">
              <a:latin typeface="Arial Unicode MS" charset="0"/>
              <a:ea typeface="Arial Unicode MS" charset="0"/>
              <a:cs typeface="Arial Unicode MS" charset="0"/>
            </a:endParaRPr>
          </a:p>
        </p:txBody>
      </p:sp>
    </p:spTree>
    <p:extLst>
      <p:ext uri="{BB962C8B-B14F-4D97-AF65-F5344CB8AC3E}">
        <p14:creationId xmlns:p14="http://schemas.microsoft.com/office/powerpoint/2010/main" val="74113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lstStyle/>
          <a:p>
            <a:r>
              <a:rPr lang="en-US" altLang="zh-CN" dirty="0" smtClean="0">
                <a:solidFill>
                  <a:srgbClr val="00B0F0"/>
                </a:solidFill>
                <a:latin typeface="Arial Unicode MS" charset="0"/>
                <a:ea typeface="Arial Unicode MS" charset="0"/>
                <a:cs typeface="Arial Unicode MS" charset="0"/>
              </a:rPr>
              <a:t>Result - GEMM</a:t>
            </a:r>
            <a:endParaRPr lang="zh-CN" dirty="0">
              <a:solidFill>
                <a:srgbClr val="00B0F0"/>
              </a:solidFill>
              <a:latin typeface="Arial Unicode MS" charset="0"/>
              <a:ea typeface="Arial Unicode MS" charset="0"/>
              <a:cs typeface="Arial Unicode MS" charset="0"/>
            </a:endParaRPr>
          </a:p>
        </p:txBody>
      </p:sp>
      <p:sp>
        <p:nvSpPr>
          <p:cNvPr id="6" name="内容占位符 5"/>
          <p:cNvSpPr>
            <a:spLocks noGrp="1"/>
          </p:cNvSpPr>
          <p:nvPr>
            <p:ph sz="quarter" idx="4"/>
          </p:nvPr>
        </p:nvSpPr>
        <p:spPr>
          <a:xfrm>
            <a:off x="1440000" y="1440000"/>
            <a:ext cx="4416552" cy="3276600"/>
          </a:xfrm>
        </p:spPr>
        <p:txBody>
          <a:bodyPr/>
          <a:lstStyle/>
          <a:p>
            <a:r>
              <a:rPr lang="en-US" altLang="zh-CN" dirty="0" smtClean="0"/>
              <a:t>Also parallel but at an even coarser granularity</a:t>
            </a:r>
          </a:p>
          <a:p>
            <a:r>
              <a:rPr lang="en-US" altLang="zh-CN" dirty="0" smtClean="0">
                <a:solidFill>
                  <a:srgbClr val="FF0000"/>
                </a:solidFill>
              </a:rPr>
              <a:t>Consume more power to achieve the same performance as other algorithms.</a:t>
            </a:r>
            <a:endParaRPr lang="zh-CN" dirty="0">
              <a:solidFill>
                <a:srgbClr val="FF0000"/>
              </a:solidFill>
            </a:endParaRPr>
          </a:p>
        </p:txBody>
      </p:sp>
      <p:pic>
        <p:nvPicPr>
          <p:cNvPr id="8" name="内容占位符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80000" y="2160000"/>
            <a:ext cx="5302261" cy="4320000"/>
          </a:xfrm>
        </p:spPr>
      </p:pic>
      <p:sp>
        <p:nvSpPr>
          <p:cNvPr id="9" name="圆角矩形 8"/>
          <p:cNvSpPr/>
          <p:nvPr/>
        </p:nvSpPr>
        <p:spPr>
          <a:xfrm>
            <a:off x="8002118" y="1079326"/>
            <a:ext cx="2664295" cy="5229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2" algn="ctr"/>
            <a:r>
              <a:rPr lang="en-US" altLang="zh-CN" dirty="0">
                <a:latin typeface="Arial Unicode MS" charset="0"/>
                <a:ea typeface="Arial Unicode MS" charset="0"/>
                <a:cs typeface="Arial Unicode MS" charset="0"/>
              </a:rPr>
              <a:t>Integer matrix multiply</a:t>
            </a:r>
          </a:p>
        </p:txBody>
      </p:sp>
    </p:spTree>
    <p:extLst>
      <p:ext uri="{BB962C8B-B14F-4D97-AF65-F5344CB8AC3E}">
        <p14:creationId xmlns:p14="http://schemas.microsoft.com/office/powerpoint/2010/main" val="177653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lstStyle/>
          <a:p>
            <a:r>
              <a:rPr lang="en-US" altLang="zh-CN" dirty="0" smtClean="0">
                <a:solidFill>
                  <a:srgbClr val="00B0F0"/>
                </a:solidFill>
                <a:latin typeface="Arial Unicode MS" charset="0"/>
                <a:ea typeface="Arial Unicode MS" charset="0"/>
                <a:cs typeface="Arial Unicode MS" charset="0"/>
              </a:rPr>
              <a:t>Under</a:t>
            </a:r>
            <a:r>
              <a:rPr lang="en-US" altLang="zh-CN" dirty="0" smtClean="0">
                <a:solidFill>
                  <a:srgbClr val="00B0F0"/>
                </a:solidFill>
                <a:latin typeface="Arial Unicode MS" charset="0"/>
                <a:ea typeface="Arial Unicode MS" charset="0"/>
                <a:cs typeface="Arial Unicode MS" charset="0"/>
              </a:rPr>
              <a:t>standing</a:t>
            </a:r>
            <a:r>
              <a:rPr lang="zh-CN" altLang="en-US" dirty="0" smtClean="0">
                <a:solidFill>
                  <a:srgbClr val="00B0F0"/>
                </a:solidFill>
                <a:latin typeface="Arial Unicode MS" charset="0"/>
                <a:ea typeface="Arial Unicode MS" charset="0"/>
                <a:cs typeface="Arial Unicode MS" charset="0"/>
              </a:rPr>
              <a:t> </a:t>
            </a:r>
            <a:r>
              <a:rPr lang="en-US" altLang="zh-CN" dirty="0" smtClean="0">
                <a:solidFill>
                  <a:srgbClr val="00B0F0"/>
                </a:solidFill>
                <a:latin typeface="Arial Unicode MS" charset="0"/>
                <a:ea typeface="Arial Unicode MS" charset="0"/>
                <a:cs typeface="Arial Unicode MS" charset="0"/>
              </a:rPr>
              <a:t>Acceleration</a:t>
            </a:r>
            <a:r>
              <a:rPr lang="zh-CN" altLang="en-US" dirty="0" smtClean="0">
                <a:solidFill>
                  <a:srgbClr val="00B0F0"/>
                </a:solidFill>
                <a:latin typeface="Arial Unicode MS" charset="0"/>
                <a:ea typeface="Arial Unicode MS" charset="0"/>
                <a:cs typeface="Arial Unicode MS" charset="0"/>
              </a:rPr>
              <a:t> </a:t>
            </a:r>
            <a:r>
              <a:rPr lang="en-US" altLang="zh-CN" dirty="0" smtClean="0">
                <a:solidFill>
                  <a:srgbClr val="00B0F0"/>
                </a:solidFill>
                <a:latin typeface="Arial Unicode MS" charset="0"/>
                <a:ea typeface="Arial Unicode MS" charset="0"/>
                <a:cs typeface="Arial Unicode MS" charset="0"/>
              </a:rPr>
              <a:t>Gains</a:t>
            </a:r>
            <a:endParaRPr lang="zh-CN" dirty="0">
              <a:solidFill>
                <a:srgbClr val="00B0F0"/>
              </a:solidFill>
              <a:latin typeface="Arial Unicode MS" charset="0"/>
              <a:ea typeface="Arial Unicode MS" charset="0"/>
              <a:cs typeface="Arial Unicode MS" charset="0"/>
            </a:endParaRPr>
          </a:p>
        </p:txBody>
      </p:sp>
      <p:sp>
        <p:nvSpPr>
          <p:cNvPr id="6" name="内容占位符 5"/>
          <p:cNvSpPr>
            <a:spLocks noGrp="1"/>
          </p:cNvSpPr>
          <p:nvPr>
            <p:ph sz="quarter" idx="4"/>
          </p:nvPr>
        </p:nvSpPr>
        <p:spPr>
          <a:xfrm>
            <a:off x="1440000" y="1440000"/>
            <a:ext cx="4942444" cy="4797312"/>
          </a:xfrm>
        </p:spPr>
        <p:txBody>
          <a:bodyPr>
            <a:normAutofit/>
          </a:bodyPr>
          <a:lstStyle/>
          <a:p>
            <a:r>
              <a:rPr lang="en-US" altLang="zh-CN" dirty="0" smtClean="0"/>
              <a:t>Metric</a:t>
            </a:r>
            <a:r>
              <a:rPr lang="zh-CN" altLang="en-US" dirty="0" smtClean="0"/>
              <a:t> </a:t>
            </a:r>
            <a:r>
              <a:rPr lang="en-US" altLang="zh-CN" dirty="0" smtClean="0"/>
              <a:t>to</a:t>
            </a:r>
            <a:r>
              <a:rPr lang="zh-CN" altLang="en-US" dirty="0" smtClean="0"/>
              <a:t> </a:t>
            </a:r>
            <a:r>
              <a:rPr lang="en-US" altLang="zh-CN" dirty="0" smtClean="0"/>
              <a:t>compare</a:t>
            </a:r>
            <a:r>
              <a:rPr lang="zh-CN" altLang="en-US" dirty="0" smtClean="0"/>
              <a:t> </a:t>
            </a:r>
            <a:r>
              <a:rPr lang="en-US" altLang="zh-CN" dirty="0" smtClean="0"/>
              <a:t>the</a:t>
            </a:r>
            <a:r>
              <a:rPr lang="zh-CN" altLang="en-US" dirty="0" smtClean="0"/>
              <a:t> </a:t>
            </a:r>
            <a:r>
              <a:rPr lang="en-US" altLang="zh-CN" dirty="0" smtClean="0"/>
              <a:t>overheads</a:t>
            </a:r>
            <a:endParaRPr lang="zh-CN" altLang="en-US" dirty="0" smtClean="0"/>
          </a:p>
          <a:p>
            <a:pPr lvl="1"/>
            <a:r>
              <a:rPr lang="en-US" altLang="zh-CN" dirty="0" smtClean="0"/>
              <a:t>Instruction</a:t>
            </a:r>
            <a:r>
              <a:rPr lang="zh-CN" altLang="en-US" dirty="0" smtClean="0"/>
              <a:t> </a:t>
            </a:r>
            <a:r>
              <a:rPr lang="en-US" altLang="zh-CN" dirty="0" smtClean="0"/>
              <a:t>counts</a:t>
            </a:r>
            <a:r>
              <a:rPr lang="zh-CN" altLang="en-US" dirty="0" smtClean="0"/>
              <a:t> </a:t>
            </a:r>
            <a:r>
              <a:rPr lang="en-US" altLang="zh-CN" dirty="0" smtClean="0"/>
              <a:t>for</a:t>
            </a:r>
            <a:r>
              <a:rPr lang="zh-CN" altLang="en-US" dirty="0" smtClean="0"/>
              <a:t> </a:t>
            </a:r>
            <a:r>
              <a:rPr lang="en-US" altLang="zh-CN" dirty="0" smtClean="0"/>
              <a:t>Cortex-M0</a:t>
            </a:r>
            <a:endParaRPr lang="zh-CN" altLang="en-US" dirty="0" smtClean="0"/>
          </a:p>
          <a:p>
            <a:pPr lvl="1"/>
            <a:r>
              <a:rPr lang="en-US" altLang="zh-CN" dirty="0" smtClean="0"/>
              <a:t>Area</a:t>
            </a:r>
            <a:r>
              <a:rPr lang="zh-CN" altLang="en-US" dirty="0" smtClean="0"/>
              <a:t> </a:t>
            </a:r>
            <a:r>
              <a:rPr lang="en-US" altLang="zh-CN" dirty="0" smtClean="0"/>
              <a:t>for</a:t>
            </a:r>
            <a:r>
              <a:rPr lang="zh-CN" altLang="en-US" dirty="0" smtClean="0"/>
              <a:t> </a:t>
            </a:r>
            <a:r>
              <a:rPr lang="en-US" altLang="zh-CN" dirty="0" smtClean="0"/>
              <a:t>accelerators</a:t>
            </a:r>
            <a:endParaRPr lang="zh-CN" altLang="en-US" dirty="0" smtClean="0"/>
          </a:p>
          <a:p>
            <a:r>
              <a:rPr lang="en-US" altLang="zh-CN" dirty="0" smtClean="0"/>
              <a:t>M0</a:t>
            </a:r>
            <a:r>
              <a:rPr lang="zh-CN" altLang="en-US" dirty="0" smtClean="0"/>
              <a:t> </a:t>
            </a:r>
            <a:r>
              <a:rPr lang="en-US" altLang="zh-CN" dirty="0" smtClean="0"/>
              <a:t>is</a:t>
            </a:r>
            <a:r>
              <a:rPr lang="zh-CN" altLang="en-US" dirty="0" smtClean="0"/>
              <a:t> </a:t>
            </a:r>
            <a:r>
              <a:rPr lang="en-US" altLang="zh-CN" dirty="0" smtClean="0"/>
              <a:t>much</a:t>
            </a:r>
            <a:r>
              <a:rPr lang="zh-CN" altLang="en-US" dirty="0" smtClean="0"/>
              <a:t> </a:t>
            </a:r>
            <a:r>
              <a:rPr lang="en-US" altLang="zh-CN" dirty="0" smtClean="0"/>
              <a:t>more</a:t>
            </a:r>
            <a:r>
              <a:rPr lang="zh-CN" altLang="en-US" dirty="0" smtClean="0"/>
              <a:t> </a:t>
            </a:r>
            <a:r>
              <a:rPr lang="en-US" altLang="zh-CN" dirty="0" smtClean="0"/>
              <a:t>control</a:t>
            </a:r>
            <a:r>
              <a:rPr lang="zh-CN" altLang="en-US" dirty="0" smtClean="0"/>
              <a:t> </a:t>
            </a:r>
            <a:r>
              <a:rPr lang="en-US" altLang="zh-CN" dirty="0" smtClean="0"/>
              <a:t>intensive</a:t>
            </a:r>
            <a:endParaRPr lang="zh-CN" altLang="en-US" dirty="0" smtClean="0"/>
          </a:p>
          <a:p>
            <a:r>
              <a:rPr lang="en-US" altLang="zh-CN" dirty="0" smtClean="0"/>
              <a:t>Accelerator</a:t>
            </a:r>
            <a:r>
              <a:rPr lang="zh-CN" altLang="en-US" dirty="0" smtClean="0"/>
              <a:t> </a:t>
            </a:r>
            <a:r>
              <a:rPr lang="en-US" altLang="zh-CN" dirty="0" smtClean="0"/>
              <a:t>is</a:t>
            </a:r>
            <a:r>
              <a:rPr lang="zh-CN" altLang="en-US" dirty="0" smtClean="0"/>
              <a:t> </a:t>
            </a:r>
            <a:r>
              <a:rPr lang="en-US" altLang="zh-CN" dirty="0" smtClean="0"/>
              <a:t>more</a:t>
            </a:r>
            <a:r>
              <a:rPr lang="zh-CN" altLang="en-US" dirty="0" smtClean="0"/>
              <a:t> </a:t>
            </a:r>
            <a:r>
              <a:rPr lang="en-US" altLang="zh-CN" dirty="0" smtClean="0"/>
              <a:t>compute</a:t>
            </a:r>
            <a:r>
              <a:rPr lang="zh-CN" altLang="en-US" dirty="0" smtClean="0"/>
              <a:t> </a:t>
            </a:r>
            <a:r>
              <a:rPr lang="en-US" altLang="zh-CN" dirty="0" smtClean="0"/>
              <a:t>intensive</a:t>
            </a:r>
            <a:endParaRPr lang="zh-CN" dirty="0"/>
          </a:p>
        </p:txBody>
      </p:sp>
      <p:pic>
        <p:nvPicPr>
          <p:cNvPr id="4" name="内容占位符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80000" y="2160000"/>
            <a:ext cx="5297553" cy="4320000"/>
          </a:xfrm>
        </p:spPr>
      </p:pic>
    </p:spTree>
    <p:extLst>
      <p:ext uri="{BB962C8B-B14F-4D97-AF65-F5344CB8AC3E}">
        <p14:creationId xmlns:p14="http://schemas.microsoft.com/office/powerpoint/2010/main" val="63130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lstStyle/>
          <a:p>
            <a:r>
              <a:rPr lang="en-US" altLang="zh-CN" dirty="0" smtClean="0">
                <a:solidFill>
                  <a:srgbClr val="00B0F0"/>
                </a:solidFill>
                <a:latin typeface="Arial Unicode MS" charset="0"/>
                <a:ea typeface="Arial Unicode MS" charset="0"/>
                <a:cs typeface="Arial Unicode MS" charset="0"/>
              </a:rPr>
              <a:t>Under</a:t>
            </a:r>
            <a:r>
              <a:rPr lang="en-US" altLang="zh-CN" dirty="0" smtClean="0">
                <a:solidFill>
                  <a:srgbClr val="00B0F0"/>
                </a:solidFill>
                <a:latin typeface="Arial Unicode MS" charset="0"/>
                <a:ea typeface="Arial Unicode MS" charset="0"/>
                <a:cs typeface="Arial Unicode MS" charset="0"/>
              </a:rPr>
              <a:t>standing</a:t>
            </a:r>
            <a:r>
              <a:rPr lang="zh-CN" altLang="en-US" dirty="0" smtClean="0">
                <a:solidFill>
                  <a:srgbClr val="00B0F0"/>
                </a:solidFill>
                <a:latin typeface="Arial Unicode MS" charset="0"/>
                <a:ea typeface="Arial Unicode MS" charset="0"/>
                <a:cs typeface="Arial Unicode MS" charset="0"/>
              </a:rPr>
              <a:t> </a:t>
            </a:r>
            <a:r>
              <a:rPr lang="en-US" altLang="zh-CN" dirty="0" smtClean="0">
                <a:solidFill>
                  <a:srgbClr val="00B0F0"/>
                </a:solidFill>
                <a:latin typeface="Arial Unicode MS" charset="0"/>
                <a:ea typeface="Arial Unicode MS" charset="0"/>
                <a:cs typeface="Arial Unicode MS" charset="0"/>
              </a:rPr>
              <a:t>Acceleration</a:t>
            </a:r>
            <a:r>
              <a:rPr lang="zh-CN" altLang="en-US" dirty="0" smtClean="0">
                <a:solidFill>
                  <a:srgbClr val="00B0F0"/>
                </a:solidFill>
                <a:latin typeface="Arial Unicode MS" charset="0"/>
                <a:ea typeface="Arial Unicode MS" charset="0"/>
                <a:cs typeface="Arial Unicode MS" charset="0"/>
              </a:rPr>
              <a:t> </a:t>
            </a:r>
            <a:r>
              <a:rPr lang="en-US" altLang="zh-CN" dirty="0" smtClean="0">
                <a:solidFill>
                  <a:srgbClr val="00B0F0"/>
                </a:solidFill>
                <a:latin typeface="Arial Unicode MS" charset="0"/>
                <a:ea typeface="Arial Unicode MS" charset="0"/>
                <a:cs typeface="Arial Unicode MS" charset="0"/>
              </a:rPr>
              <a:t>Gains</a:t>
            </a:r>
            <a:endParaRPr lang="zh-CN" dirty="0">
              <a:solidFill>
                <a:srgbClr val="00B0F0"/>
              </a:solidFill>
              <a:latin typeface="Arial Unicode MS" charset="0"/>
              <a:ea typeface="Arial Unicode MS" charset="0"/>
              <a:cs typeface="Arial Unicode MS" charset="0"/>
            </a:endParaRPr>
          </a:p>
        </p:txBody>
      </p:sp>
      <p:sp>
        <p:nvSpPr>
          <p:cNvPr id="6" name="内容占位符 5"/>
          <p:cNvSpPr>
            <a:spLocks noGrp="1"/>
          </p:cNvSpPr>
          <p:nvPr>
            <p:ph sz="quarter" idx="4"/>
          </p:nvPr>
        </p:nvSpPr>
        <p:spPr>
          <a:xfrm>
            <a:off x="1440000" y="1440000"/>
            <a:ext cx="4942444" cy="5418000"/>
          </a:xfrm>
        </p:spPr>
        <p:txBody>
          <a:bodyPr>
            <a:normAutofit/>
          </a:bodyPr>
          <a:lstStyle/>
          <a:p>
            <a:r>
              <a:rPr lang="en-US" altLang="zh-CN" sz="2000" dirty="0" smtClean="0">
                <a:latin typeface="Arial Unicode MS" charset="0"/>
                <a:ea typeface="Arial Unicode MS" charset="0"/>
                <a:cs typeface="Arial Unicode MS" charset="0"/>
              </a:rPr>
              <a:t>Reduction</a:t>
            </a:r>
            <a:endParaRPr lang="zh-CN" altLang="en-US" sz="2000" dirty="0">
              <a:latin typeface="Arial Unicode MS" charset="0"/>
              <a:ea typeface="Arial Unicode MS" charset="0"/>
              <a:cs typeface="Arial Unicode MS" charset="0"/>
            </a:endParaRPr>
          </a:p>
          <a:p>
            <a:pPr lvl="1"/>
            <a:r>
              <a:rPr lang="en-US" altLang="zh-CN" sz="1600" dirty="0" smtClean="0">
                <a:latin typeface="Arial Unicode MS" charset="0"/>
                <a:ea typeface="Arial Unicode MS" charset="0"/>
                <a:cs typeface="Arial Unicode MS" charset="0"/>
              </a:rPr>
              <a:t>Most</a:t>
            </a:r>
            <a:r>
              <a:rPr lang="zh-CN" altLang="en-US" sz="1600" dirty="0" smtClean="0">
                <a:latin typeface="Arial Unicode MS" charset="0"/>
                <a:ea typeface="Arial Unicode MS" charset="0"/>
                <a:cs typeface="Arial Unicode MS" charset="0"/>
              </a:rPr>
              <a:t> </a:t>
            </a:r>
            <a:r>
              <a:rPr lang="en-US" altLang="zh-CN" sz="1600" dirty="0" smtClean="0">
                <a:latin typeface="Arial Unicode MS" charset="0"/>
                <a:ea typeface="Arial Unicode MS" charset="0"/>
                <a:cs typeface="Arial Unicode MS" charset="0"/>
              </a:rPr>
              <a:t>effective</a:t>
            </a:r>
            <a:r>
              <a:rPr lang="zh-CN" altLang="en-US" sz="1600" dirty="0" smtClean="0">
                <a:latin typeface="Arial Unicode MS" charset="0"/>
                <a:ea typeface="Arial Unicode MS" charset="0"/>
                <a:cs typeface="Arial Unicode MS" charset="0"/>
              </a:rPr>
              <a:t> </a:t>
            </a:r>
            <a:r>
              <a:rPr lang="en-US" altLang="zh-CN" sz="1600" dirty="0" smtClean="0">
                <a:latin typeface="Arial Unicode MS" charset="0"/>
                <a:ea typeface="Arial Unicode MS" charset="0"/>
                <a:cs typeface="Arial Unicode MS" charset="0"/>
              </a:rPr>
              <a:t>due</a:t>
            </a:r>
            <a:r>
              <a:rPr lang="zh-CN" altLang="en-US" sz="1600" dirty="0" smtClean="0">
                <a:latin typeface="Arial Unicode MS" charset="0"/>
                <a:ea typeface="Arial Unicode MS" charset="0"/>
                <a:cs typeface="Arial Unicode MS" charset="0"/>
              </a:rPr>
              <a:t> </a:t>
            </a:r>
            <a:r>
              <a:rPr lang="en-US" altLang="zh-CN" sz="1600" dirty="0" smtClean="0">
                <a:latin typeface="Arial Unicode MS" charset="0"/>
                <a:ea typeface="Arial Unicode MS" charset="0"/>
                <a:cs typeface="Arial Unicode MS" charset="0"/>
              </a:rPr>
              <a:t>to</a:t>
            </a:r>
            <a:r>
              <a:rPr lang="zh-CN" altLang="en-US" sz="1600" dirty="0" smtClean="0">
                <a:latin typeface="Arial Unicode MS" charset="0"/>
                <a:ea typeface="Arial Unicode MS" charset="0"/>
                <a:cs typeface="Arial Unicode MS" charset="0"/>
              </a:rPr>
              <a:t> </a:t>
            </a:r>
            <a:r>
              <a:rPr lang="en-US" altLang="zh-CN" sz="1600" dirty="0" smtClean="0">
                <a:latin typeface="Arial Unicode MS" charset="0"/>
                <a:ea typeface="Arial Unicode MS" charset="0"/>
                <a:cs typeface="Arial Unicode MS" charset="0"/>
              </a:rPr>
              <a:t>the</a:t>
            </a:r>
            <a:r>
              <a:rPr lang="zh-CN" altLang="en-US" sz="1600" dirty="0" smtClean="0">
                <a:latin typeface="Arial Unicode MS" charset="0"/>
                <a:ea typeface="Arial Unicode MS" charset="0"/>
                <a:cs typeface="Arial Unicode MS" charset="0"/>
              </a:rPr>
              <a:t> </a:t>
            </a:r>
            <a:r>
              <a:rPr lang="en-US" altLang="zh-CN" sz="1600" dirty="0" smtClean="0">
                <a:latin typeface="Arial Unicode MS" charset="0"/>
                <a:ea typeface="Arial Unicode MS" charset="0"/>
                <a:cs typeface="Arial Unicode MS" charset="0"/>
              </a:rPr>
              <a:t>elimination</a:t>
            </a:r>
            <a:r>
              <a:rPr lang="zh-CN" altLang="en-US" sz="1600" dirty="0" smtClean="0">
                <a:latin typeface="Arial Unicode MS" charset="0"/>
                <a:ea typeface="Arial Unicode MS" charset="0"/>
                <a:cs typeface="Arial Unicode MS" charset="0"/>
              </a:rPr>
              <a:t> </a:t>
            </a:r>
            <a:r>
              <a:rPr lang="en-US" altLang="zh-CN" sz="1600" dirty="0" smtClean="0">
                <a:latin typeface="Arial Unicode MS" charset="0"/>
                <a:ea typeface="Arial Unicode MS" charset="0"/>
                <a:cs typeface="Arial Unicode MS" charset="0"/>
              </a:rPr>
              <a:t>of</a:t>
            </a:r>
            <a:r>
              <a:rPr lang="zh-CN" altLang="en-US" sz="1600" dirty="0" smtClean="0">
                <a:latin typeface="Arial Unicode MS" charset="0"/>
                <a:ea typeface="Arial Unicode MS" charset="0"/>
                <a:cs typeface="Arial Unicode MS" charset="0"/>
              </a:rPr>
              <a:t> </a:t>
            </a:r>
            <a:r>
              <a:rPr lang="en-US" altLang="zh-CN" sz="1600" dirty="0" smtClean="0">
                <a:latin typeface="Arial Unicode MS" charset="0"/>
                <a:ea typeface="Arial Unicode MS" charset="0"/>
                <a:cs typeface="Arial Unicode MS" charset="0"/>
              </a:rPr>
              <a:t>large</a:t>
            </a:r>
            <a:r>
              <a:rPr lang="zh-CN" altLang="en-US" sz="1600" dirty="0" smtClean="0">
                <a:latin typeface="Arial Unicode MS" charset="0"/>
                <a:ea typeface="Arial Unicode MS" charset="0"/>
                <a:cs typeface="Arial Unicode MS" charset="0"/>
              </a:rPr>
              <a:t> </a:t>
            </a:r>
            <a:r>
              <a:rPr lang="en-US" altLang="zh-CN" sz="1600" dirty="0" smtClean="0">
                <a:latin typeface="Arial Unicode MS" charset="0"/>
                <a:ea typeface="Arial Unicode MS" charset="0"/>
                <a:cs typeface="Arial Unicode MS" charset="0"/>
              </a:rPr>
              <a:t>control</a:t>
            </a:r>
            <a:r>
              <a:rPr lang="zh-CN" altLang="en-US" sz="1600" dirty="0" smtClean="0">
                <a:latin typeface="Arial Unicode MS" charset="0"/>
                <a:ea typeface="Arial Unicode MS" charset="0"/>
                <a:cs typeface="Arial Unicode MS" charset="0"/>
              </a:rPr>
              <a:t> </a:t>
            </a:r>
            <a:r>
              <a:rPr lang="en-US" altLang="zh-CN" sz="1600" dirty="0" smtClean="0">
                <a:latin typeface="Arial Unicode MS" charset="0"/>
                <a:ea typeface="Arial Unicode MS" charset="0"/>
                <a:cs typeface="Arial Unicode MS" charset="0"/>
              </a:rPr>
              <a:t>overhead</a:t>
            </a:r>
            <a:endParaRPr lang="zh-CN" altLang="en-US" sz="1600" dirty="0">
              <a:latin typeface="Arial Unicode MS" charset="0"/>
              <a:ea typeface="Arial Unicode MS" charset="0"/>
              <a:cs typeface="Arial Unicode MS" charset="0"/>
            </a:endParaRPr>
          </a:p>
          <a:p>
            <a:r>
              <a:rPr lang="en-US" altLang="zh-CN" sz="2000" dirty="0" smtClean="0">
                <a:latin typeface="Arial Unicode MS" charset="0"/>
                <a:ea typeface="Arial Unicode MS" charset="0"/>
                <a:cs typeface="Arial Unicode MS" charset="0"/>
              </a:rPr>
              <a:t>T</a:t>
            </a:r>
            <a:r>
              <a:rPr lang="en-US" altLang="zh-CN" sz="2000" dirty="0" smtClean="0">
                <a:latin typeface="Arial Unicode MS" charset="0"/>
                <a:ea typeface="Arial Unicode MS" charset="0"/>
                <a:cs typeface="Arial Unicode MS" charset="0"/>
              </a:rPr>
              <a:t>riad</a:t>
            </a:r>
          </a:p>
          <a:p>
            <a:pPr lvl="1"/>
            <a:r>
              <a:rPr lang="en-US" altLang="zh-CN" sz="1600" dirty="0" smtClean="0">
                <a:latin typeface="Arial Unicode MS" charset="0"/>
                <a:ea typeface="Arial Unicode MS" charset="0"/>
                <a:cs typeface="Arial Unicode MS" charset="0"/>
              </a:rPr>
              <a:t>Parallel structure makes it performance gains unbounded</a:t>
            </a:r>
          </a:p>
          <a:p>
            <a:r>
              <a:rPr lang="en-US" altLang="zh-CN" sz="2000" dirty="0" smtClean="0">
                <a:latin typeface="Arial Unicode MS" charset="0"/>
                <a:ea typeface="Arial Unicode MS" charset="0"/>
                <a:cs typeface="Arial Unicode MS" charset="0"/>
              </a:rPr>
              <a:t>Scan</a:t>
            </a:r>
          </a:p>
          <a:p>
            <a:pPr lvl="1"/>
            <a:r>
              <a:rPr lang="en-US" altLang="zh-CN" sz="1600" dirty="0" smtClean="0">
                <a:latin typeface="Arial Unicode MS" charset="0"/>
                <a:ea typeface="Arial Unicode MS" charset="0"/>
                <a:cs typeface="Arial Unicode MS" charset="0"/>
              </a:rPr>
              <a:t>Low power but limited </a:t>
            </a:r>
            <a:r>
              <a:rPr lang="en-US" altLang="zh-CN" sz="1600" dirty="0" err="1" smtClean="0">
                <a:latin typeface="Arial Unicode MS" charset="0"/>
                <a:ea typeface="Arial Unicode MS" charset="0"/>
                <a:cs typeface="Arial Unicode MS" charset="0"/>
              </a:rPr>
              <a:t>performace</a:t>
            </a:r>
            <a:r>
              <a:rPr lang="en-US" altLang="zh-CN" sz="1600" dirty="0" smtClean="0">
                <a:latin typeface="Arial Unicode MS" charset="0"/>
                <a:ea typeface="Arial Unicode MS" charset="0"/>
                <a:cs typeface="Arial Unicode MS" charset="0"/>
              </a:rPr>
              <a:t> due to data dependency</a:t>
            </a:r>
          </a:p>
          <a:p>
            <a:r>
              <a:rPr lang="en-US" altLang="zh-CN" sz="2000" dirty="0" smtClean="0">
                <a:latin typeface="Arial Unicode MS" charset="0"/>
                <a:ea typeface="Arial Unicode MS" charset="0"/>
                <a:cs typeface="Arial Unicode MS" charset="0"/>
              </a:rPr>
              <a:t>Stencil</a:t>
            </a:r>
          </a:p>
          <a:p>
            <a:pPr lvl="1"/>
            <a:r>
              <a:rPr lang="en-US" altLang="zh-CN" sz="1600" dirty="0" smtClean="0">
                <a:latin typeface="Arial Unicode MS" charset="0"/>
                <a:ea typeface="Arial Unicode MS" charset="0"/>
                <a:cs typeface="Arial Unicode MS" charset="0"/>
              </a:rPr>
              <a:t>Parallel but needs multiplier, lee </a:t>
            </a:r>
            <a:r>
              <a:rPr lang="en-US" altLang="zh-CN" sz="1600" dirty="0" err="1" smtClean="0">
                <a:latin typeface="Arial Unicode MS" charset="0"/>
                <a:ea typeface="Arial Unicode MS" charset="0"/>
                <a:cs typeface="Arial Unicode MS" charset="0"/>
              </a:rPr>
              <a:t>perfromance</a:t>
            </a:r>
            <a:r>
              <a:rPr lang="en-US" altLang="zh-CN" sz="1600" dirty="0" smtClean="0">
                <a:latin typeface="Arial Unicode MS" charset="0"/>
                <a:ea typeface="Arial Unicode MS" charset="0"/>
                <a:cs typeface="Arial Unicode MS" charset="0"/>
              </a:rPr>
              <a:t> given a fixed power budget</a:t>
            </a:r>
          </a:p>
          <a:p>
            <a:r>
              <a:rPr lang="en-US" altLang="zh-CN" sz="2000" dirty="0" smtClean="0">
                <a:latin typeface="Arial Unicode MS" charset="0"/>
                <a:ea typeface="Arial Unicode MS" charset="0"/>
                <a:cs typeface="Arial Unicode MS" charset="0"/>
              </a:rPr>
              <a:t>GEMM</a:t>
            </a:r>
          </a:p>
          <a:p>
            <a:pPr lvl="1"/>
            <a:r>
              <a:rPr lang="en-US" altLang="zh-CN" sz="1600" dirty="0" smtClean="0">
                <a:latin typeface="Arial Unicode MS" charset="0"/>
                <a:ea typeface="Arial Unicode MS" charset="0"/>
                <a:cs typeface="Arial Unicode MS" charset="0"/>
              </a:rPr>
              <a:t>Substantial performance gains come at a </a:t>
            </a:r>
            <a:r>
              <a:rPr lang="en-US" altLang="zh-CN" sz="1600" dirty="0" err="1" smtClean="0">
                <a:latin typeface="Arial Unicode MS" charset="0"/>
                <a:ea typeface="Arial Unicode MS" charset="0"/>
                <a:cs typeface="Arial Unicode MS" charset="0"/>
              </a:rPr>
              <a:t>larget</a:t>
            </a:r>
            <a:r>
              <a:rPr lang="en-US" altLang="zh-CN" sz="1600" dirty="0" smtClean="0">
                <a:latin typeface="Arial Unicode MS" charset="0"/>
                <a:ea typeface="Arial Unicode MS" charset="0"/>
                <a:cs typeface="Arial Unicode MS" charset="0"/>
              </a:rPr>
              <a:t> power cost</a:t>
            </a:r>
            <a:endParaRPr lang="zh-CN" altLang="en-US" sz="1600" dirty="0">
              <a:latin typeface="Arial Unicode MS" charset="0"/>
              <a:ea typeface="Arial Unicode MS" charset="0"/>
              <a:cs typeface="Arial Unicode MS" charset="0"/>
            </a:endParaRPr>
          </a:p>
        </p:txBody>
      </p:sp>
      <p:pic>
        <p:nvPicPr>
          <p:cNvPr id="5" name="内容占位符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80000" y="2160000"/>
            <a:ext cx="5252054" cy="4320000"/>
          </a:xfrm>
        </p:spPr>
      </p:pic>
    </p:spTree>
    <p:extLst>
      <p:ext uri="{BB962C8B-B14F-4D97-AF65-F5344CB8AC3E}">
        <p14:creationId xmlns:p14="http://schemas.microsoft.com/office/powerpoint/2010/main" val="210204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normAutofit fontScale="90000"/>
          </a:bodyPr>
          <a:lstStyle/>
          <a:p>
            <a:r>
              <a:rPr lang="en-US" altLang="zh-CN" dirty="0" smtClean="0">
                <a:solidFill>
                  <a:srgbClr val="00B0F0"/>
                </a:solidFill>
                <a:latin typeface="Arial Unicode MS" charset="0"/>
                <a:ea typeface="Arial Unicode MS" charset="0"/>
                <a:cs typeface="Arial Unicode MS" charset="0"/>
              </a:rPr>
              <a:t>Efficiency Differences in Pareto Optimal Design - </a:t>
            </a:r>
            <a:r>
              <a:rPr lang="en-US" altLang="zh-CN" b="1" i="1" dirty="0" smtClean="0">
                <a:solidFill>
                  <a:srgbClr val="00B0F0"/>
                </a:solidFill>
                <a:latin typeface="Arial Unicode MS" charset="0"/>
                <a:ea typeface="Arial Unicode MS" charset="0"/>
                <a:cs typeface="Arial Unicode MS" charset="0"/>
              </a:rPr>
              <a:t>Triad</a:t>
            </a:r>
            <a:endParaRPr lang="zh-CN" b="1" i="1" dirty="0">
              <a:solidFill>
                <a:srgbClr val="00B0F0"/>
              </a:solidFill>
              <a:latin typeface="Arial Unicode MS" charset="0"/>
              <a:ea typeface="Arial Unicode MS" charset="0"/>
              <a:cs typeface="Arial Unicode MS" charset="0"/>
            </a:endParaRPr>
          </a:p>
        </p:txBody>
      </p:sp>
      <p:sp>
        <p:nvSpPr>
          <p:cNvPr id="6" name="内容占位符 5"/>
          <p:cNvSpPr>
            <a:spLocks noGrp="1"/>
          </p:cNvSpPr>
          <p:nvPr>
            <p:ph sz="quarter" idx="4"/>
          </p:nvPr>
        </p:nvSpPr>
        <p:spPr>
          <a:xfrm>
            <a:off x="1440000" y="1440000"/>
            <a:ext cx="9046900" cy="1700968"/>
          </a:xfrm>
        </p:spPr>
        <p:txBody>
          <a:bodyPr>
            <a:normAutofit/>
          </a:bodyPr>
          <a:lstStyle/>
          <a:p>
            <a:r>
              <a:rPr lang="en-US" altLang="zh-CN" sz="2000" dirty="0" smtClean="0">
                <a:latin typeface="Arial Unicode MS" charset="0"/>
                <a:ea typeface="Arial Unicode MS" charset="0"/>
                <a:cs typeface="Arial Unicode MS" charset="0"/>
              </a:rPr>
              <a:t>Nearly constant energy</a:t>
            </a:r>
          </a:p>
          <a:p>
            <a:r>
              <a:rPr lang="en-US" altLang="zh-CN" sz="2000" dirty="0" smtClean="0">
                <a:latin typeface="Arial Unicode MS" charset="0"/>
                <a:ea typeface="Arial Unicode MS" charset="0"/>
                <a:cs typeface="Arial Unicode MS" charset="0"/>
              </a:rPr>
              <a:t>Linear decrease of overhead from 6 to 1</a:t>
            </a:r>
          </a:p>
          <a:p>
            <a:r>
              <a:rPr lang="en-US" altLang="zh-CN" sz="2000" dirty="0" smtClean="0">
                <a:solidFill>
                  <a:srgbClr val="FF0000"/>
                </a:solidFill>
                <a:latin typeface="Arial Unicode MS" charset="0"/>
                <a:ea typeface="Arial Unicode MS" charset="0"/>
                <a:cs typeface="Arial Unicode MS" charset="0"/>
              </a:rPr>
              <a:t>Intuitive conclusion: optimizing for performance </a:t>
            </a:r>
            <a:r>
              <a:rPr lang="en-US" altLang="zh-CN" sz="2000" dirty="0" err="1" smtClean="0">
                <a:solidFill>
                  <a:srgbClr val="FF0000"/>
                </a:solidFill>
                <a:latin typeface="Arial Unicode MS" charset="0"/>
                <a:ea typeface="Arial Unicode MS" charset="0"/>
                <a:cs typeface="Arial Unicode MS" charset="0"/>
              </a:rPr>
              <a:t>eliminaties</a:t>
            </a:r>
            <a:r>
              <a:rPr lang="en-US" altLang="zh-CN" sz="2000" dirty="0" smtClean="0">
                <a:solidFill>
                  <a:srgbClr val="FF0000"/>
                </a:solidFill>
                <a:latin typeface="Arial Unicode MS" charset="0"/>
                <a:ea typeface="Arial Unicode MS" charset="0"/>
                <a:cs typeface="Arial Unicode MS" charset="0"/>
              </a:rPr>
              <a:t> overhead</a:t>
            </a:r>
            <a:endParaRPr lang="zh-CN" altLang="en-US" sz="2000" dirty="0">
              <a:solidFill>
                <a:srgbClr val="FF0000"/>
              </a:solidFill>
              <a:latin typeface="Arial Unicode MS" charset="0"/>
              <a:ea typeface="Arial Unicode MS" charset="0"/>
              <a:cs typeface="Arial Unicode MS"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3240000"/>
            <a:ext cx="10846031" cy="3432288"/>
          </a:xfrm>
          <a:prstGeom prst="rect">
            <a:avLst/>
          </a:prstGeom>
        </p:spPr>
      </p:pic>
    </p:spTree>
    <p:extLst>
      <p:ext uri="{BB962C8B-B14F-4D97-AF65-F5344CB8AC3E}">
        <p14:creationId xmlns:p14="http://schemas.microsoft.com/office/powerpoint/2010/main" val="98256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normAutofit fontScale="90000"/>
          </a:bodyPr>
          <a:lstStyle/>
          <a:p>
            <a:r>
              <a:rPr lang="en-US" altLang="zh-CN" dirty="0">
                <a:solidFill>
                  <a:srgbClr val="00B0F0"/>
                </a:solidFill>
                <a:latin typeface="Arial Unicode MS" charset="0"/>
                <a:ea typeface="Arial Unicode MS" charset="0"/>
                <a:cs typeface="Arial Unicode MS" charset="0"/>
              </a:rPr>
              <a:t>Efficiency Differences in Pareto Optimal Design - </a:t>
            </a:r>
            <a:r>
              <a:rPr lang="en-US" altLang="zh-CN" b="1" i="1" dirty="0" smtClean="0">
                <a:solidFill>
                  <a:srgbClr val="00B0F0"/>
                </a:solidFill>
                <a:latin typeface="Arial Unicode MS" charset="0"/>
                <a:ea typeface="Arial Unicode MS" charset="0"/>
                <a:cs typeface="Arial Unicode MS" charset="0"/>
              </a:rPr>
              <a:t>Stencil</a:t>
            </a:r>
            <a:endParaRPr lang="zh-CN" dirty="0">
              <a:solidFill>
                <a:srgbClr val="00B0F0"/>
              </a:solidFill>
              <a:latin typeface="Arial Unicode MS" charset="0"/>
              <a:ea typeface="Arial Unicode MS" charset="0"/>
              <a:cs typeface="Arial Unicode MS" charset="0"/>
            </a:endParaRPr>
          </a:p>
        </p:txBody>
      </p:sp>
      <p:sp>
        <p:nvSpPr>
          <p:cNvPr id="6" name="内容占位符 5"/>
          <p:cNvSpPr>
            <a:spLocks noGrp="1"/>
          </p:cNvSpPr>
          <p:nvPr>
            <p:ph sz="quarter" idx="4"/>
          </p:nvPr>
        </p:nvSpPr>
        <p:spPr>
          <a:xfrm>
            <a:off x="1440000" y="1440000"/>
            <a:ext cx="9046900" cy="1700968"/>
          </a:xfrm>
        </p:spPr>
        <p:txBody>
          <a:bodyPr>
            <a:normAutofit/>
          </a:bodyPr>
          <a:lstStyle/>
          <a:p>
            <a:r>
              <a:rPr lang="en-US" altLang="zh-CN" sz="2000" dirty="0" smtClean="0">
                <a:latin typeface="Arial Unicode MS" charset="0"/>
                <a:ea typeface="Arial Unicode MS" charset="0"/>
                <a:cs typeface="Arial Unicode MS" charset="0"/>
              </a:rPr>
              <a:t>Energy cost range from 0.5x to 3.5x</a:t>
            </a:r>
          </a:p>
          <a:p>
            <a:r>
              <a:rPr lang="en-US" altLang="zh-CN" sz="2000" dirty="0" smtClean="0">
                <a:solidFill>
                  <a:srgbClr val="FF0000"/>
                </a:solidFill>
                <a:latin typeface="Arial Unicode MS" charset="0"/>
                <a:ea typeface="Arial Unicode MS" charset="0"/>
                <a:cs typeface="Arial Unicode MS" charset="0"/>
              </a:rPr>
              <a:t>Data reuse and resource scheduling makes the control flow complicated leading to an unintuitive result.</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29" y="3240000"/>
            <a:ext cx="11534023" cy="3430800"/>
          </a:xfrm>
          <a:prstGeom prst="rect">
            <a:avLst/>
          </a:prstGeom>
        </p:spPr>
      </p:pic>
    </p:spTree>
    <p:extLst>
      <p:ext uri="{BB962C8B-B14F-4D97-AF65-F5344CB8AC3E}">
        <p14:creationId xmlns:p14="http://schemas.microsoft.com/office/powerpoint/2010/main" val="36603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normAutofit/>
          </a:bodyPr>
          <a:lstStyle/>
          <a:p>
            <a:r>
              <a:rPr lang="en-US" altLang="zh-CN" dirty="0" smtClean="0">
                <a:solidFill>
                  <a:srgbClr val="00B0F0"/>
                </a:solidFill>
                <a:latin typeface="Arial Unicode MS" charset="0"/>
                <a:ea typeface="Arial Unicode MS" charset="0"/>
                <a:cs typeface="Arial Unicode MS" charset="0"/>
              </a:rPr>
              <a:t>Conclusion</a:t>
            </a:r>
            <a:endParaRPr lang="zh-CN" dirty="0">
              <a:solidFill>
                <a:srgbClr val="00B0F0"/>
              </a:solidFill>
              <a:latin typeface="Arial Unicode MS" charset="0"/>
              <a:ea typeface="Arial Unicode MS" charset="0"/>
              <a:cs typeface="Arial Unicode MS" charset="0"/>
            </a:endParaRPr>
          </a:p>
        </p:txBody>
      </p:sp>
      <p:sp>
        <p:nvSpPr>
          <p:cNvPr id="6" name="内容占位符 5"/>
          <p:cNvSpPr>
            <a:spLocks noGrp="1"/>
          </p:cNvSpPr>
          <p:nvPr>
            <p:ph sz="quarter" idx="4"/>
          </p:nvPr>
        </p:nvSpPr>
        <p:spPr>
          <a:xfrm>
            <a:off x="1440000" y="1440000"/>
            <a:ext cx="9046900" cy="1700968"/>
          </a:xfrm>
        </p:spPr>
        <p:txBody>
          <a:bodyPr>
            <a:normAutofit/>
          </a:bodyPr>
          <a:lstStyle/>
          <a:p>
            <a:r>
              <a:rPr lang="en-US" altLang="zh-CN" sz="2000" dirty="0" smtClean="0">
                <a:latin typeface="Arial Unicode MS" charset="0"/>
                <a:ea typeface="Arial Unicode MS" charset="0"/>
                <a:cs typeface="Arial Unicode MS" charset="0"/>
              </a:rPr>
              <a:t>Non-intuitive combinations of architectural parameters can yield energy optimal designs.</a:t>
            </a:r>
          </a:p>
          <a:p>
            <a:r>
              <a:rPr lang="en-US" altLang="zh-CN" sz="2000" dirty="0">
                <a:latin typeface="Arial Unicode MS" charset="0"/>
                <a:ea typeface="Arial Unicode MS" charset="0"/>
                <a:cs typeface="Arial Unicode MS" charset="0"/>
              </a:rPr>
              <a:t>A </a:t>
            </a:r>
            <a:r>
              <a:rPr lang="en-US" altLang="zh-CN" sz="2000" dirty="0" err="1">
                <a:latin typeface="Arial Unicode MS" charset="0"/>
                <a:ea typeface="Arial Unicode MS" charset="0"/>
                <a:cs typeface="Arial Unicode MS" charset="0"/>
              </a:rPr>
              <a:t>quatitative</a:t>
            </a:r>
            <a:r>
              <a:rPr lang="en-US" altLang="zh-CN" sz="2000" dirty="0">
                <a:latin typeface="Arial Unicode MS" charset="0"/>
                <a:ea typeface="Arial Unicode MS" charset="0"/>
                <a:cs typeface="Arial Unicode MS" charset="0"/>
              </a:rPr>
              <a:t> formal process for finding optimal accelerator design is needed</a:t>
            </a:r>
          </a:p>
        </p:txBody>
      </p:sp>
    </p:spTree>
    <p:extLst>
      <p:ext uri="{BB962C8B-B14F-4D97-AF65-F5344CB8AC3E}">
        <p14:creationId xmlns:p14="http://schemas.microsoft.com/office/powerpoint/2010/main" val="91863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lstStyle/>
          <a:p>
            <a:r>
              <a:rPr lang="en-US" altLang="zh-CN" dirty="0">
                <a:solidFill>
                  <a:srgbClr val="00B0F0"/>
                </a:solidFill>
                <a:latin typeface="Arial Unicode MS" charset="0"/>
                <a:ea typeface="Arial Unicode MS" charset="0"/>
                <a:cs typeface="Arial Unicode MS" charset="0"/>
              </a:rPr>
              <a:t>Introduction</a:t>
            </a:r>
            <a:endParaRPr lang="zh-CN" dirty="0">
              <a:solidFill>
                <a:srgbClr val="00B0F0"/>
              </a:solidFill>
              <a:latin typeface="Arial Unicode MS" charset="0"/>
              <a:ea typeface="Arial Unicode MS" charset="0"/>
              <a:cs typeface="Arial Unicode MS" charset="0"/>
            </a:endParaRPr>
          </a:p>
        </p:txBody>
      </p:sp>
      <p:sp>
        <p:nvSpPr>
          <p:cNvPr id="7" name="内容占位符 3"/>
          <p:cNvSpPr>
            <a:spLocks noGrp="1"/>
          </p:cNvSpPr>
          <p:nvPr>
            <p:ph sz="half" idx="2"/>
          </p:nvPr>
        </p:nvSpPr>
        <p:spPr>
          <a:xfrm>
            <a:off x="1440000" y="1440000"/>
            <a:ext cx="9000000" cy="4941328"/>
          </a:xfrm>
        </p:spPr>
        <p:txBody>
          <a:bodyPr>
            <a:normAutofit/>
          </a:bodyPr>
          <a:lstStyle/>
          <a:p>
            <a:r>
              <a:rPr lang="en-US" altLang="zh-CN" dirty="0" smtClean="0">
                <a:latin typeface="Arial Unicode MS" charset="0"/>
                <a:ea typeface="Arial Unicode MS" charset="0"/>
                <a:cs typeface="Arial Unicode MS" charset="0"/>
              </a:rPr>
              <a:t>Hardware accelerator</a:t>
            </a:r>
          </a:p>
          <a:p>
            <a:pPr lvl="1"/>
            <a:r>
              <a:rPr lang="en-US" altLang="zh-CN" dirty="0" smtClean="0">
                <a:latin typeface="Arial Unicode MS" charset="0"/>
                <a:ea typeface="Arial Unicode MS" charset="0"/>
                <a:cs typeface="Arial Unicode MS" charset="0"/>
              </a:rPr>
              <a:t>A type of </a:t>
            </a:r>
            <a:r>
              <a:rPr lang="en-US" altLang="zh-CN" dirty="0" err="1" smtClean="0">
                <a:latin typeface="Arial Unicode MS" charset="0"/>
                <a:ea typeface="Arial Unicode MS" charset="0"/>
                <a:cs typeface="Arial Unicode MS" charset="0"/>
              </a:rPr>
              <a:t>specializaion</a:t>
            </a:r>
            <a:r>
              <a:rPr lang="en-US" altLang="zh-CN" dirty="0" smtClean="0">
                <a:latin typeface="Arial Unicode MS" charset="0"/>
                <a:ea typeface="Arial Unicode MS" charset="0"/>
                <a:cs typeface="Arial Unicode MS" charset="0"/>
              </a:rPr>
              <a:t> in the form of fixed, custom circuits designed for specific tasks.</a:t>
            </a:r>
          </a:p>
          <a:p>
            <a:pPr lvl="1"/>
            <a:r>
              <a:rPr lang="en-US" altLang="zh-CN" dirty="0" smtClean="0">
                <a:latin typeface="Arial Unicode MS" charset="0"/>
                <a:ea typeface="Arial Unicode MS" charset="0"/>
                <a:cs typeface="Arial Unicode MS" charset="0"/>
              </a:rPr>
              <a:t>Types</a:t>
            </a:r>
          </a:p>
          <a:p>
            <a:pPr lvl="2"/>
            <a:r>
              <a:rPr lang="en-US" altLang="zh-CN" dirty="0" smtClean="0">
                <a:latin typeface="Arial Unicode MS" charset="0"/>
                <a:ea typeface="Arial Unicode MS" charset="0"/>
                <a:cs typeface="Arial Unicode MS" charset="0"/>
              </a:rPr>
              <a:t>Tight coupled accelerator</a:t>
            </a:r>
          </a:p>
          <a:p>
            <a:pPr lvl="2"/>
            <a:r>
              <a:rPr lang="en-US" altLang="zh-CN" dirty="0" smtClean="0">
                <a:latin typeface="Arial Unicode MS" charset="0"/>
                <a:ea typeface="Arial Unicode MS" charset="0"/>
                <a:cs typeface="Arial Unicode MS" charset="0"/>
              </a:rPr>
              <a:t>Loose coupled accelerator</a:t>
            </a:r>
            <a:endParaRPr lang="en-US" altLang="zh-CN" dirty="0" smtClean="0">
              <a:latin typeface="Arial Unicode MS" charset="0"/>
              <a:ea typeface="Arial Unicode MS" charset="0"/>
              <a:cs typeface="Arial Unicode MS" charset="0"/>
            </a:endParaRPr>
          </a:p>
        </p:txBody>
      </p:sp>
      <p:sp>
        <p:nvSpPr>
          <p:cNvPr id="8" name="圆角矩形 7"/>
          <p:cNvSpPr/>
          <p:nvPr/>
        </p:nvSpPr>
        <p:spPr>
          <a:xfrm>
            <a:off x="1845940" y="3910664"/>
            <a:ext cx="2232248" cy="1894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zh-CN" dirty="0" smtClean="0"/>
              <a:t>Processor core</a:t>
            </a:r>
          </a:p>
          <a:p>
            <a:pPr algn="ctr"/>
            <a:endParaRPr kumimoji="1" lang="en-US" altLang="zh-CN" dirty="0"/>
          </a:p>
          <a:p>
            <a:pPr algn="ctr"/>
            <a:endParaRPr kumimoji="1" lang="en-US" altLang="zh-CN" dirty="0" smtClean="0"/>
          </a:p>
          <a:p>
            <a:pPr algn="ctr"/>
            <a:endParaRPr kumimoji="1" lang="zh-CN" altLang="en-US" dirty="0"/>
          </a:p>
        </p:txBody>
      </p:sp>
      <p:sp>
        <p:nvSpPr>
          <p:cNvPr id="9" name="圆角矩形 8"/>
          <p:cNvSpPr/>
          <p:nvPr/>
        </p:nvSpPr>
        <p:spPr>
          <a:xfrm>
            <a:off x="3070076" y="4797152"/>
            <a:ext cx="1008112" cy="94971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dirty="0" smtClean="0"/>
              <a:t>Tight coupled</a:t>
            </a:r>
          </a:p>
          <a:p>
            <a:pPr algn="ctr"/>
            <a:r>
              <a:rPr kumimoji="1" lang="en-US" altLang="zh-CN" sz="1600" dirty="0" err="1" smtClean="0"/>
              <a:t>acc</a:t>
            </a:r>
            <a:endParaRPr kumimoji="1" lang="zh-CN" altLang="en-US" sz="1600" dirty="0"/>
          </a:p>
        </p:txBody>
      </p:sp>
      <p:sp>
        <p:nvSpPr>
          <p:cNvPr id="10" name="圆角矩形 9"/>
          <p:cNvSpPr/>
          <p:nvPr/>
        </p:nvSpPr>
        <p:spPr>
          <a:xfrm>
            <a:off x="6814492" y="3501008"/>
            <a:ext cx="1800200" cy="19560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zh-CN" smtClean="0"/>
              <a:t>Processor core</a:t>
            </a:r>
            <a:endParaRPr kumimoji="1" lang="zh-CN" altLang="en-US" dirty="0"/>
          </a:p>
        </p:txBody>
      </p:sp>
      <p:sp>
        <p:nvSpPr>
          <p:cNvPr id="11" name="圆角矩形 10"/>
          <p:cNvSpPr/>
          <p:nvPr/>
        </p:nvSpPr>
        <p:spPr>
          <a:xfrm>
            <a:off x="9452680" y="4232923"/>
            <a:ext cx="1008112"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dirty="0" smtClean="0"/>
              <a:t>Loose coupled</a:t>
            </a:r>
          </a:p>
          <a:p>
            <a:pPr algn="ctr"/>
            <a:r>
              <a:rPr kumimoji="1" lang="en-US" altLang="zh-CN" sz="1600" dirty="0" err="1" smtClean="0"/>
              <a:t>acc</a:t>
            </a:r>
            <a:endParaRPr kumimoji="1" lang="zh-CN" altLang="en-US" sz="1600" dirty="0"/>
          </a:p>
        </p:txBody>
      </p:sp>
      <p:sp>
        <p:nvSpPr>
          <p:cNvPr id="12" name="左右箭头 11"/>
          <p:cNvSpPr/>
          <p:nvPr/>
        </p:nvSpPr>
        <p:spPr>
          <a:xfrm>
            <a:off x="6526460" y="5949280"/>
            <a:ext cx="4680520" cy="3222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上下箭头 14"/>
          <p:cNvSpPr/>
          <p:nvPr/>
        </p:nvSpPr>
        <p:spPr>
          <a:xfrm>
            <a:off x="7601264" y="5464753"/>
            <a:ext cx="288032" cy="56422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上下箭头 15"/>
          <p:cNvSpPr/>
          <p:nvPr/>
        </p:nvSpPr>
        <p:spPr>
          <a:xfrm>
            <a:off x="9812720" y="5464752"/>
            <a:ext cx="288032" cy="56422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9" grpId="0" animBg="1"/>
      <p:bldP spid="10" grpId="0" animBg="1"/>
      <p:bldP spid="11" grpId="0" animBg="1"/>
      <p:bldP spid="12"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normAutofit/>
          </a:bodyPr>
          <a:lstStyle/>
          <a:p>
            <a:r>
              <a:rPr lang="en-US" altLang="zh-CN" dirty="0" smtClean="0">
                <a:solidFill>
                  <a:srgbClr val="00B0F0"/>
                </a:solidFill>
                <a:latin typeface="Arial Unicode MS" charset="0"/>
                <a:ea typeface="Arial Unicode MS" charset="0"/>
                <a:cs typeface="Arial Unicode MS" charset="0"/>
              </a:rPr>
              <a:t>Cited by</a:t>
            </a:r>
            <a:endParaRPr lang="zh-CN" dirty="0">
              <a:solidFill>
                <a:srgbClr val="00B0F0"/>
              </a:solidFill>
              <a:latin typeface="Arial Unicode MS" charset="0"/>
              <a:ea typeface="Arial Unicode MS" charset="0"/>
              <a:cs typeface="Arial Unicode MS" charset="0"/>
            </a:endParaRPr>
          </a:p>
        </p:txBody>
      </p:sp>
      <p:sp>
        <p:nvSpPr>
          <p:cNvPr id="6" name="内容占位符 5"/>
          <p:cNvSpPr>
            <a:spLocks noGrp="1"/>
          </p:cNvSpPr>
          <p:nvPr>
            <p:ph sz="quarter" idx="4"/>
          </p:nvPr>
        </p:nvSpPr>
        <p:spPr>
          <a:xfrm>
            <a:off x="1440000" y="1440000"/>
            <a:ext cx="9046900" cy="4941328"/>
          </a:xfrm>
        </p:spPr>
        <p:txBody>
          <a:bodyPr>
            <a:normAutofit/>
          </a:bodyPr>
          <a:lstStyle/>
          <a:p>
            <a:r>
              <a:rPr lang="en-US" altLang="zh-CN" sz="2000" dirty="0">
                <a:hlinkClick r:id="rId3"/>
              </a:rPr>
              <a:t>Shao, Y.S.; Reagen, B.; Gu-Yeon Wei; Brooks, D. "Aladdin: A pre-RTL, power-performance accelerator simulator enabling large design space exploration of customized architectures",  </a:t>
            </a:r>
            <a:r>
              <a:rPr lang="en-US" altLang="zh-CN" sz="2000" i="1" dirty="0">
                <a:hlinkClick r:id="rId3"/>
              </a:rPr>
              <a:t>Computer Architecture (ISCA), 2014 ACM/IEEE 41st International Symposium on,</a:t>
            </a:r>
            <a:r>
              <a:rPr lang="en-US" altLang="zh-CN" sz="2000" dirty="0">
                <a:hlinkClick r:id="rId3"/>
              </a:rPr>
              <a:t> On page(s): 97 </a:t>
            </a:r>
            <a:r>
              <a:rPr lang="en-US" altLang="zh-CN" sz="2000" dirty="0" smtClean="0">
                <a:hlinkClick r:id="rId3"/>
              </a:rPr>
              <a:t>– 108</a:t>
            </a:r>
            <a:endParaRPr lang="en-US" altLang="zh-CN" sz="2000" dirty="0" smtClean="0"/>
          </a:p>
          <a:p>
            <a:r>
              <a:rPr lang="en-US" altLang="zh-CN" sz="2000" dirty="0">
                <a:hlinkClick r:id="rId4"/>
              </a:rPr>
              <a:t>Shao, Y.S.; Reagen, B.; Gu-Yeon Wei; Brooks, D. "The Aladdin Approach to Accelerator Design and Modeling",  </a:t>
            </a:r>
            <a:r>
              <a:rPr lang="en-US" altLang="zh-CN" sz="2000" i="1" dirty="0">
                <a:hlinkClick r:id="rId4"/>
              </a:rPr>
              <a:t>Micro, IEEE,</a:t>
            </a:r>
            <a:r>
              <a:rPr lang="en-US" altLang="zh-CN" sz="2000" dirty="0">
                <a:hlinkClick r:id="rId4"/>
              </a:rPr>
              <a:t> On page(s): 58 - 70 Volume: 35, Issue: 3, May-June </a:t>
            </a:r>
            <a:r>
              <a:rPr lang="en-US" altLang="zh-CN" sz="2000" dirty="0" smtClean="0">
                <a:hlinkClick r:id="rId4"/>
              </a:rPr>
              <a:t>2015</a:t>
            </a:r>
            <a:endParaRPr lang="en-US" altLang="zh-CN" sz="2000" dirty="0" smtClean="0"/>
          </a:p>
          <a:p>
            <a:r>
              <a:rPr lang="en-US" altLang="zh-CN" sz="2000" dirty="0">
                <a:hlinkClick r:id="rId5"/>
              </a:rPr>
              <a:t>Reagen, B.; Adolf, R.; Shao, Y.S.; </a:t>
            </a:r>
            <a:r>
              <a:rPr lang="en-US" altLang="zh-CN" sz="2000" dirty="0" err="1">
                <a:hlinkClick r:id="rId5"/>
              </a:rPr>
              <a:t>Gu-Yeon</a:t>
            </a:r>
            <a:r>
              <a:rPr lang="en-US" altLang="zh-CN" sz="2000" dirty="0">
                <a:hlinkClick r:id="rId5"/>
              </a:rPr>
              <a:t> Wei; Brooks, D. "</a:t>
            </a:r>
            <a:r>
              <a:rPr lang="en-US" altLang="zh-CN" sz="2000" dirty="0" err="1">
                <a:hlinkClick r:id="rId5"/>
              </a:rPr>
              <a:t>MachSuite</a:t>
            </a:r>
            <a:r>
              <a:rPr lang="en-US" altLang="zh-CN" sz="2000" dirty="0">
                <a:hlinkClick r:id="rId5"/>
              </a:rPr>
              <a:t>: Benchmarks for accelerator design and customized architectures",  </a:t>
            </a:r>
            <a:r>
              <a:rPr lang="en-US" altLang="zh-CN" sz="2000" i="1" dirty="0">
                <a:hlinkClick r:id="rId5"/>
              </a:rPr>
              <a:t>Workload Characterization (IISWC), 2014 IEEE International Symposium on,</a:t>
            </a:r>
            <a:r>
              <a:rPr lang="en-US" altLang="zh-CN" sz="2000" dirty="0">
                <a:hlinkClick r:id="rId5"/>
              </a:rPr>
              <a:t> On page(s): 110 - 119</a:t>
            </a:r>
            <a:endParaRPr lang="en-US" altLang="zh-CN" sz="2000" dirty="0" smtClean="0">
              <a:solidFill>
                <a:srgbClr val="FF0000"/>
              </a:solidFill>
              <a:latin typeface="Arial Unicode MS" charset="0"/>
              <a:ea typeface="Arial Unicode MS" charset="0"/>
              <a:cs typeface="Arial Unicode MS" charset="0"/>
            </a:endParaRPr>
          </a:p>
          <a:p>
            <a:endParaRPr lang="en-US" altLang="zh-CN" sz="2000" dirty="0" smtClean="0">
              <a:solidFill>
                <a:srgbClr val="FF0000"/>
              </a:solidFill>
              <a:latin typeface="Arial Unicode MS" charset="0"/>
              <a:ea typeface="Arial Unicode MS" charset="0"/>
              <a:cs typeface="Arial Unicode MS" charset="0"/>
            </a:endParaRPr>
          </a:p>
        </p:txBody>
      </p:sp>
    </p:spTree>
    <p:extLst>
      <p:ext uri="{BB962C8B-B14F-4D97-AF65-F5344CB8AC3E}">
        <p14:creationId xmlns:p14="http://schemas.microsoft.com/office/powerpoint/2010/main" val="36872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90156" y="2636912"/>
            <a:ext cx="4030696" cy="926976"/>
          </a:xfrm>
        </p:spPr>
        <p:txBody>
          <a:bodyPr/>
          <a:lstStyle/>
          <a:p>
            <a:r>
              <a:rPr lang="en-US" altLang="zh-CN" sz="6000" dirty="0" smtClean="0">
                <a:latin typeface="Arial Unicode MS" charset="0"/>
                <a:ea typeface="Arial Unicode MS" charset="0"/>
                <a:cs typeface="Arial Unicode MS" charset="0"/>
              </a:rPr>
              <a:t>Questions</a:t>
            </a:r>
            <a:endParaRPr lang="zh-CN" sz="6000" dirty="0">
              <a:latin typeface="Arial Unicode MS" charset="0"/>
              <a:ea typeface="Arial Unicode MS" charset="0"/>
              <a:cs typeface="Arial Unicode MS" charset="0"/>
            </a:endParaRPr>
          </a:p>
        </p:txBody>
      </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lstStyle/>
          <a:p>
            <a:r>
              <a:rPr lang="en-US" altLang="zh-CN" dirty="0">
                <a:solidFill>
                  <a:srgbClr val="00B0F0"/>
                </a:solidFill>
                <a:latin typeface="Arial Unicode MS" charset="0"/>
                <a:ea typeface="Arial Unicode MS" charset="0"/>
                <a:cs typeface="Arial Unicode MS" charset="0"/>
              </a:rPr>
              <a:t>Introduction</a:t>
            </a:r>
            <a:endParaRPr lang="zh-CN" dirty="0">
              <a:solidFill>
                <a:srgbClr val="00B0F0"/>
              </a:solidFill>
              <a:latin typeface="Arial Unicode MS" charset="0"/>
              <a:ea typeface="Arial Unicode MS" charset="0"/>
              <a:cs typeface="Arial Unicode MS" charset="0"/>
            </a:endParaRPr>
          </a:p>
        </p:txBody>
      </p:sp>
      <p:sp>
        <p:nvSpPr>
          <p:cNvPr id="7" name="内容占位符 3"/>
          <p:cNvSpPr>
            <a:spLocks noGrp="1"/>
          </p:cNvSpPr>
          <p:nvPr>
            <p:ph sz="half" idx="2"/>
          </p:nvPr>
        </p:nvSpPr>
        <p:spPr>
          <a:xfrm>
            <a:off x="1440000" y="1440000"/>
            <a:ext cx="9000000" cy="4941328"/>
          </a:xfrm>
        </p:spPr>
        <p:txBody>
          <a:bodyPr>
            <a:normAutofit/>
          </a:bodyPr>
          <a:lstStyle/>
          <a:p>
            <a:r>
              <a:rPr lang="en-US" altLang="zh-CN" dirty="0" smtClean="0">
                <a:latin typeface="Arial Unicode MS" charset="0"/>
                <a:ea typeface="Arial Unicode MS" charset="0"/>
                <a:cs typeface="Arial Unicode MS" charset="0"/>
              </a:rPr>
              <a:t>Pareto optimized design</a:t>
            </a:r>
          </a:p>
          <a:p>
            <a:pPr lvl="1"/>
            <a:r>
              <a:rPr lang="en-US" altLang="zh-CN" dirty="0" smtClean="0">
                <a:latin typeface="Arial Unicode MS" charset="0"/>
                <a:ea typeface="Arial Unicode MS" charset="0"/>
                <a:cs typeface="Arial Unicode MS" charset="0"/>
              </a:rPr>
              <a:t>Considering all the factors of an optimization, if we step further on one of the factors of the optimization, there will be negative effect on at least one of the other factors, then this design is called a Pareto optimized design</a:t>
            </a:r>
          </a:p>
          <a:p>
            <a:r>
              <a:rPr lang="en-US" altLang="zh-CN" dirty="0" smtClean="0">
                <a:solidFill>
                  <a:srgbClr val="FF0000"/>
                </a:solidFill>
                <a:latin typeface="Arial Unicode MS" charset="0"/>
                <a:ea typeface="Arial Unicode MS" charset="0"/>
                <a:cs typeface="Arial Unicode MS" charset="0"/>
              </a:rPr>
              <a:t>This paper concentrates on the power/performance evaluation of different Pareto optimized loose coupled designs</a:t>
            </a:r>
            <a:endParaRPr lang="en-US" altLang="zh-CN" dirty="0" smtClean="0">
              <a:solidFill>
                <a:srgbClr val="FF0000"/>
              </a:solidFill>
              <a:latin typeface="Arial Unicode MS" charset="0"/>
              <a:ea typeface="Arial Unicode MS" charset="0"/>
              <a:cs typeface="Arial Unicode MS" charset="0"/>
            </a:endParaRPr>
          </a:p>
        </p:txBody>
      </p:sp>
    </p:spTree>
    <p:extLst>
      <p:ext uri="{BB962C8B-B14F-4D97-AF65-F5344CB8AC3E}">
        <p14:creationId xmlns:p14="http://schemas.microsoft.com/office/powerpoint/2010/main" val="129314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lstStyle/>
          <a:p>
            <a:r>
              <a:rPr lang="en-US" altLang="zh-CN" dirty="0" smtClean="0">
                <a:solidFill>
                  <a:srgbClr val="00B0F0"/>
                </a:solidFill>
                <a:latin typeface="Arial Unicode MS" charset="0"/>
                <a:ea typeface="Arial Unicode MS" charset="0"/>
                <a:cs typeface="Arial Unicode MS" charset="0"/>
              </a:rPr>
              <a:t>Methodology - Workflow</a:t>
            </a:r>
            <a:endParaRPr lang="zh-CN" dirty="0">
              <a:solidFill>
                <a:srgbClr val="00B0F0"/>
              </a:solidFill>
              <a:latin typeface="Arial Unicode MS" charset="0"/>
              <a:ea typeface="Arial Unicode MS" charset="0"/>
              <a:cs typeface="Arial Unicode MS" charset="0"/>
            </a:endParaRPr>
          </a:p>
        </p:txBody>
      </p:sp>
      <p:pic>
        <p:nvPicPr>
          <p:cNvPr id="7" name="内容占位符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522412" y="3502800"/>
            <a:ext cx="7596337" cy="3165584"/>
          </a:xfrm>
        </p:spPr>
      </p:pic>
      <p:sp>
        <p:nvSpPr>
          <p:cNvPr id="6" name="内容占位符 5"/>
          <p:cNvSpPr>
            <a:spLocks noGrp="1"/>
          </p:cNvSpPr>
          <p:nvPr>
            <p:ph sz="quarter" idx="4"/>
          </p:nvPr>
        </p:nvSpPr>
        <p:spPr>
          <a:xfrm>
            <a:off x="1440000" y="1440000"/>
            <a:ext cx="9262924" cy="3276600"/>
          </a:xfrm>
        </p:spPr>
        <p:txBody>
          <a:bodyPr/>
          <a:lstStyle/>
          <a:p>
            <a:r>
              <a:rPr lang="en-US" altLang="zh-CN" dirty="0" smtClean="0"/>
              <a:t>Use the same C code for both software and accelerator hardware </a:t>
            </a:r>
            <a:endParaRPr lang="zh-CN" dirty="0"/>
          </a:p>
        </p:txBody>
      </p:sp>
    </p:spTree>
    <p:extLst>
      <p:ext uri="{BB962C8B-B14F-4D97-AF65-F5344CB8AC3E}">
        <p14:creationId xmlns:p14="http://schemas.microsoft.com/office/powerpoint/2010/main" val="58868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lstStyle/>
          <a:p>
            <a:r>
              <a:rPr lang="en-US" altLang="zh-CN" dirty="0">
                <a:solidFill>
                  <a:srgbClr val="00B0F0"/>
                </a:solidFill>
                <a:latin typeface="Arial Unicode MS" charset="0"/>
                <a:ea typeface="Arial Unicode MS" charset="0"/>
                <a:cs typeface="Arial Unicode MS" charset="0"/>
              </a:rPr>
              <a:t>Methodology - Workflow</a:t>
            </a:r>
            <a:endParaRPr lang="zh-CN" dirty="0">
              <a:solidFill>
                <a:srgbClr val="00B0F0"/>
              </a:solidFill>
              <a:latin typeface="Arial Unicode MS" charset="0"/>
              <a:ea typeface="Arial Unicode MS" charset="0"/>
              <a:cs typeface="Arial Unicode MS" charset="0"/>
            </a:endParaRPr>
          </a:p>
        </p:txBody>
      </p:sp>
      <p:pic>
        <p:nvPicPr>
          <p:cNvPr id="7" name="内容占位符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522410" y="3501008"/>
            <a:ext cx="7596337" cy="3165584"/>
          </a:xfrm>
        </p:spPr>
      </p:pic>
      <p:sp>
        <p:nvSpPr>
          <p:cNvPr id="6" name="内容占位符 5"/>
          <p:cNvSpPr>
            <a:spLocks noGrp="1"/>
          </p:cNvSpPr>
          <p:nvPr>
            <p:ph sz="quarter" idx="4"/>
          </p:nvPr>
        </p:nvSpPr>
        <p:spPr>
          <a:xfrm>
            <a:off x="1440000" y="1368000"/>
            <a:ext cx="6310596" cy="1800000"/>
          </a:xfrm>
        </p:spPr>
        <p:txBody>
          <a:bodyPr/>
          <a:lstStyle/>
          <a:p>
            <a:r>
              <a:rPr lang="en-US" altLang="zh-CN" dirty="0" smtClean="0"/>
              <a:t>C</a:t>
            </a:r>
            <a:r>
              <a:rPr lang="en-US" altLang="zh-CN" dirty="0" smtClean="0"/>
              <a:t> to RTL Synthesis – </a:t>
            </a:r>
            <a:r>
              <a:rPr lang="en-US" altLang="zh-CN" dirty="0" err="1" smtClean="0"/>
              <a:t>Vivado</a:t>
            </a:r>
            <a:endParaRPr lang="en-US" altLang="zh-CN" dirty="0" smtClean="0"/>
          </a:p>
          <a:p>
            <a:pPr lvl="1"/>
            <a:r>
              <a:rPr lang="en-US" altLang="zh-CN" dirty="0" smtClean="0"/>
              <a:t>Different directives swept to get the </a:t>
            </a:r>
            <a:r>
              <a:rPr lang="en-US" altLang="zh-CN" dirty="0" err="1" smtClean="0"/>
              <a:t>optimaized</a:t>
            </a:r>
            <a:r>
              <a:rPr lang="en-US" altLang="zh-CN" dirty="0" smtClean="0"/>
              <a:t> design </a:t>
            </a:r>
            <a:endParaRPr lang="zh-CN" dirty="0"/>
          </a:p>
        </p:txBody>
      </p:sp>
      <p:sp>
        <p:nvSpPr>
          <p:cNvPr id="4" name="框架 3"/>
          <p:cNvSpPr/>
          <p:nvPr/>
        </p:nvSpPr>
        <p:spPr>
          <a:xfrm>
            <a:off x="2926060" y="4221088"/>
            <a:ext cx="1080120" cy="64807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476" y="1178992"/>
            <a:ext cx="5252301" cy="1588177"/>
          </a:xfrm>
          <a:prstGeom prst="rect">
            <a:avLst/>
          </a:prstGeom>
        </p:spPr>
      </p:pic>
      <p:sp>
        <p:nvSpPr>
          <p:cNvPr id="10" name="内容占位符 5"/>
          <p:cNvSpPr txBox="1">
            <a:spLocks/>
          </p:cNvSpPr>
          <p:nvPr/>
        </p:nvSpPr>
        <p:spPr>
          <a:xfrm>
            <a:off x="8398668" y="2870845"/>
            <a:ext cx="3720449" cy="458664"/>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lang="zh-CN" sz="2400" kern="1200">
                <a:solidFill>
                  <a:schemeClr val="tx1"/>
                </a:solidFill>
                <a:latin typeface="微软雅黑" panose="020B0503020204020204" pitchFamily="34" charset="-122"/>
                <a:ea typeface="微软雅黑" panose="020B0503020204020204" pitchFamily="34" charset="-122"/>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lang="zh-CN" sz="2000" kern="1200">
                <a:solidFill>
                  <a:schemeClr val="tx1"/>
                </a:solidFill>
                <a:latin typeface="微软雅黑" panose="020B0503020204020204" pitchFamily="34" charset="-122"/>
                <a:ea typeface="微软雅黑" panose="020B0503020204020204" pitchFamily="34" charset="-122"/>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lang="zh-CN" sz="1800" kern="1200">
                <a:solidFill>
                  <a:schemeClr val="tx1"/>
                </a:solidFill>
                <a:latin typeface="微软雅黑" panose="020B0503020204020204" pitchFamily="34" charset="-122"/>
                <a:ea typeface="微软雅黑" panose="020B0503020204020204" pitchFamily="34" charset="-122"/>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lang="zh-CN" sz="1600" kern="1200">
                <a:solidFill>
                  <a:schemeClr val="tx1"/>
                </a:solidFill>
                <a:latin typeface="微软雅黑" panose="020B0503020204020204" pitchFamily="34" charset="-122"/>
                <a:ea typeface="微软雅黑" panose="020B0503020204020204" pitchFamily="34" charset="-122"/>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lang="zh-CN" sz="1600" kern="1200">
                <a:solidFill>
                  <a:schemeClr val="tx1"/>
                </a:solidFill>
                <a:latin typeface="微软雅黑" panose="020B0503020204020204" pitchFamily="34" charset="-122"/>
                <a:ea typeface="微软雅黑" panose="020B0503020204020204" pitchFamily="34" charset="-122"/>
                <a:cs typeface="+mn-cs"/>
              </a:defRPr>
            </a:lvl5pPr>
            <a:lvl6pPr marL="1207008" indent="-173736" algn="l" defTabSz="914400" rtl="0" eaLnBrk="1" latinLnBrk="0" hangingPunct="1">
              <a:spcBef>
                <a:spcPts val="600"/>
              </a:spcBef>
              <a:buClr>
                <a:schemeClr val="accent1"/>
              </a:buClr>
              <a:buFont typeface="Arial" pitchFamily="34" charset="0"/>
              <a:buChar char="•"/>
              <a:defRPr lang="zh-CN"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lang="zh-CN"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lang="zh-CN"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lang="zh-CN" sz="1600" kern="1200">
                <a:solidFill>
                  <a:schemeClr val="tx1"/>
                </a:solidFill>
                <a:latin typeface="+mn-lt"/>
                <a:ea typeface="+mn-ea"/>
                <a:cs typeface="+mn-cs"/>
              </a:defRPr>
            </a:lvl9pPr>
          </a:lstStyle>
          <a:p>
            <a:pPr marL="0" indent="0">
              <a:buNone/>
            </a:pPr>
            <a:r>
              <a:rPr lang="en-US" altLang="zh-CN" dirty="0" smtClean="0">
                <a:solidFill>
                  <a:schemeClr val="tx1">
                    <a:lumMod val="75000"/>
                  </a:schemeClr>
                </a:solidFill>
                <a:hlinkClick r:id="rId5"/>
              </a:rPr>
              <a:t>xilinx vivado user guide</a:t>
            </a:r>
            <a:endParaRPr lang="en-US" dirty="0">
              <a:solidFill>
                <a:schemeClr val="tx1">
                  <a:lumMod val="75000"/>
                </a:schemeClr>
              </a:solidFill>
            </a:endParaRPr>
          </a:p>
        </p:txBody>
      </p:sp>
    </p:spTree>
    <p:extLst>
      <p:ext uri="{BB962C8B-B14F-4D97-AF65-F5344CB8AC3E}">
        <p14:creationId xmlns:p14="http://schemas.microsoft.com/office/powerpoint/2010/main" val="194905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lstStyle/>
          <a:p>
            <a:r>
              <a:rPr lang="en-US" altLang="zh-CN" dirty="0">
                <a:solidFill>
                  <a:srgbClr val="00B0F0"/>
                </a:solidFill>
                <a:latin typeface="Arial Unicode MS" charset="0"/>
                <a:ea typeface="Arial Unicode MS" charset="0"/>
                <a:cs typeface="Arial Unicode MS" charset="0"/>
              </a:rPr>
              <a:t>Methodology - Workflow</a:t>
            </a:r>
            <a:endParaRPr lang="zh-CN" dirty="0">
              <a:solidFill>
                <a:srgbClr val="00B0F0"/>
              </a:solidFill>
              <a:latin typeface="Arial Unicode MS" charset="0"/>
              <a:ea typeface="Arial Unicode MS" charset="0"/>
              <a:cs typeface="Arial Unicode MS" charset="0"/>
            </a:endParaRPr>
          </a:p>
        </p:txBody>
      </p:sp>
      <p:pic>
        <p:nvPicPr>
          <p:cNvPr id="7" name="内容占位符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522410" y="3501008"/>
            <a:ext cx="7596337" cy="3165584"/>
          </a:xfrm>
        </p:spPr>
      </p:pic>
      <p:sp>
        <p:nvSpPr>
          <p:cNvPr id="6" name="内容占位符 5"/>
          <p:cNvSpPr>
            <a:spLocks noGrp="1"/>
          </p:cNvSpPr>
          <p:nvPr>
            <p:ph sz="quarter" idx="4"/>
          </p:nvPr>
        </p:nvSpPr>
        <p:spPr>
          <a:xfrm>
            <a:off x="1440000" y="1368000"/>
            <a:ext cx="9000000" cy="2160000"/>
          </a:xfrm>
        </p:spPr>
        <p:txBody>
          <a:bodyPr/>
          <a:lstStyle/>
          <a:p>
            <a:r>
              <a:rPr lang="en-US" altLang="zh-CN" dirty="0" smtClean="0"/>
              <a:t>RTL Simulation – </a:t>
            </a:r>
            <a:r>
              <a:rPr lang="en-US" altLang="zh-CN" dirty="0" err="1" smtClean="0"/>
              <a:t>ModelSim</a:t>
            </a:r>
            <a:endParaRPr lang="en-US" altLang="zh-CN" dirty="0" smtClean="0"/>
          </a:p>
          <a:p>
            <a:pPr lvl="1"/>
            <a:r>
              <a:rPr lang="en-US" altLang="zh-CN" dirty="0" smtClean="0"/>
              <a:t>Cycle accurate simulation provides accurate cycle counts and </a:t>
            </a:r>
            <a:r>
              <a:rPr lang="en-US" altLang="zh-CN" dirty="0" err="1" smtClean="0"/>
              <a:t>detaild</a:t>
            </a:r>
            <a:r>
              <a:rPr lang="en-US" altLang="zh-CN" dirty="0" smtClean="0"/>
              <a:t> activity factors for the following steps.</a:t>
            </a:r>
            <a:endParaRPr lang="zh-CN" dirty="0"/>
          </a:p>
        </p:txBody>
      </p:sp>
      <p:sp>
        <p:nvSpPr>
          <p:cNvPr id="4" name="框架 3"/>
          <p:cNvSpPr/>
          <p:nvPr/>
        </p:nvSpPr>
        <p:spPr>
          <a:xfrm>
            <a:off x="4294212" y="3717032"/>
            <a:ext cx="1224136" cy="5760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8" name="框架 7"/>
          <p:cNvSpPr/>
          <p:nvPr/>
        </p:nvSpPr>
        <p:spPr>
          <a:xfrm>
            <a:off x="4222204" y="6019801"/>
            <a:ext cx="1187628" cy="57755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142274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lstStyle/>
          <a:p>
            <a:r>
              <a:rPr lang="en-US" altLang="zh-CN" dirty="0">
                <a:solidFill>
                  <a:srgbClr val="00B0F0"/>
                </a:solidFill>
                <a:latin typeface="Arial Unicode MS" charset="0"/>
                <a:ea typeface="Arial Unicode MS" charset="0"/>
                <a:cs typeface="Arial Unicode MS" charset="0"/>
              </a:rPr>
              <a:t>Methodology - Workflow</a:t>
            </a:r>
            <a:endParaRPr lang="zh-CN" dirty="0">
              <a:solidFill>
                <a:srgbClr val="00B0F0"/>
              </a:solidFill>
              <a:latin typeface="Arial Unicode MS" charset="0"/>
              <a:ea typeface="Arial Unicode MS" charset="0"/>
              <a:cs typeface="Arial Unicode MS" charset="0"/>
            </a:endParaRPr>
          </a:p>
        </p:txBody>
      </p:sp>
      <p:pic>
        <p:nvPicPr>
          <p:cNvPr id="7" name="内容占位符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522410" y="3501008"/>
            <a:ext cx="7596337" cy="3165584"/>
          </a:xfrm>
        </p:spPr>
      </p:pic>
      <p:sp>
        <p:nvSpPr>
          <p:cNvPr id="6" name="内容占位符 5"/>
          <p:cNvSpPr>
            <a:spLocks noGrp="1"/>
          </p:cNvSpPr>
          <p:nvPr>
            <p:ph sz="quarter" idx="4"/>
          </p:nvPr>
        </p:nvSpPr>
        <p:spPr>
          <a:xfrm>
            <a:off x="1440000" y="1368000"/>
            <a:ext cx="9000000" cy="2160000"/>
          </a:xfrm>
        </p:spPr>
        <p:txBody>
          <a:bodyPr>
            <a:normAutofit/>
          </a:bodyPr>
          <a:lstStyle/>
          <a:p>
            <a:r>
              <a:rPr lang="en-US" altLang="zh-CN" dirty="0" smtClean="0"/>
              <a:t>RTL Synthesis – Design Compiler</a:t>
            </a:r>
          </a:p>
          <a:p>
            <a:pPr lvl="1"/>
            <a:r>
              <a:rPr lang="en-US" altLang="zh-CN" dirty="0" smtClean="0"/>
              <a:t>40nm standard cell library</a:t>
            </a:r>
          </a:p>
          <a:p>
            <a:pPr lvl="1"/>
            <a:r>
              <a:rPr lang="en-US" altLang="zh-CN" dirty="0" smtClean="0"/>
              <a:t>Swept 2ns, 5ns, 8ns for clock period</a:t>
            </a:r>
          </a:p>
          <a:p>
            <a:pPr lvl="1"/>
            <a:r>
              <a:rPr lang="en-US" altLang="zh-CN" dirty="0" smtClean="0"/>
              <a:t>Activity factors </a:t>
            </a:r>
            <a:r>
              <a:rPr lang="en-US" altLang="zh-CN" dirty="0" err="1" smtClean="0"/>
              <a:t>getnerated</a:t>
            </a:r>
            <a:r>
              <a:rPr lang="en-US" altLang="zh-CN" dirty="0" smtClean="0"/>
              <a:t> from simulation used to estimate power</a:t>
            </a:r>
          </a:p>
          <a:p>
            <a:pPr lvl="1"/>
            <a:r>
              <a:rPr lang="en-US" altLang="zh-CN" dirty="0" smtClean="0"/>
              <a:t>Different types of </a:t>
            </a:r>
            <a:r>
              <a:rPr lang="en-US" altLang="zh-CN" dirty="0" err="1" smtClean="0"/>
              <a:t>DesignWare</a:t>
            </a:r>
            <a:r>
              <a:rPr lang="en-US" altLang="zh-CN" dirty="0" smtClean="0"/>
              <a:t> multiplier used</a:t>
            </a:r>
          </a:p>
          <a:p>
            <a:pPr lvl="1"/>
            <a:endParaRPr lang="zh-CN" dirty="0"/>
          </a:p>
        </p:txBody>
      </p:sp>
      <p:sp>
        <p:nvSpPr>
          <p:cNvPr id="4" name="框架 3"/>
          <p:cNvSpPr/>
          <p:nvPr/>
        </p:nvSpPr>
        <p:spPr>
          <a:xfrm>
            <a:off x="5446340" y="4221088"/>
            <a:ext cx="1872208" cy="64807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8" name="框架 7"/>
          <p:cNvSpPr/>
          <p:nvPr/>
        </p:nvSpPr>
        <p:spPr>
          <a:xfrm>
            <a:off x="5446340" y="5373216"/>
            <a:ext cx="1872208" cy="61622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104399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normAutofit/>
          </a:bodyPr>
          <a:lstStyle/>
          <a:p>
            <a:r>
              <a:rPr lang="en-US" altLang="zh-CN" dirty="0">
                <a:solidFill>
                  <a:srgbClr val="00B0F0"/>
                </a:solidFill>
                <a:latin typeface="Arial Unicode MS" charset="0"/>
                <a:ea typeface="Arial Unicode MS" charset="0"/>
                <a:cs typeface="Arial Unicode MS" charset="0"/>
              </a:rPr>
              <a:t>Methodology - </a:t>
            </a:r>
            <a:r>
              <a:rPr lang="en-US" altLang="zh-CN" dirty="0" smtClean="0">
                <a:solidFill>
                  <a:schemeClr val="accent1">
                    <a:lumMod val="75000"/>
                  </a:schemeClr>
                </a:solidFill>
                <a:latin typeface="Arial Unicode MS" charset="0"/>
                <a:ea typeface="Arial Unicode MS" charset="0"/>
                <a:cs typeface="Arial Unicode MS" charset="0"/>
              </a:rPr>
              <a:t>Accelerator Workload</a:t>
            </a:r>
            <a:endParaRPr lang="zh-CN" dirty="0">
              <a:solidFill>
                <a:schemeClr val="accent1">
                  <a:lumMod val="75000"/>
                </a:schemeClr>
              </a:solidFill>
              <a:latin typeface="Arial Unicode MS" charset="0"/>
              <a:ea typeface="Arial Unicode MS" charset="0"/>
              <a:cs typeface="Arial Unicode MS" charset="0"/>
            </a:endParaRPr>
          </a:p>
        </p:txBody>
      </p:sp>
      <p:sp>
        <p:nvSpPr>
          <p:cNvPr id="4" name="内容占位符 3"/>
          <p:cNvSpPr>
            <a:spLocks noGrp="1"/>
          </p:cNvSpPr>
          <p:nvPr>
            <p:ph sz="half" idx="2"/>
          </p:nvPr>
        </p:nvSpPr>
        <p:spPr>
          <a:xfrm>
            <a:off x="1440000" y="1440000"/>
            <a:ext cx="9000000" cy="4941328"/>
          </a:xfrm>
        </p:spPr>
        <p:txBody>
          <a:bodyPr>
            <a:normAutofit/>
          </a:bodyPr>
          <a:lstStyle/>
          <a:p>
            <a:r>
              <a:rPr lang="en-US" altLang="zh-CN" dirty="0" smtClean="0">
                <a:latin typeface="Arial Unicode MS" charset="0"/>
                <a:ea typeface="Arial Unicode MS" charset="0"/>
                <a:cs typeface="Arial Unicode MS" charset="0"/>
              </a:rPr>
              <a:t>SHOC Benchmark suite</a:t>
            </a:r>
          </a:p>
          <a:p>
            <a:pPr lvl="1"/>
            <a:r>
              <a:rPr lang="en-US" altLang="zh-CN" dirty="0" err="1" smtClean="0">
                <a:latin typeface="Arial Unicode MS" charset="0"/>
                <a:ea typeface="Arial Unicode MS" charset="0"/>
                <a:cs typeface="Arial Unicode MS" charset="0"/>
              </a:rPr>
              <a:t>Tride</a:t>
            </a:r>
            <a:endParaRPr lang="en-US" altLang="zh-CN" dirty="0" smtClean="0">
              <a:latin typeface="Arial Unicode MS" charset="0"/>
              <a:ea typeface="Arial Unicode MS" charset="0"/>
              <a:cs typeface="Arial Unicode MS" charset="0"/>
            </a:endParaRPr>
          </a:p>
          <a:p>
            <a:pPr lvl="2"/>
            <a:r>
              <a:rPr lang="en-US" altLang="zh-CN" dirty="0" smtClean="0">
                <a:latin typeface="Arial Unicode MS" charset="0"/>
                <a:ea typeface="Arial Unicode MS" charset="0"/>
                <a:cs typeface="Arial Unicode MS" charset="0"/>
              </a:rPr>
              <a:t>C[</a:t>
            </a:r>
            <a:r>
              <a:rPr lang="en-US" altLang="zh-CN" dirty="0" err="1" smtClean="0">
                <a:latin typeface="Arial Unicode MS" charset="0"/>
                <a:ea typeface="Arial Unicode MS" charset="0"/>
                <a:cs typeface="Arial Unicode MS" charset="0"/>
              </a:rPr>
              <a:t>i</a:t>
            </a:r>
            <a:r>
              <a:rPr lang="en-US" altLang="zh-CN" dirty="0" smtClean="0">
                <a:latin typeface="Arial Unicode MS" charset="0"/>
                <a:ea typeface="Arial Unicode MS" charset="0"/>
                <a:cs typeface="Arial Unicode MS" charset="0"/>
              </a:rPr>
              <a:t>] = A[</a:t>
            </a:r>
            <a:r>
              <a:rPr lang="en-US" altLang="zh-CN" dirty="0" err="1" smtClean="0">
                <a:latin typeface="Arial Unicode MS" charset="0"/>
                <a:ea typeface="Arial Unicode MS" charset="0"/>
                <a:cs typeface="Arial Unicode MS" charset="0"/>
              </a:rPr>
              <a:t>i</a:t>
            </a:r>
            <a:r>
              <a:rPr lang="en-US" altLang="zh-CN" dirty="0" smtClean="0">
                <a:latin typeface="Arial Unicode MS" charset="0"/>
                <a:ea typeface="Arial Unicode MS" charset="0"/>
                <a:cs typeface="Arial Unicode MS" charset="0"/>
              </a:rPr>
              <a:t>] + s*B[</a:t>
            </a:r>
            <a:r>
              <a:rPr lang="en-US" altLang="zh-CN" dirty="0" err="1" smtClean="0">
                <a:latin typeface="Arial Unicode MS" charset="0"/>
                <a:ea typeface="Arial Unicode MS" charset="0"/>
                <a:cs typeface="Arial Unicode MS" charset="0"/>
              </a:rPr>
              <a:t>i</a:t>
            </a:r>
            <a:r>
              <a:rPr lang="en-US" altLang="zh-CN" dirty="0" smtClean="0">
                <a:latin typeface="Arial Unicode MS" charset="0"/>
                <a:ea typeface="Arial Unicode MS" charset="0"/>
                <a:cs typeface="Arial Unicode MS" charset="0"/>
              </a:rPr>
              <a:t>]</a:t>
            </a:r>
            <a:endParaRPr lang="en-US" altLang="zh-CN" dirty="0">
              <a:latin typeface="Arial Unicode MS" charset="0"/>
              <a:ea typeface="Arial Unicode MS" charset="0"/>
              <a:cs typeface="Arial Unicode MS" charset="0"/>
            </a:endParaRPr>
          </a:p>
          <a:p>
            <a:pPr lvl="1"/>
            <a:r>
              <a:rPr lang="en-US" altLang="zh-CN" dirty="0" smtClean="0">
                <a:latin typeface="Arial Unicode MS" charset="0"/>
                <a:ea typeface="Arial Unicode MS" charset="0"/>
                <a:cs typeface="Arial Unicode MS" charset="0"/>
              </a:rPr>
              <a:t>Reduction</a:t>
            </a:r>
          </a:p>
          <a:p>
            <a:pPr lvl="2"/>
            <a:r>
              <a:rPr lang="en-US" altLang="zh-CN" dirty="0" smtClean="0">
                <a:latin typeface="Arial Unicode MS" charset="0"/>
                <a:ea typeface="Arial Unicode MS" charset="0"/>
                <a:cs typeface="Arial Unicode MS" charset="0"/>
              </a:rPr>
              <a:t>b = ∑A[</a:t>
            </a:r>
            <a:r>
              <a:rPr lang="en-US" altLang="zh-CN" dirty="0" err="1" smtClean="0">
                <a:latin typeface="Arial Unicode MS" charset="0"/>
                <a:ea typeface="Arial Unicode MS" charset="0"/>
                <a:cs typeface="Arial Unicode MS" charset="0"/>
              </a:rPr>
              <a:t>i</a:t>
            </a:r>
            <a:r>
              <a:rPr lang="en-US" altLang="zh-CN" dirty="0" smtClean="0">
                <a:latin typeface="Arial Unicode MS" charset="0"/>
                <a:ea typeface="Arial Unicode MS" charset="0"/>
                <a:cs typeface="Arial Unicode MS" charset="0"/>
              </a:rPr>
              <a:t>]</a:t>
            </a:r>
            <a:endParaRPr lang="en-US" altLang="zh-CN" dirty="0" smtClean="0">
              <a:latin typeface="Arial Unicode MS" charset="0"/>
              <a:ea typeface="Arial Unicode MS" charset="0"/>
              <a:cs typeface="Arial Unicode MS" charset="0"/>
            </a:endParaRPr>
          </a:p>
          <a:p>
            <a:pPr lvl="1"/>
            <a:r>
              <a:rPr lang="en-US" altLang="zh-CN" dirty="0" smtClean="0">
                <a:latin typeface="Arial Unicode MS" charset="0"/>
                <a:ea typeface="Arial Unicode MS" charset="0"/>
                <a:cs typeface="Arial Unicode MS" charset="0"/>
              </a:rPr>
              <a:t>Scan</a:t>
            </a:r>
          </a:p>
          <a:p>
            <a:pPr lvl="2"/>
            <a:r>
              <a:rPr lang="en-US" altLang="zh-CN" dirty="0" smtClean="0">
                <a:latin typeface="Arial Unicode MS" charset="0"/>
                <a:ea typeface="Arial Unicode MS" charset="0"/>
                <a:cs typeface="Arial Unicode MS" charset="0"/>
              </a:rPr>
              <a:t>B[</a:t>
            </a:r>
            <a:r>
              <a:rPr lang="en-US" altLang="zh-CN" dirty="0" err="1" smtClean="0">
                <a:latin typeface="Arial Unicode MS" charset="0"/>
                <a:ea typeface="Arial Unicode MS" charset="0"/>
                <a:cs typeface="Arial Unicode MS" charset="0"/>
              </a:rPr>
              <a:t>i</a:t>
            </a:r>
            <a:r>
              <a:rPr lang="en-US" altLang="zh-CN" dirty="0" smtClean="0">
                <a:latin typeface="Arial Unicode MS" charset="0"/>
                <a:ea typeface="Arial Unicode MS" charset="0"/>
                <a:cs typeface="Arial Unicode MS" charset="0"/>
              </a:rPr>
              <a:t>] = B[i-1] + A[</a:t>
            </a:r>
            <a:r>
              <a:rPr lang="en-US" altLang="zh-CN" dirty="0" err="1" smtClean="0">
                <a:latin typeface="Arial Unicode MS" charset="0"/>
                <a:ea typeface="Arial Unicode MS" charset="0"/>
                <a:cs typeface="Arial Unicode MS" charset="0"/>
              </a:rPr>
              <a:t>i</a:t>
            </a:r>
            <a:r>
              <a:rPr lang="en-US" altLang="zh-CN" dirty="0" smtClean="0">
                <a:latin typeface="Arial Unicode MS" charset="0"/>
                <a:ea typeface="Arial Unicode MS" charset="0"/>
                <a:cs typeface="Arial Unicode MS" charset="0"/>
              </a:rPr>
              <a:t>]</a:t>
            </a:r>
          </a:p>
          <a:p>
            <a:pPr lvl="1"/>
            <a:r>
              <a:rPr lang="en-US" altLang="zh-CN" dirty="0" smtClean="0">
                <a:latin typeface="Arial Unicode MS" charset="0"/>
                <a:ea typeface="Arial Unicode MS" charset="0"/>
                <a:cs typeface="Arial Unicode MS" charset="0"/>
              </a:rPr>
              <a:t>Stencil</a:t>
            </a:r>
          </a:p>
          <a:p>
            <a:pPr lvl="2"/>
            <a:r>
              <a:rPr lang="en-US" altLang="zh-CN" dirty="0" smtClean="0">
                <a:latin typeface="Arial Unicode MS" charset="0"/>
                <a:ea typeface="Arial Unicode MS" charset="0"/>
                <a:cs typeface="Arial Unicode MS" charset="0"/>
              </a:rPr>
              <a:t>Dot product of a fixed 3x3 filter and each 3x3 pixel sub block of an image</a:t>
            </a:r>
          </a:p>
          <a:p>
            <a:pPr lvl="1"/>
            <a:r>
              <a:rPr lang="en-US" altLang="zh-CN" dirty="0" smtClean="0">
                <a:latin typeface="Arial Unicode MS" charset="0"/>
                <a:ea typeface="Arial Unicode MS" charset="0"/>
                <a:cs typeface="Arial Unicode MS" charset="0"/>
              </a:rPr>
              <a:t>GEMM</a:t>
            </a:r>
          </a:p>
          <a:p>
            <a:pPr lvl="2"/>
            <a:r>
              <a:rPr lang="en-US" altLang="zh-CN" dirty="0" smtClean="0">
                <a:latin typeface="Arial Unicode MS" charset="0"/>
                <a:ea typeface="Arial Unicode MS" charset="0"/>
                <a:cs typeface="Arial Unicode MS" charset="0"/>
              </a:rPr>
              <a:t>Integer matrix multiply</a:t>
            </a:r>
          </a:p>
        </p:txBody>
      </p:sp>
    </p:spTree>
    <p:extLst>
      <p:ext uri="{BB962C8B-B14F-4D97-AF65-F5344CB8AC3E}">
        <p14:creationId xmlns:p14="http://schemas.microsoft.com/office/powerpoint/2010/main" val="139256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2" y="381000"/>
            <a:ext cx="9144002" cy="887760"/>
          </a:xfrm>
        </p:spPr>
        <p:txBody>
          <a:bodyPr>
            <a:normAutofit/>
          </a:bodyPr>
          <a:lstStyle/>
          <a:p>
            <a:r>
              <a:rPr lang="en-US" altLang="zh-CN" dirty="0" smtClean="0">
                <a:solidFill>
                  <a:srgbClr val="00B0F0"/>
                </a:solidFill>
                <a:latin typeface="Arial Unicode MS" charset="0"/>
                <a:ea typeface="Arial Unicode MS" charset="0"/>
                <a:cs typeface="Arial Unicode MS" charset="0"/>
              </a:rPr>
              <a:t>Result</a:t>
            </a:r>
            <a:endParaRPr lang="zh-CN" dirty="0">
              <a:solidFill>
                <a:srgbClr val="00B0F0"/>
              </a:solidFill>
              <a:latin typeface="Arial Unicode MS" charset="0"/>
              <a:ea typeface="Arial Unicode MS" charset="0"/>
              <a:cs typeface="Arial Unicode MS" charset="0"/>
            </a:endParaRPr>
          </a:p>
        </p:txBody>
      </p:sp>
      <p:sp>
        <p:nvSpPr>
          <p:cNvPr id="8" name="内容占位符 7"/>
          <p:cNvSpPr>
            <a:spLocks noGrp="1"/>
          </p:cNvSpPr>
          <p:nvPr>
            <p:ph sz="half" idx="2"/>
          </p:nvPr>
        </p:nvSpPr>
        <p:spPr>
          <a:xfrm>
            <a:off x="1440000" y="1440000"/>
            <a:ext cx="9000000" cy="5013336"/>
          </a:xfrm>
        </p:spPr>
        <p:txBody>
          <a:bodyPr/>
          <a:lstStyle/>
          <a:p>
            <a:r>
              <a:rPr kumimoji="1" lang="en-US" altLang="zh-CN" dirty="0" smtClean="0"/>
              <a:t>Recall design spaces swept in the evaluation</a:t>
            </a:r>
          </a:p>
          <a:p>
            <a:pPr lvl="1"/>
            <a:r>
              <a:rPr kumimoji="1" lang="en-US" altLang="zh-CN" dirty="0" smtClean="0"/>
              <a:t>Directives of </a:t>
            </a:r>
            <a:r>
              <a:rPr kumimoji="1" lang="en-US" altLang="zh-CN" dirty="0" err="1" smtClean="0"/>
              <a:t>Vivado</a:t>
            </a:r>
            <a:r>
              <a:rPr kumimoji="1" lang="en-US" altLang="zh-CN" dirty="0" smtClean="0"/>
              <a:t> high level synthesis</a:t>
            </a:r>
          </a:p>
          <a:p>
            <a:pPr lvl="2"/>
            <a:r>
              <a:rPr kumimoji="1" lang="en-US" altLang="zh-CN" dirty="0" smtClean="0"/>
              <a:t>Loop unrolling		</a:t>
            </a:r>
            <a:r>
              <a:rPr kumimoji="1" lang="en-US" altLang="zh-CN" dirty="0" smtClean="0">
                <a:solidFill>
                  <a:srgbClr val="FF0000"/>
                </a:solidFill>
              </a:rPr>
              <a:t>0 : N</a:t>
            </a:r>
          </a:p>
          <a:p>
            <a:pPr lvl="2"/>
            <a:r>
              <a:rPr kumimoji="1" lang="en-US" altLang="zh-CN" dirty="0" smtClean="0"/>
              <a:t>Array </a:t>
            </a:r>
            <a:r>
              <a:rPr kumimoji="1" lang="en-US" altLang="zh-CN" dirty="0" err="1" smtClean="0"/>
              <a:t>partioning</a:t>
            </a:r>
            <a:r>
              <a:rPr kumimoji="1" lang="en-US" altLang="zh-CN" dirty="0" smtClean="0"/>
              <a:t>		</a:t>
            </a:r>
            <a:r>
              <a:rPr kumimoji="1" lang="en-US" altLang="zh-CN" dirty="0" smtClean="0">
                <a:solidFill>
                  <a:srgbClr val="FF0000"/>
                </a:solidFill>
              </a:rPr>
              <a:t>0 : N/2</a:t>
            </a:r>
          </a:p>
          <a:p>
            <a:pPr lvl="2"/>
            <a:r>
              <a:rPr kumimoji="1" lang="en-US" altLang="zh-CN" dirty="0" smtClean="0"/>
              <a:t>Stage of pipeline		</a:t>
            </a:r>
            <a:r>
              <a:rPr kumimoji="1" lang="en-US" altLang="zh-CN" dirty="0" smtClean="0">
                <a:solidFill>
                  <a:srgbClr val="FF0000"/>
                </a:solidFill>
              </a:rPr>
              <a:t>0 : 7</a:t>
            </a:r>
          </a:p>
          <a:p>
            <a:pPr lvl="2"/>
            <a:r>
              <a:rPr kumimoji="1" lang="en-US" altLang="zh-CN" dirty="0" smtClean="0"/>
              <a:t>Stage of multiplier		</a:t>
            </a:r>
            <a:r>
              <a:rPr kumimoji="1" lang="en-US" altLang="zh-CN" dirty="0" smtClean="0">
                <a:solidFill>
                  <a:srgbClr val="FF0000"/>
                </a:solidFill>
              </a:rPr>
              <a:t>0 : 6</a:t>
            </a:r>
          </a:p>
          <a:p>
            <a:pPr lvl="1"/>
            <a:r>
              <a:rPr kumimoji="1" lang="en-US" altLang="zh-CN" dirty="0" smtClean="0"/>
              <a:t>Clock period in Design Compiler</a:t>
            </a:r>
          </a:p>
          <a:p>
            <a:pPr lvl="2"/>
            <a:r>
              <a:rPr kumimoji="1" lang="en-US" altLang="zh-CN" dirty="0" smtClean="0">
                <a:solidFill>
                  <a:srgbClr val="FF0000"/>
                </a:solidFill>
              </a:rPr>
              <a:t>2ns / 5ns / 8ns</a:t>
            </a:r>
          </a:p>
          <a:p>
            <a:r>
              <a:rPr kumimoji="1" lang="en-US" altLang="zh-CN" dirty="0" smtClean="0"/>
              <a:t>Results are normalized to that of the Cortex-M0</a:t>
            </a:r>
            <a:endParaRPr kumimoji="1" lang="en-US" altLang="zh-CN" dirty="0"/>
          </a:p>
          <a:p>
            <a:pPr lvl="2"/>
            <a:endParaRPr kumimoji="1" lang="zh-CN" altLang="en-US" dirty="0"/>
          </a:p>
        </p:txBody>
      </p:sp>
    </p:spTree>
    <p:extLst>
      <p:ext uri="{BB962C8B-B14F-4D97-AF65-F5344CB8AC3E}">
        <p14:creationId xmlns:p14="http://schemas.microsoft.com/office/powerpoint/2010/main" val="79224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8D8B3457135D67479991424C624CBB4704002439B9162B2E88498A324BEFF3815221" ma:contentTypeVersion="55" ma:contentTypeDescription="Create a new document." ma:contentTypeScope="" ma:versionID="a7e4f43ee53fc86ae1dd6272262eb9fb">
  <xsd:schema xmlns:xsd="http://www.w3.org/2001/XMLSchema" xmlns:xs="http://www.w3.org/2001/XMLSchema" xmlns:p="http://schemas.microsoft.com/office/2006/metadata/properties" xmlns:ns2="905c3888-6285-45d0-bd76-60a9ac2d738c" xmlns:ns3="a0b64b53-fba7-43ca-b952-90e5e74773dd" targetNamespace="http://schemas.microsoft.com/office/2006/metadata/properties" ma:root="true" ma:fieldsID="12cd52f9b34cd953802493d919c383c5" ns2:_="" ns3:_="">
    <xsd:import namespace="905c3888-6285-45d0-bd76-60a9ac2d738c"/>
    <xsd:import namespace="a0b64b53-fba7-43ca-b952-90e5e74773dd"/>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5c3888-6285-45d0-bd76-60a9ac2d738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2fd52ad2-63b0-4f05-b7aa-a17a1c48ca45}"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5FC5A58-2851-427E-95B4-AFAF1C73BA4D}" ma:internalName="CSXSubmissionMarket" ma:readOnly="false" ma:showField="MarketName" ma:web="905c3888-6285-45d0-bd76-60a9ac2d738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d402824c-da96-4981-b598-df734aacbc3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7F948D4D-A57E-4E3F-87E9-0ABE9F2D748E}" ma:internalName="InProjectListLookup" ma:readOnly="true" ma:showField="InProjectList"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b8eee2a3-2d4f-4b12-b229-9e667c371718}"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7F948D4D-A57E-4E3F-87E9-0ABE9F2D748E}" ma:internalName="LastCompleteVersionLookup" ma:readOnly="true" ma:showField="LastCompleteVersion"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7F948D4D-A57E-4E3F-87E9-0ABE9F2D748E}" ma:internalName="LastPreviewErrorLookup" ma:readOnly="true" ma:showField="LastPreviewError"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7F948D4D-A57E-4E3F-87E9-0ABE9F2D748E}" ma:internalName="LastPreviewResultLookup" ma:readOnly="true" ma:showField="LastPreviewResult"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7F948D4D-A57E-4E3F-87E9-0ABE9F2D748E}" ma:internalName="LastPreviewAttemptDateLookup" ma:readOnly="true" ma:showField="LastPreviewAttemptDate"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7F948D4D-A57E-4E3F-87E9-0ABE9F2D748E}" ma:internalName="LastPreviewedByLookup" ma:readOnly="true" ma:showField="LastPreviewedBy"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7F948D4D-A57E-4E3F-87E9-0ABE9F2D748E}" ma:internalName="LastPreviewTimeLookup" ma:readOnly="true" ma:showField="LastPreviewTime"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7F948D4D-A57E-4E3F-87E9-0ABE9F2D748E}" ma:internalName="LastPreviewVersionLookup" ma:readOnly="true" ma:showField="LastPreviewVersion"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7F948D4D-A57E-4E3F-87E9-0ABE9F2D748E}" ma:internalName="LastPublishErrorLookup" ma:readOnly="true" ma:showField="LastPublishError"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7F948D4D-A57E-4E3F-87E9-0ABE9F2D748E}" ma:internalName="LastPublishResultLookup" ma:readOnly="true" ma:showField="LastPublishResult"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7F948D4D-A57E-4E3F-87E9-0ABE9F2D748E}" ma:internalName="LastPublishAttemptDateLookup" ma:readOnly="true" ma:showField="LastPublishAttemptDate"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7F948D4D-A57E-4E3F-87E9-0ABE9F2D748E}" ma:internalName="LastPublishedByLookup" ma:readOnly="true" ma:showField="LastPublishedBy"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7F948D4D-A57E-4E3F-87E9-0ABE9F2D748E}" ma:internalName="LastPublishTimeLookup" ma:readOnly="true" ma:showField="LastPublishTime"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7F948D4D-A57E-4E3F-87E9-0ABE9F2D748E}" ma:internalName="LastPublishVersionLookup" ma:readOnly="true" ma:showField="LastPublishVersion"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1EFB310-8154-40EE-A736-2FF11D479763}" ma:internalName="LocLastLocAttemptVersionLookup" ma:readOnly="false" ma:showField="LastLocAttemptVersion" ma:web="905c3888-6285-45d0-bd76-60a9ac2d738c">
      <xsd:simpleType>
        <xsd:restriction base="dms:Lookup"/>
      </xsd:simpleType>
    </xsd:element>
    <xsd:element name="LocLastLocAttemptVersionTypeLookup" ma:index="72" nillable="true" ma:displayName="Loc Last Loc Attempt Version Type" ma:default="" ma:list="{B1EFB310-8154-40EE-A736-2FF11D479763}" ma:internalName="LocLastLocAttemptVersionTypeLookup" ma:readOnly="true" ma:showField="LastLocAttemptVersionType" ma:web="905c3888-6285-45d0-bd76-60a9ac2d738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1EFB310-8154-40EE-A736-2FF11D479763}" ma:internalName="LocNewPublishedVersionLookup" ma:readOnly="true" ma:showField="NewPublishedVersion" ma:web="905c3888-6285-45d0-bd76-60a9ac2d738c">
      <xsd:simpleType>
        <xsd:restriction base="dms:Lookup"/>
      </xsd:simpleType>
    </xsd:element>
    <xsd:element name="LocOverallHandbackStatusLookup" ma:index="76" nillable="true" ma:displayName="Loc Overall Handback Status" ma:default="" ma:list="{B1EFB310-8154-40EE-A736-2FF11D479763}" ma:internalName="LocOverallHandbackStatusLookup" ma:readOnly="true" ma:showField="OverallHandbackStatus" ma:web="905c3888-6285-45d0-bd76-60a9ac2d738c">
      <xsd:simpleType>
        <xsd:restriction base="dms:Lookup"/>
      </xsd:simpleType>
    </xsd:element>
    <xsd:element name="LocOverallLocStatusLookup" ma:index="77" nillable="true" ma:displayName="Loc Overall Localize Status" ma:default="" ma:list="{B1EFB310-8154-40EE-A736-2FF11D479763}" ma:internalName="LocOverallLocStatusLookup" ma:readOnly="true" ma:showField="OverallLocStatus" ma:web="905c3888-6285-45d0-bd76-60a9ac2d738c">
      <xsd:simpleType>
        <xsd:restriction base="dms:Lookup"/>
      </xsd:simpleType>
    </xsd:element>
    <xsd:element name="LocOverallPreviewStatusLookup" ma:index="78" nillable="true" ma:displayName="Loc Overall Preview Status" ma:default="" ma:list="{B1EFB310-8154-40EE-A736-2FF11D479763}" ma:internalName="LocOverallPreviewStatusLookup" ma:readOnly="true" ma:showField="OverallPreviewStatus" ma:web="905c3888-6285-45d0-bd76-60a9ac2d738c">
      <xsd:simpleType>
        <xsd:restriction base="dms:Lookup"/>
      </xsd:simpleType>
    </xsd:element>
    <xsd:element name="LocOverallPublishStatusLookup" ma:index="79" nillable="true" ma:displayName="Loc Overall Publish Status" ma:default="" ma:list="{B1EFB310-8154-40EE-A736-2FF11D479763}" ma:internalName="LocOverallPublishStatusLookup" ma:readOnly="true" ma:showField="OverallPublishStatus" ma:web="905c3888-6285-45d0-bd76-60a9ac2d738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1EFB310-8154-40EE-A736-2FF11D479763}" ma:internalName="LocProcessedForHandoffsLookup" ma:readOnly="true" ma:showField="ProcessedForHandoffs" ma:web="905c3888-6285-45d0-bd76-60a9ac2d738c">
      <xsd:simpleType>
        <xsd:restriction base="dms:Lookup"/>
      </xsd:simpleType>
    </xsd:element>
    <xsd:element name="LocProcessedForMarketsLookup" ma:index="82" nillable="true" ma:displayName="Loc Processed For Markets" ma:default="" ma:list="{B1EFB310-8154-40EE-A736-2FF11D479763}" ma:internalName="LocProcessedForMarketsLookup" ma:readOnly="true" ma:showField="ProcessedForMarkets" ma:web="905c3888-6285-45d0-bd76-60a9ac2d738c">
      <xsd:simpleType>
        <xsd:restriction base="dms:Lookup"/>
      </xsd:simpleType>
    </xsd:element>
    <xsd:element name="LocPublishedDependentAssetsLookup" ma:index="83" nillable="true" ma:displayName="Loc Published Dependent Assets" ma:default="" ma:list="{B1EFB310-8154-40EE-A736-2FF11D479763}" ma:internalName="LocPublishedDependentAssetsLookup" ma:readOnly="true" ma:showField="PublishedDependentAssets" ma:web="905c3888-6285-45d0-bd76-60a9ac2d738c">
      <xsd:simpleType>
        <xsd:restriction base="dms:Lookup"/>
      </xsd:simpleType>
    </xsd:element>
    <xsd:element name="LocPublishedLinkedAssetsLookup" ma:index="84" nillable="true" ma:displayName="Loc Published Linked Assets" ma:default="" ma:list="{B1EFB310-8154-40EE-A736-2FF11D479763}" ma:internalName="LocPublishedLinkedAssetsLookup" ma:readOnly="true" ma:showField="PublishedLinkedAssets" ma:web="905c3888-6285-45d0-bd76-60a9ac2d738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726a1ece-9747-4e7d-9113-bc8295fd2c1d}"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5FC5A58-2851-427E-95B4-AFAF1C73BA4D}" ma:internalName="Markets" ma:readOnly="false" ma:showField="MarketName"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7F948D4D-A57E-4E3F-87E9-0ABE9F2D748E}" ma:internalName="NumOfRatingsLookup" ma:readOnly="true" ma:showField="NumOfRatings"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7F948D4D-A57E-4E3F-87E9-0ABE9F2D748E}" ma:internalName="PublishStatusLookup" ma:readOnly="false" ma:showField="PublishStatus"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cba8db9d-85f8-47e4-85af-46018813972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72161567-9e55-4761-b65c-3c8149bfc4ca}" ma:internalName="TaxCatchAll" ma:showField="CatchAllData"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72161567-9e55-4761-b65c-3c8149bfc4ca}" ma:internalName="TaxCatchAllLabel" ma:readOnly="true" ma:showField="CatchAllDataLabel"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b64b53-fba7-43ca-b952-90e5e74773dd"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0" ma:index="135" nillable="true" ma:displayName="Component" ma:internalName="Component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905c3888-6285-45d0-bd76-60a9ac2d738c">带领您的受众穿越数字隧道，他们将拨云见雾，查看您希望演示的信息。使用各样各样的宽屏 (16X9) 格式版式向他们展示列表、图表、表格、SmartArt 和图片。此设计非常适合于科学和技术、计算机、通讯等主题。   
</APDescription>
    <AssetExpire xmlns="905c3888-6285-45d0-bd76-60a9ac2d738c">2029-01-01T08:00:00+00:00</AssetExpire>
    <CampaignTagsTaxHTField0 xmlns="905c3888-6285-45d0-bd76-60a9ac2d738c">
      <Terms xmlns="http://schemas.microsoft.com/office/infopath/2007/PartnerControls"/>
    </CampaignTagsTaxHTField0>
    <IntlLangReviewDate xmlns="905c3888-6285-45d0-bd76-60a9ac2d738c" xsi:nil="true"/>
    <TPFriendlyName xmlns="905c3888-6285-45d0-bd76-60a9ac2d738c" xsi:nil="true"/>
    <IntlLangReview xmlns="905c3888-6285-45d0-bd76-60a9ac2d738c">false</IntlLangReview>
    <LocLastLocAttemptVersionLookup xmlns="905c3888-6285-45d0-bd76-60a9ac2d738c">835483</LocLastLocAttemptVersionLookup>
    <PolicheckWords xmlns="905c3888-6285-45d0-bd76-60a9ac2d738c" xsi:nil="true"/>
    <SubmitterId xmlns="905c3888-6285-45d0-bd76-60a9ac2d738c" xsi:nil="true"/>
    <AcquiredFrom xmlns="905c3888-6285-45d0-bd76-60a9ac2d738c">Internal MS</AcquiredFrom>
    <EditorialStatus xmlns="905c3888-6285-45d0-bd76-60a9ac2d738c">Complete</EditorialStatus>
    <Markets xmlns="905c3888-6285-45d0-bd76-60a9ac2d738c"/>
    <OriginAsset xmlns="905c3888-6285-45d0-bd76-60a9ac2d738c" xsi:nil="true"/>
    <AssetStart xmlns="905c3888-6285-45d0-bd76-60a9ac2d738c">2012-05-11T02:04:00+00:00</AssetStart>
    <FriendlyTitle xmlns="905c3888-6285-45d0-bd76-60a9ac2d738c" xsi:nil="true"/>
    <MarketSpecific xmlns="905c3888-6285-45d0-bd76-60a9ac2d738c">false</MarketSpecific>
    <TPNamespace xmlns="905c3888-6285-45d0-bd76-60a9ac2d738c" xsi:nil="true"/>
    <PublishStatusLookup xmlns="905c3888-6285-45d0-bd76-60a9ac2d738c">
      <Value>469684</Value>
    </PublishStatusLookup>
    <APAuthor xmlns="905c3888-6285-45d0-bd76-60a9ac2d738c">
      <UserInfo>
        <DisplayName>REDMOND\v-vaddu</DisplayName>
        <AccountId>2567</AccountId>
        <AccountType/>
      </UserInfo>
    </APAuthor>
    <TPCommandLine xmlns="905c3888-6285-45d0-bd76-60a9ac2d738c" xsi:nil="true"/>
    <IntlLangReviewer xmlns="905c3888-6285-45d0-bd76-60a9ac2d738c" xsi:nil="true"/>
    <OpenTemplate xmlns="905c3888-6285-45d0-bd76-60a9ac2d738c">true</OpenTemplate>
    <CSXSubmissionDate xmlns="905c3888-6285-45d0-bd76-60a9ac2d738c" xsi:nil="true"/>
    <TaxCatchAll xmlns="905c3888-6285-45d0-bd76-60a9ac2d738c"/>
    <Manager xmlns="905c3888-6285-45d0-bd76-60a9ac2d738c" xsi:nil="true"/>
    <NumericId xmlns="905c3888-6285-45d0-bd76-60a9ac2d738c" xsi:nil="true"/>
    <ParentAssetId xmlns="905c3888-6285-45d0-bd76-60a9ac2d738c" xsi:nil="true"/>
    <OriginalSourceMarket xmlns="905c3888-6285-45d0-bd76-60a9ac2d738c">english</OriginalSourceMarket>
    <ApprovalStatus xmlns="905c3888-6285-45d0-bd76-60a9ac2d738c">InProgress</ApprovalStatus>
    <TPComponent xmlns="905c3888-6285-45d0-bd76-60a9ac2d738c" xsi:nil="true"/>
    <EditorialTags xmlns="905c3888-6285-45d0-bd76-60a9ac2d738c" xsi:nil="true"/>
    <TPExecutable xmlns="905c3888-6285-45d0-bd76-60a9ac2d738c" xsi:nil="true"/>
    <TPLaunchHelpLink xmlns="905c3888-6285-45d0-bd76-60a9ac2d738c" xsi:nil="true"/>
    <LocComments xmlns="905c3888-6285-45d0-bd76-60a9ac2d738c" xsi:nil="true"/>
    <LocRecommendedHandoff xmlns="905c3888-6285-45d0-bd76-60a9ac2d738c" xsi:nil="true"/>
    <SourceTitle xmlns="905c3888-6285-45d0-bd76-60a9ac2d738c" xsi:nil="true"/>
    <CSXUpdate xmlns="905c3888-6285-45d0-bd76-60a9ac2d738c">false</CSXUpdate>
    <IntlLocPriority xmlns="905c3888-6285-45d0-bd76-60a9ac2d738c" xsi:nil="true"/>
    <UAProjectedTotalWords xmlns="905c3888-6285-45d0-bd76-60a9ac2d738c" xsi:nil="true"/>
    <AssetType xmlns="905c3888-6285-45d0-bd76-60a9ac2d738c">TP</AssetType>
    <MachineTranslated xmlns="905c3888-6285-45d0-bd76-60a9ac2d738c">false</MachineTranslated>
    <OutputCachingOn xmlns="905c3888-6285-45d0-bd76-60a9ac2d738c">false</OutputCachingOn>
    <TemplateStatus xmlns="905c3888-6285-45d0-bd76-60a9ac2d738c">Complete</TemplateStatus>
    <IsSearchable xmlns="905c3888-6285-45d0-bd76-60a9ac2d738c">true</IsSearchable>
    <ContentItem xmlns="905c3888-6285-45d0-bd76-60a9ac2d738c" xsi:nil="true"/>
    <HandoffToMSDN xmlns="905c3888-6285-45d0-bd76-60a9ac2d738c" xsi:nil="true"/>
    <ShowIn xmlns="905c3888-6285-45d0-bd76-60a9ac2d738c">Show everywhere</ShowIn>
    <ThumbnailAssetId xmlns="905c3888-6285-45d0-bd76-60a9ac2d738c" xsi:nil="true"/>
    <UALocComments xmlns="905c3888-6285-45d0-bd76-60a9ac2d738c" xsi:nil="true"/>
    <UALocRecommendation xmlns="905c3888-6285-45d0-bd76-60a9ac2d738c">Localize</UALocRecommendation>
    <LastModifiedDateTime xmlns="905c3888-6285-45d0-bd76-60a9ac2d738c" xsi:nil="true"/>
    <LegacyData xmlns="905c3888-6285-45d0-bd76-60a9ac2d738c" xsi:nil="true"/>
    <LocManualTestRequired xmlns="905c3888-6285-45d0-bd76-60a9ac2d738c">false</LocManualTestRequired>
    <ClipArtFilename xmlns="905c3888-6285-45d0-bd76-60a9ac2d738c" xsi:nil="true"/>
    <TPApplication xmlns="905c3888-6285-45d0-bd76-60a9ac2d738c" xsi:nil="true"/>
    <CSXHash xmlns="905c3888-6285-45d0-bd76-60a9ac2d738c" xsi:nil="true"/>
    <DirectSourceMarket xmlns="905c3888-6285-45d0-bd76-60a9ac2d738c">english</DirectSourceMarket>
    <PrimaryImageGen xmlns="905c3888-6285-45d0-bd76-60a9ac2d738c">true</PrimaryImageGen>
    <PlannedPubDate xmlns="905c3888-6285-45d0-bd76-60a9ac2d738c" xsi:nil="true"/>
    <CSXSubmissionMarket xmlns="905c3888-6285-45d0-bd76-60a9ac2d738c" xsi:nil="true"/>
    <Downloads xmlns="905c3888-6285-45d0-bd76-60a9ac2d738c">0</Downloads>
    <ArtSampleDocs xmlns="905c3888-6285-45d0-bd76-60a9ac2d738c" xsi:nil="true"/>
    <TrustLevel xmlns="905c3888-6285-45d0-bd76-60a9ac2d738c">1 Microsoft Managed Content</TrustLevel>
    <BlockPublish xmlns="905c3888-6285-45d0-bd76-60a9ac2d738c">false</BlockPublish>
    <TPLaunchHelpLinkType xmlns="905c3888-6285-45d0-bd76-60a9ac2d738c">Template</TPLaunchHelpLinkType>
    <LocalizationTagsTaxHTField0 xmlns="905c3888-6285-45d0-bd76-60a9ac2d738c">
      <Terms xmlns="http://schemas.microsoft.com/office/infopath/2007/PartnerControls"/>
    </LocalizationTagsTaxHTField0>
    <BusinessGroup xmlns="905c3888-6285-45d0-bd76-60a9ac2d738c" xsi:nil="true"/>
    <Providers xmlns="905c3888-6285-45d0-bd76-60a9ac2d738c" xsi:nil="true"/>
    <TemplateTemplateType xmlns="905c3888-6285-45d0-bd76-60a9ac2d738c">PowerPoint Presentation Template</TemplateTemplateType>
    <TimesCloned xmlns="905c3888-6285-45d0-bd76-60a9ac2d738c" xsi:nil="true"/>
    <TPAppVersion xmlns="905c3888-6285-45d0-bd76-60a9ac2d738c" xsi:nil="true"/>
    <VoteCount xmlns="905c3888-6285-45d0-bd76-60a9ac2d738c" xsi:nil="true"/>
    <AverageRating xmlns="905c3888-6285-45d0-bd76-60a9ac2d738c" xsi:nil="true"/>
    <FeatureTagsTaxHTField0 xmlns="905c3888-6285-45d0-bd76-60a9ac2d738c">
      <Terms xmlns="http://schemas.microsoft.com/office/infopath/2007/PartnerControls"/>
    </FeatureTagsTaxHTField0>
    <Provider xmlns="905c3888-6285-45d0-bd76-60a9ac2d738c" xsi:nil="true"/>
    <UACurrentWords xmlns="905c3888-6285-45d0-bd76-60a9ac2d738c" xsi:nil="true"/>
    <AssetId xmlns="905c3888-6285-45d0-bd76-60a9ac2d738c">TP102895246</AssetId>
    <TPClientViewer xmlns="905c3888-6285-45d0-bd76-60a9ac2d738c" xsi:nil="true"/>
    <DSATActionTaken xmlns="905c3888-6285-45d0-bd76-60a9ac2d738c" xsi:nil="true"/>
    <APEditor xmlns="905c3888-6285-45d0-bd76-60a9ac2d738c">
      <UserInfo>
        <DisplayName/>
        <AccountId xsi:nil="true"/>
        <AccountType/>
      </UserInfo>
    </APEditor>
    <TPInstallLocation xmlns="905c3888-6285-45d0-bd76-60a9ac2d738c" xsi:nil="true"/>
    <OOCacheId xmlns="905c3888-6285-45d0-bd76-60a9ac2d738c" xsi:nil="true"/>
    <IsDeleted xmlns="905c3888-6285-45d0-bd76-60a9ac2d738c">false</IsDeleted>
    <PublishTargets xmlns="905c3888-6285-45d0-bd76-60a9ac2d738c">OfficeOnlineVNext</PublishTargets>
    <ApprovalLog xmlns="905c3888-6285-45d0-bd76-60a9ac2d738c" xsi:nil="true"/>
    <BugNumber xmlns="905c3888-6285-45d0-bd76-60a9ac2d738c" xsi:nil="true"/>
    <CrawlForDependencies xmlns="905c3888-6285-45d0-bd76-60a9ac2d738c">false</CrawlForDependencies>
    <InternalTagsTaxHTField0 xmlns="905c3888-6285-45d0-bd76-60a9ac2d738c">
      <Terms xmlns="http://schemas.microsoft.com/office/infopath/2007/PartnerControls"/>
    </InternalTagsTaxHTField0>
    <LastHandOff xmlns="905c3888-6285-45d0-bd76-60a9ac2d738c" xsi:nil="true"/>
    <Milestone xmlns="905c3888-6285-45d0-bd76-60a9ac2d738c" xsi:nil="true"/>
    <OriginalRelease xmlns="905c3888-6285-45d0-bd76-60a9ac2d738c">15</OriginalRelease>
    <RecommendationsModifier xmlns="905c3888-6285-45d0-bd76-60a9ac2d738c" xsi:nil="true"/>
    <ScenarioTagsTaxHTField0 xmlns="905c3888-6285-45d0-bd76-60a9ac2d738c">
      <Terms xmlns="http://schemas.microsoft.com/office/infopath/2007/PartnerControls"/>
    </ScenarioTagsTaxHTField0>
    <UANotes xmlns="905c3888-6285-45d0-bd76-60a9ac2d738c" xsi:nil="true"/>
    <Description0 xmlns="a0b64b53-fba7-43ca-b952-90e5e74773dd" xsi:nil="true"/>
    <Component0 xmlns="a0b64b53-fba7-43ca-b952-90e5e74773dd" xsi:nil="true"/>
    <LocMarketGroupTiers2 xmlns="905c3888-6285-45d0-bd76-60a9ac2d738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8A66EB6-5DA8-4006-91B5-6F8D48274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5c3888-6285-45d0-bd76-60a9ac2d738c"/>
    <ds:schemaRef ds:uri="a0b64b53-fba7-43ca-b952-90e5e74773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B1DFB8-29F7-40E7-A196-7C12621B85B5}">
  <ds:schemaRefs>
    <ds:schemaRef ds:uri="http://schemas.microsoft.com/office/2006/metadata/properties"/>
    <ds:schemaRef ds:uri="http://schemas.microsoft.com/office/infopath/2007/PartnerControls"/>
    <ds:schemaRef ds:uri="905c3888-6285-45d0-bd76-60a9ac2d738c"/>
    <ds:schemaRef ds:uri="a0b64b53-fba7-43ca-b952-90e5e74773dd"/>
  </ds:schemaRefs>
</ds:datastoreItem>
</file>

<file path=customXml/itemProps3.xml><?xml version="1.0" encoding="utf-8"?>
<ds:datastoreItem xmlns:ds="http://schemas.openxmlformats.org/officeDocument/2006/customXml" ds:itemID="{2E257D54-B65D-4775-8A47-BF76CA13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数字蓝色隧道演示文稿（宽屏）</Template>
  <TotalTime>0</TotalTime>
  <Words>666</Words>
  <Application>Microsoft Macintosh PowerPoint</Application>
  <PresentationFormat>自定义</PresentationFormat>
  <Paragraphs>129</Paragraphs>
  <Slides>21</Slides>
  <Notes>14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Arial Unicode MS</vt:lpstr>
      <vt:lpstr>Corbel</vt:lpstr>
      <vt:lpstr>华文楷体</vt:lpstr>
      <vt:lpstr>微软雅黑</vt:lpstr>
      <vt:lpstr>Arial</vt:lpstr>
      <vt:lpstr>Digital Blue Tunnel 16x9</vt:lpstr>
      <vt:lpstr>Quantifying Acceleration:  Power/Performance Trade-Offs of Application Kernels in Hardware </vt:lpstr>
      <vt:lpstr>Introduction</vt:lpstr>
      <vt:lpstr>Introduction</vt:lpstr>
      <vt:lpstr>Methodology - Workflow</vt:lpstr>
      <vt:lpstr>Methodology - Workflow</vt:lpstr>
      <vt:lpstr>Methodology - Workflow</vt:lpstr>
      <vt:lpstr>Methodology - Workflow</vt:lpstr>
      <vt:lpstr>Methodology - Accelerator Workload</vt:lpstr>
      <vt:lpstr>Result</vt:lpstr>
      <vt:lpstr>Result - Triad</vt:lpstr>
      <vt:lpstr>Result - Reduction</vt:lpstr>
      <vt:lpstr>Result - Scan</vt:lpstr>
      <vt:lpstr>Result - Stencil</vt:lpstr>
      <vt:lpstr>Result - GEMM</vt:lpstr>
      <vt:lpstr>Understanding Acceleration Gains</vt:lpstr>
      <vt:lpstr>Understanding Acceleration Gains</vt:lpstr>
      <vt:lpstr>Efficiency Differences in Pareto Optimal Design - Triad</vt:lpstr>
      <vt:lpstr>Efficiency Differences in Pareto Optimal Design - Stencil</vt:lpstr>
      <vt:lpstr>Conclusion</vt:lpstr>
      <vt:lpstr>Cited by</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 WU</dc:creator>
  <cp:lastModifiedBy/>
  <cp:revision>1</cp:revision>
  <dcterms:created xsi:type="dcterms:W3CDTF">2015-11-03T02:17:47Z</dcterms:created>
  <dcterms:modified xsi:type="dcterms:W3CDTF">2015-11-03T17:00:11Z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0x0101008D8B3457135D67479991424C624CBB4704002439B9162B2E88498A324BEFF3815221</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