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6" r:id="rId2"/>
    <p:sldId id="277" r:id="rId3"/>
    <p:sldId id="270" r:id="rId4"/>
    <p:sldId id="278" r:id="rId5"/>
    <p:sldId id="271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>
          <p15:clr>
            <a:srgbClr val="A4A3A4"/>
          </p15:clr>
        </p15:guide>
        <p15:guide id="2" pos="48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000"/>
    <a:srgbClr val="AB0000"/>
    <a:srgbClr val="A70000"/>
    <a:srgbClr val="BEA06D"/>
    <a:srgbClr val="C6A67F"/>
    <a:srgbClr val="E1D3B6"/>
    <a:srgbClr val="E1D7AC"/>
    <a:srgbClr val="E3D7BC"/>
    <a:srgbClr val="F1EEE4"/>
    <a:srgbClr val="E7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93" autoAdjust="0"/>
  </p:normalViewPr>
  <p:slideViewPr>
    <p:cSldViewPr snapToGrid="0" snapToObjects="1">
      <p:cViewPr varScale="1">
        <p:scale>
          <a:sx n="63" d="100"/>
          <a:sy n="63" d="100"/>
        </p:scale>
        <p:origin x="1596" y="66"/>
      </p:cViewPr>
      <p:guideLst>
        <p:guide orient="horz" pos="645"/>
        <p:guide pos="48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1AEA7-3027-BF49-8D98-C9F29127087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5EAF-1AD2-024C-9CEA-210A3CE4E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47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543CC-DFA3-D748-87B1-D173CF9C201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F4550-0B61-9F4E-901B-ECD58072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69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7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7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7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7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7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3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27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26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8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7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7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7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7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028A-1D15-479A-9B57-62353D612A73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ig_Red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44E7-E8CA-47F9-B029-311BD9DDF1B3}" type="datetime1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80BA-6103-4C34-803F-BBBEE0C9CC68}" type="datetime1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67133"/>
            <a:ext cx="7141589" cy="628777"/>
          </a:xfrm>
        </p:spPr>
        <p:txBody>
          <a:bodyPr anchor="t" anchorCtr="0">
            <a:noAutofit/>
          </a:bodyPr>
          <a:lstStyle>
            <a:lvl1pPr algn="l">
              <a:defRPr sz="2800" b="0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861" y="1380846"/>
            <a:ext cx="3994816" cy="4745316"/>
          </a:xfrm>
        </p:spPr>
        <p:txBody>
          <a:bodyPr/>
          <a:lstStyle>
            <a:lvl1pPr marL="182880" indent="-192024">
              <a:spcBef>
                <a:spcPts val="800"/>
              </a:spcBef>
              <a:defRPr sz="2400" baseline="0"/>
            </a:lvl1pPr>
            <a:lvl2pPr marL="457200" indent="-201168">
              <a:spcBef>
                <a:spcPts val="600"/>
              </a:spcBef>
              <a:defRPr sz="2200"/>
            </a:lvl2pPr>
            <a:lvl3pPr marL="640080" indent="-182880">
              <a:spcBef>
                <a:spcPts val="600"/>
              </a:spcBef>
              <a:defRPr sz="2000"/>
            </a:lvl3pPr>
            <a:lvl4pPr marL="914400" indent="-182880">
              <a:spcBef>
                <a:spcPts val="500"/>
              </a:spcBef>
              <a:defRPr sz="1800" baseline="0"/>
            </a:lvl4pPr>
            <a:lvl5pPr marL="1097280" indent="-164592"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1380846"/>
            <a:ext cx="2838531" cy="474531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F97D-452F-49F9-9296-99D893F1D898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200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74070"/>
            <a:ext cx="5486400" cy="6981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4393-E228-4DF5-B4F5-B848047B9431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9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08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3892"/>
            <a:ext cx="7086600" cy="249490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4814-5C0F-4F5B-8822-9AF899A13CB9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Red_logo_bandP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41" y="0"/>
            <a:ext cx="869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0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5191" y="0"/>
            <a:ext cx="9239191" cy="6858000"/>
          </a:xfrm>
          <a:prstGeom prst="rect">
            <a:avLst/>
          </a:prstGeom>
          <a:gradFill flip="none" rotWithShape="1">
            <a:gsLst>
              <a:gs pos="63000">
                <a:srgbClr val="C3020B"/>
              </a:gs>
              <a:gs pos="92000">
                <a:srgbClr val="9F000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08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3892"/>
            <a:ext cx="7086600" cy="249490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Red_logo_bandP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60" y="0"/>
            <a:ext cx="869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4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84FF-D9F8-4E88-B88C-8B350B5D26FD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F28C-ED92-45CE-A450-961746E9A08E}" type="datetime1">
              <a:rPr lang="en-US" smtClean="0"/>
              <a:t>11/12/2015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4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9558-D63E-496A-8236-324A69B9428D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6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249328"/>
            <a:ext cx="7422468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92" y="1713730"/>
            <a:ext cx="7422468" cy="517818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D772-B727-47A6-A88F-01896D4D07DD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2792" y="1600200"/>
            <a:ext cx="3415322" cy="4525963"/>
          </a:xfrm>
        </p:spPr>
        <p:txBody>
          <a:bodyPr/>
          <a:lstStyle>
            <a:lvl1pPr marL="182880" indent="-182880">
              <a:spcBef>
                <a:spcPts val="800"/>
              </a:spcBef>
              <a:defRPr sz="2200" kern="1400" spc="20"/>
            </a:lvl1pPr>
            <a:lvl2pPr marL="548640" indent="-182880">
              <a:spcBef>
                <a:spcPts val="700"/>
              </a:spcBef>
              <a:defRPr sz="2000"/>
            </a:lvl2pPr>
            <a:lvl3pPr marL="822960" indent="-164592">
              <a:spcBef>
                <a:spcPts val="5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8686" y="1600200"/>
            <a:ext cx="3402992" cy="4525963"/>
          </a:xfrm>
        </p:spPr>
        <p:txBody>
          <a:bodyPr/>
          <a:lstStyle>
            <a:lvl1pPr marL="182880" indent="-182880">
              <a:spcBef>
                <a:spcPts val="800"/>
              </a:spcBef>
              <a:defRPr sz="2200"/>
            </a:lvl1pPr>
            <a:lvl2pPr marL="548640" indent="-182880">
              <a:spcBef>
                <a:spcPts val="700"/>
              </a:spcBef>
              <a:defRPr sz="2000"/>
            </a:lvl2pPr>
            <a:lvl3pPr marL="822960" indent="-164592">
              <a:spcBef>
                <a:spcPts val="5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6BB7-F327-4AEF-B58B-AAB9C40F2802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1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92" y="1535113"/>
            <a:ext cx="3439981" cy="5238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 baseline="0">
                <a:solidFill>
                  <a:srgbClr val="B6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792" y="2174875"/>
            <a:ext cx="3439981" cy="3951288"/>
          </a:xfrm>
        </p:spPr>
        <p:txBody>
          <a:bodyPr/>
          <a:lstStyle>
            <a:lvl1pPr marL="182880" indent="-182880">
              <a:spcBef>
                <a:spcPts val="800"/>
              </a:spcBef>
              <a:defRPr sz="2000" baseline="0"/>
            </a:lvl1pPr>
            <a:lvl2pPr marL="457200" indent="-182880">
              <a:spcBef>
                <a:spcPts val="600"/>
              </a:spcBef>
              <a:defRPr sz="1800" baseline="0"/>
            </a:lvl2pPr>
            <a:lvl3pPr marL="640080" indent="-182880">
              <a:spcBef>
                <a:spcPts val="6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1697" y="1535113"/>
            <a:ext cx="3439980" cy="5238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 baseline="0">
                <a:solidFill>
                  <a:srgbClr val="B6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1697" y="2174875"/>
            <a:ext cx="3439980" cy="3951288"/>
          </a:xfrm>
        </p:spPr>
        <p:txBody>
          <a:bodyPr/>
          <a:lstStyle>
            <a:lvl1pPr marL="182880" indent="-182880">
              <a:defRPr sz="2000" baseline="0"/>
            </a:lvl1pPr>
            <a:lvl2pPr marL="548640" indent="-182880">
              <a:spcBef>
                <a:spcPts val="600"/>
              </a:spcBef>
              <a:defRPr sz="1800" baseline="0"/>
            </a:lvl2pPr>
            <a:lvl3pPr marL="640080" indent="-182880">
              <a:spcBef>
                <a:spcPts val="6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FB0F-85D9-4869-9A5E-3F06D36CCB48}" type="datetime1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1D3B6">
                <a:alpha val="80000"/>
              </a:srgbClr>
            </a:gs>
            <a:gs pos="32000">
              <a:srgbClr val="F1EEE4"/>
            </a:gs>
          </a:gsLst>
          <a:lin ang="28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2792" y="543307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91" y="1491808"/>
            <a:ext cx="7138886" cy="44370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1934" y="6393337"/>
            <a:ext cx="2368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A0789B6-4FCE-4C8B-B4F1-5A0726F41E8D}" type="datetime1">
              <a:rPr lang="en-US" smtClean="0"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1870" y="6393337"/>
            <a:ext cx="4854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UNIVERSITY OF WISCONSIN–MADISON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6393337"/>
            <a:ext cx="2326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72B097D-D2BB-5B47-8B21-CD5063D60C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Red_logo_bandPC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41" y="0"/>
            <a:ext cx="869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5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0" r:id="rId4"/>
    <p:sldLayoutId id="2147483661" r:id="rId5"/>
    <p:sldLayoutId id="2147483659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C3020B"/>
          </a:solidFill>
          <a:effectLst/>
          <a:latin typeface="Times New Roman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3020B"/>
        </a:buClr>
        <a:buFont typeface="Arial"/>
        <a:buChar char="•"/>
        <a:defRPr sz="3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3020B"/>
        </a:buClr>
        <a:buFont typeface="Arial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3020B"/>
        </a:buClr>
        <a:buSzPct val="100000"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554480" indent="-219456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00000"/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1828800" indent="-182880" algn="l" defTabSz="4572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00000"/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due.edu/newsroom/releases/2013/Q4/approximate-computing-improves-efficiency,-saves-energy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" y="1165225"/>
            <a:ext cx="8534400" cy="289877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SNNAP : </a:t>
            </a:r>
            <a:b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Approximate Computing</a:t>
            </a:r>
            <a:b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on Programmable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SoCs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via </a:t>
            </a:r>
            <a:b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Neural Acceleration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5170184"/>
            <a:ext cx="2578100" cy="532116"/>
          </a:xfrm>
        </p:spPr>
        <p:txBody>
          <a:bodyPr/>
          <a:lstStyle/>
          <a:p>
            <a:pPr algn="ctr"/>
            <a:r>
              <a:rPr lang="en-US" dirty="0" err="1" smtClean="0">
                <a:latin typeface="Adobe Fan Heiti Std B" pitchFamily="34" charset="-128"/>
                <a:ea typeface="Adobe Fan Heiti Std B" pitchFamily="34" charset="-128"/>
              </a:rPr>
              <a:t>Mojes</a:t>
            </a: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dirty="0" err="1" smtClean="0">
                <a:latin typeface="Adobe Fan Heiti Std B" pitchFamily="34" charset="-128"/>
                <a:ea typeface="Adobe Fan Heiti Std B" pitchFamily="34" charset="-128"/>
              </a:rPr>
              <a:t>Koli</a:t>
            </a:r>
            <a:endParaRPr lang="en-US" dirty="0" smtClean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39655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Thierry </a:t>
            </a:r>
            <a:r>
              <a:rPr lang="en-US" sz="1600" b="1" dirty="0" smtClean="0">
                <a:solidFill>
                  <a:schemeClr val="bg1"/>
                </a:solidFill>
              </a:rPr>
              <a:t>Moreau  Mark Wyse  Jacob Nelson   Adrian Sampson  </a:t>
            </a:r>
            <a:r>
              <a:rPr lang="en-US" sz="1600" b="1" dirty="0" err="1" smtClean="0">
                <a:solidFill>
                  <a:schemeClr val="bg1"/>
                </a:solidFill>
              </a:rPr>
              <a:t>Hadi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Esmaeilzadeh</a:t>
            </a:r>
            <a:r>
              <a:rPr lang="en-US" sz="1600" b="1" dirty="0" smtClean="0">
                <a:solidFill>
                  <a:schemeClr val="bg1"/>
                </a:solidFill>
              </a:rPr>
              <a:t>  Luis </a:t>
            </a:r>
            <a:r>
              <a:rPr lang="en-US" sz="1600" b="1" dirty="0" err="1" smtClean="0">
                <a:solidFill>
                  <a:schemeClr val="bg1"/>
                </a:solidFill>
              </a:rPr>
              <a:t>Ceze</a:t>
            </a:r>
            <a:r>
              <a:rPr lang="en-US" sz="1600" b="1" dirty="0" smtClean="0">
                <a:solidFill>
                  <a:schemeClr val="bg1"/>
                </a:solidFill>
              </a:rPr>
              <a:t>   Mark </a:t>
            </a:r>
            <a:r>
              <a:rPr lang="en-US" sz="1600" b="1" dirty="0" err="1" smtClean="0">
                <a:solidFill>
                  <a:schemeClr val="bg1"/>
                </a:solidFill>
              </a:rPr>
              <a:t>Oskin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863" y="3978209"/>
            <a:ext cx="2062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University of Washington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2963" y="3940109"/>
            <a:ext cx="2062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University of Washington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43863" y="3940109"/>
            <a:ext cx="1664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Georgia Institute Of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Technology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5935" y="5190339"/>
            <a:ext cx="17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Presented by : </a:t>
            </a:r>
            <a:endParaRPr lang="en-US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6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83999"/>
            <a:ext cx="7138885" cy="859629"/>
          </a:xfrm>
        </p:spPr>
        <p:txBody>
          <a:bodyPr>
            <a:normAutofit/>
          </a:bodyPr>
          <a:lstStyle/>
          <a:p>
            <a:r>
              <a:rPr lang="en-US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Sigmoid Unit </a:t>
            </a:r>
            <a:r>
              <a:rPr lang="en-US" spc="5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Datapath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239" y="5173272"/>
            <a:ext cx="8203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 &gt; Applies Activation function to outputs from PE chain.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" y="909094"/>
            <a:ext cx="5155904" cy="412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6499" y="5514354"/>
            <a:ext cx="8203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 &gt; Applies linear approximation or +/- 1 approximation based on input size.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8273" y="5840922"/>
            <a:ext cx="8203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 &gt; SNNAP uses 3 commonly used activation functions, </a:t>
            </a:r>
            <a:r>
              <a:rPr lang="en-US" b="1" dirty="0" err="1" smtClean="0"/>
              <a:t>namel</a:t>
            </a:r>
            <a:r>
              <a:rPr lang="en-US" b="1" dirty="0" smtClean="0"/>
              <a:t> sigmoid, hyperbolic and linear activation function.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477" y="5031132"/>
            <a:ext cx="8146718" cy="1728458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1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83999"/>
            <a:ext cx="7138885" cy="859629"/>
          </a:xfrm>
        </p:spPr>
        <p:txBody>
          <a:bodyPr>
            <a:normAutofit/>
          </a:bodyPr>
          <a:lstStyle/>
          <a:p>
            <a:r>
              <a:rPr lang="en-US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3" y="878271"/>
            <a:ext cx="4705967" cy="355086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37"/>
            <a:ext cx="8039100" cy="233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r="10618" b="11493"/>
          <a:stretch/>
        </p:blipFill>
        <p:spPr bwMode="auto">
          <a:xfrm>
            <a:off x="4874985" y="1143628"/>
            <a:ext cx="3251201" cy="169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1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83999"/>
            <a:ext cx="7138885" cy="859629"/>
          </a:xfrm>
        </p:spPr>
        <p:txBody>
          <a:bodyPr>
            <a:normAutofit/>
          </a:bodyPr>
          <a:lstStyle/>
          <a:p>
            <a:r>
              <a:rPr lang="en-US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Evaluation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8" y="959983"/>
            <a:ext cx="8940801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2148" y="3198357"/>
            <a:ext cx="2935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Applications used in </a:t>
            </a:r>
            <a:r>
              <a:rPr lang="en-US" sz="1400" b="1" dirty="0" smtClean="0"/>
              <a:t>evaluation</a:t>
            </a:r>
            <a:endParaRPr lang="en-US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85509"/>
            <a:ext cx="9042401" cy="213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4515" y="5697491"/>
            <a:ext cx="8839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Microarchitectural</a:t>
            </a:r>
            <a:r>
              <a:rPr lang="en-US" sz="1400" b="1" dirty="0"/>
              <a:t> parameters for the </a:t>
            </a:r>
            <a:r>
              <a:rPr lang="en-US" sz="1400" b="1" dirty="0" err="1"/>
              <a:t>Zynq</a:t>
            </a:r>
            <a:r>
              <a:rPr lang="en-US" sz="1400" b="1" dirty="0"/>
              <a:t> platform, CPU, FPGA and NPU.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3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83999"/>
            <a:ext cx="7138885" cy="859629"/>
          </a:xfrm>
        </p:spPr>
        <p:txBody>
          <a:bodyPr>
            <a:normAutofit/>
          </a:bodyPr>
          <a:lstStyle/>
          <a:p>
            <a:r>
              <a:rPr lang="en-US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Performance and Energy benefits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7" y="1060171"/>
            <a:ext cx="4495233" cy="301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57" y="4078514"/>
            <a:ext cx="3962398" cy="27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14750" y="1060171"/>
            <a:ext cx="3618805" cy="282194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14750" y="1143628"/>
            <a:ext cx="3618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Inversek2j  has the highest speedup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75201" y="1745184"/>
            <a:ext cx="3672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AB0000"/>
                </a:solidFill>
              </a:rPr>
              <a:t>- Trigonometric function calls , taking over 1000 cycles on CPU, but small NN runs faster.</a:t>
            </a:r>
            <a:endParaRPr lang="en-US" sz="1400" i="1" dirty="0">
              <a:solidFill>
                <a:srgbClr val="AB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2982" y="2297494"/>
            <a:ext cx="3618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</a:t>
            </a:r>
            <a:r>
              <a:rPr lang="en-US" b="1" dirty="0" err="1" smtClean="0"/>
              <a:t>kmeans</a:t>
            </a:r>
            <a:r>
              <a:rPr lang="en-US" b="1" dirty="0" smtClean="0"/>
              <a:t>  has the lowest speedup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53433" y="2666826"/>
            <a:ext cx="3672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AB0000"/>
                </a:solidFill>
              </a:rPr>
              <a:t>- Approximate code is small to run efficiently on CPU, but NN is deep.</a:t>
            </a:r>
            <a:endParaRPr lang="en-US" sz="1400" i="1" dirty="0">
              <a:solidFill>
                <a:srgbClr val="AB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2812" y="3161080"/>
            <a:ext cx="3618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Average speedup is 3.78x.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9517" y="4078514"/>
            <a:ext cx="3864151" cy="262554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9517" y="4151084"/>
            <a:ext cx="3864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</a:t>
            </a:r>
            <a:r>
              <a:rPr lang="en-US" b="1" dirty="0" err="1" smtClean="0"/>
              <a:t>Zynq+DRAM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8958" y="4422834"/>
            <a:ext cx="387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AB0000"/>
                </a:solidFill>
              </a:rPr>
              <a:t>- Power supplies for the </a:t>
            </a:r>
            <a:r>
              <a:rPr lang="en-US" sz="1400" b="1" i="1" dirty="0" err="1" smtClean="0">
                <a:solidFill>
                  <a:srgbClr val="AB0000"/>
                </a:solidFill>
              </a:rPr>
              <a:t>Zynq</a:t>
            </a:r>
            <a:r>
              <a:rPr lang="en-US" sz="1400" b="1" i="1" dirty="0" smtClean="0">
                <a:solidFill>
                  <a:srgbClr val="AB0000"/>
                </a:solidFill>
              </a:rPr>
              <a:t> chip and its associated DRAM, peripherals and FPGA</a:t>
            </a:r>
            <a:endParaRPr lang="en-US" sz="1400" i="1" dirty="0">
              <a:solidFill>
                <a:srgbClr val="AB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1291" y="4884044"/>
            <a:ext cx="3864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Core logic only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30732" y="5155794"/>
            <a:ext cx="387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AB0000"/>
                </a:solidFill>
              </a:rPr>
              <a:t>- No DRAM or peripherals included. </a:t>
            </a:r>
            <a:endParaRPr lang="en-US" sz="1400" i="1" dirty="0">
              <a:solidFill>
                <a:srgbClr val="AB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291" y="5896418"/>
            <a:ext cx="3618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</a:t>
            </a:r>
            <a:r>
              <a:rPr lang="en-US" b="1" dirty="0" err="1" smtClean="0"/>
              <a:t>jmeint</a:t>
            </a:r>
            <a:r>
              <a:rPr lang="en-US" b="1" dirty="0" smtClean="0"/>
              <a:t> and </a:t>
            </a:r>
            <a:r>
              <a:rPr lang="en-US" b="1" dirty="0" err="1" smtClean="0"/>
              <a:t>kmeans</a:t>
            </a:r>
            <a:r>
              <a:rPr lang="en-US" b="1" dirty="0" smtClean="0"/>
              <a:t> shows worst energy performance.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9523" y="5482772"/>
            <a:ext cx="3618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Inversek2j shows highest gains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0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83999"/>
            <a:ext cx="7138885" cy="859629"/>
          </a:xfrm>
        </p:spPr>
        <p:txBody>
          <a:bodyPr>
            <a:normAutofit/>
          </a:bodyPr>
          <a:lstStyle/>
          <a:p>
            <a:r>
              <a:rPr lang="en-US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Impact of parallelism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8864" y="5447028"/>
            <a:ext cx="8012679" cy="13021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6926" y="5492296"/>
            <a:ext cx="7954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Higher PU counts lead to higher power consumption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3088" y="5861628"/>
            <a:ext cx="7533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AB0000"/>
                </a:solidFill>
              </a:rPr>
              <a:t>- However, the </a:t>
            </a:r>
            <a:r>
              <a:rPr lang="en-US" sz="1400" b="1" i="1" dirty="0">
                <a:solidFill>
                  <a:srgbClr val="AB0000"/>
                </a:solidFill>
              </a:rPr>
              <a:t>cost can be offset by the performance gain.</a:t>
            </a:r>
            <a:endParaRPr lang="en-US" sz="1400" i="1" dirty="0">
              <a:solidFill>
                <a:srgbClr val="AB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864" y="6104092"/>
            <a:ext cx="7940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The </a:t>
            </a:r>
            <a:r>
              <a:rPr lang="en-US" b="1" dirty="0" smtClean="0"/>
              <a:t>best energy </a:t>
            </a:r>
            <a:r>
              <a:rPr lang="en-US" b="1" dirty="0"/>
              <a:t>efficiency occurs at 8 PUs for most benchmarks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6803" y="6432576"/>
            <a:ext cx="764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AB0000"/>
                </a:solidFill>
              </a:rPr>
              <a:t>- </a:t>
            </a:r>
            <a:r>
              <a:rPr lang="en-US" sz="1400" b="1" i="1" dirty="0">
                <a:solidFill>
                  <a:srgbClr val="AB0000"/>
                </a:solidFill>
              </a:rPr>
              <a:t>exceptions are jpeg and </a:t>
            </a:r>
            <a:r>
              <a:rPr lang="en-US" sz="1400" b="1" i="1" dirty="0" err="1" smtClean="0">
                <a:solidFill>
                  <a:srgbClr val="AB0000"/>
                </a:solidFill>
              </a:rPr>
              <a:t>fft</a:t>
            </a:r>
            <a:r>
              <a:rPr lang="en-US" sz="1400" b="1" i="1" dirty="0" smtClean="0">
                <a:solidFill>
                  <a:srgbClr val="AB0000"/>
                </a:solidFill>
              </a:rPr>
              <a:t>.</a:t>
            </a:r>
            <a:endParaRPr lang="en-US" sz="1400" i="1" dirty="0">
              <a:solidFill>
                <a:srgbClr val="AB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8" y="988329"/>
            <a:ext cx="6829770" cy="434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9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83999"/>
            <a:ext cx="7138885" cy="859629"/>
          </a:xfrm>
        </p:spPr>
        <p:txBody>
          <a:bodyPr>
            <a:normAutofit/>
          </a:bodyPr>
          <a:lstStyle/>
          <a:p>
            <a:r>
              <a:rPr lang="en-US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Optimal PE count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97" y="981074"/>
            <a:ext cx="646747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8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83999"/>
            <a:ext cx="7138885" cy="859629"/>
          </a:xfrm>
        </p:spPr>
        <p:txBody>
          <a:bodyPr>
            <a:normAutofit/>
          </a:bodyPr>
          <a:lstStyle/>
          <a:p>
            <a:r>
              <a:rPr lang="en-US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HLS Comparison Study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8864" y="1092828"/>
            <a:ext cx="8012679" cy="185357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6926" y="1138096"/>
            <a:ext cx="795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</a:t>
            </a:r>
            <a:r>
              <a:rPr lang="en-US" b="1" dirty="0" smtClean="0"/>
              <a:t>Used </a:t>
            </a:r>
            <a:r>
              <a:rPr lang="en-US" b="1" dirty="0" err="1" smtClean="0"/>
              <a:t>Vivado</a:t>
            </a:r>
            <a:r>
              <a:rPr lang="en-US" b="1" dirty="0" smtClean="0"/>
              <a:t> HLS to synthesize specialized hardware </a:t>
            </a:r>
            <a:r>
              <a:rPr lang="en-US" b="1" dirty="0" err="1" smtClean="0"/>
              <a:t>datapath</a:t>
            </a:r>
            <a:r>
              <a:rPr lang="en-US" b="1" dirty="0" smtClean="0"/>
              <a:t> for target regions which were tested in previous evaluations.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8864" y="1778920"/>
            <a:ext cx="7940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</a:t>
            </a:r>
            <a:r>
              <a:rPr lang="en-US" b="1" dirty="0" smtClean="0"/>
              <a:t>Integrated in CPU-FPGA interface and compared it with SNNAP for</a:t>
            </a:r>
          </a:p>
          <a:p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9F0000"/>
                </a:solidFill>
              </a:rPr>
              <a:t>speedup , resource-</a:t>
            </a:r>
            <a:r>
              <a:rPr lang="en-US" b="1" dirty="0">
                <a:solidFill>
                  <a:srgbClr val="9F0000"/>
                </a:solidFill>
              </a:rPr>
              <a:t>n</a:t>
            </a:r>
            <a:r>
              <a:rPr lang="en-US" b="1" dirty="0" smtClean="0">
                <a:solidFill>
                  <a:srgbClr val="9F0000"/>
                </a:solidFill>
              </a:rPr>
              <a:t>ormalized throughput , FPGA unitization and programmer efforts.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0462" y="2958070"/>
            <a:ext cx="1714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9F0000"/>
                </a:solidFill>
              </a:rPr>
              <a:t>Speedup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46" y="2960914"/>
            <a:ext cx="59912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39" y="6562725"/>
            <a:ext cx="6610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5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83999"/>
            <a:ext cx="7138885" cy="859629"/>
          </a:xfrm>
        </p:spPr>
        <p:txBody>
          <a:bodyPr>
            <a:normAutofit/>
          </a:bodyPr>
          <a:lstStyle/>
          <a:p>
            <a:r>
              <a:rPr lang="en-US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HLS Comparison Study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8864" y="1644360"/>
            <a:ext cx="8012679" cy="79402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6926" y="1689628"/>
            <a:ext cx="795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</a:t>
            </a:r>
            <a:r>
              <a:rPr lang="en-US" b="1" dirty="0" smtClean="0"/>
              <a:t>Isolated </a:t>
            </a:r>
            <a:r>
              <a:rPr lang="en-US" b="1" dirty="0"/>
              <a:t>FPGA </a:t>
            </a:r>
            <a:r>
              <a:rPr lang="en-US" b="1" dirty="0" smtClean="0"/>
              <a:t>execution from </a:t>
            </a:r>
            <a:r>
              <a:rPr lang="en-US" b="1" dirty="0"/>
              <a:t>the rest of the </a:t>
            </a:r>
            <a:r>
              <a:rPr lang="en-US" b="1" dirty="0" smtClean="0"/>
              <a:t>application to carry out this calculations.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399" y="1121140"/>
            <a:ext cx="6256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F0000"/>
                </a:solidFill>
              </a:rPr>
              <a:t>Resource-normalized </a:t>
            </a:r>
            <a:r>
              <a:rPr lang="en-US" sz="2800" b="1" dirty="0" smtClean="0">
                <a:solidFill>
                  <a:srgbClr val="9F0000"/>
                </a:solidFill>
              </a:rPr>
              <a:t>throughput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32" y="2587182"/>
            <a:ext cx="61436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953" y="6276975"/>
            <a:ext cx="6496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7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83999"/>
            <a:ext cx="7138885" cy="859629"/>
          </a:xfrm>
        </p:spPr>
        <p:txBody>
          <a:bodyPr>
            <a:normAutofit/>
          </a:bodyPr>
          <a:lstStyle/>
          <a:p>
            <a:r>
              <a:rPr lang="en-US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HLS Comparison Study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8864" y="1644360"/>
            <a:ext cx="8012679" cy="96011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6926" y="1689628"/>
            <a:ext cx="7954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</a:t>
            </a:r>
            <a:r>
              <a:rPr lang="en-US" b="1" dirty="0" smtClean="0">
                <a:solidFill>
                  <a:srgbClr val="9F0000"/>
                </a:solidFill>
              </a:rPr>
              <a:t>SNNAP</a:t>
            </a:r>
            <a:r>
              <a:rPr lang="en-US" b="1" dirty="0" smtClean="0"/>
              <a:t> : No hardware knowledge.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399" y="1121140"/>
            <a:ext cx="6256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9F0000"/>
                </a:solidFill>
              </a:rPr>
              <a:t>Programmer Efforts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24186" y="1958140"/>
            <a:ext cx="795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</a:t>
            </a:r>
            <a:r>
              <a:rPr lang="en-US" b="1" dirty="0" smtClean="0">
                <a:solidFill>
                  <a:srgbClr val="9F0000"/>
                </a:solidFill>
              </a:rPr>
              <a:t>HLS </a:t>
            </a:r>
            <a:r>
              <a:rPr lang="en-US" b="1" dirty="0">
                <a:solidFill>
                  <a:srgbClr val="9F0000"/>
                </a:solidFill>
              </a:rPr>
              <a:t>tools </a:t>
            </a:r>
            <a:r>
              <a:rPr lang="en-US" b="1" dirty="0" smtClean="0"/>
              <a:t>: significant programmer effort </a:t>
            </a:r>
            <a:r>
              <a:rPr lang="en-US" b="1" dirty="0"/>
              <a:t>and hardware-design expertise is still often required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7" y="2874963"/>
            <a:ext cx="74866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2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8864" y="1395588"/>
            <a:ext cx="8012679" cy="120888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558319"/>
            <a:ext cx="7138885" cy="723401"/>
          </a:xfrm>
        </p:spPr>
        <p:txBody>
          <a:bodyPr>
            <a:normAutofit/>
          </a:bodyPr>
          <a:lstStyle/>
          <a:p>
            <a:r>
              <a:rPr lang="en-US" spc="50" dirty="0" smtClean="0">
                <a:cs typeface="Narkisim" panose="020E0502050101010101" pitchFamily="34" charset="-79"/>
              </a:rPr>
              <a:t>Shortcomings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6926" y="1430548"/>
            <a:ext cx="7954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</a:t>
            </a:r>
            <a:r>
              <a:rPr lang="en-US" b="1" dirty="0" smtClean="0"/>
              <a:t>Latency between CPU and NPU is still high.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2166" y="1826788"/>
            <a:ext cx="7954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</a:t>
            </a:r>
            <a:r>
              <a:rPr lang="en-US" b="1" dirty="0" smtClean="0"/>
              <a:t>Cannot scale to applications with high bandwidth requirements.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2166" y="2223028"/>
            <a:ext cx="7954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</a:t>
            </a:r>
            <a:r>
              <a:rPr lang="en-US" b="1" dirty="0" smtClean="0"/>
              <a:t>Can use support vector machine model. 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02792" y="2844319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3020B"/>
                </a:solidFill>
                <a:effectLst/>
                <a:latin typeface="Times New Roman"/>
                <a:ea typeface="+mj-ea"/>
                <a:cs typeface="Georgia"/>
              </a:defRPr>
            </a:lvl1pPr>
          </a:lstStyle>
          <a:p>
            <a:r>
              <a:rPr lang="en-US" spc="50" dirty="0" smtClean="0">
                <a:cs typeface="Narkisim" panose="020E0502050101010101" pitchFamily="34" charset="-79"/>
              </a:rPr>
              <a:t>Key Points.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4584" y="3407268"/>
            <a:ext cx="7966959" cy="33440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2166" y="3503816"/>
            <a:ext cx="795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D</a:t>
            </a:r>
            <a:r>
              <a:rPr lang="en-US" b="1" dirty="0" smtClean="0"/>
              <a:t>esigned </a:t>
            </a:r>
            <a:r>
              <a:rPr lang="en-US" b="1" dirty="0"/>
              <a:t>to work with </a:t>
            </a:r>
            <a:r>
              <a:rPr lang="en-US" b="1" dirty="0" smtClean="0"/>
              <a:t>a compiler </a:t>
            </a:r>
            <a:r>
              <a:rPr lang="en-US" b="1" dirty="0"/>
              <a:t>workflow that automatically configures the neural </a:t>
            </a:r>
            <a:r>
              <a:rPr lang="en-US" b="1" dirty="0" smtClean="0"/>
              <a:t>network’s topology </a:t>
            </a:r>
            <a:r>
              <a:rPr lang="en-US" b="1" dirty="0"/>
              <a:t>and weights instead of the programmable </a:t>
            </a:r>
            <a:r>
              <a:rPr lang="en-US" b="1" dirty="0" smtClean="0"/>
              <a:t>logic itself.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2166" y="4204856"/>
            <a:ext cx="795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</a:t>
            </a:r>
            <a:r>
              <a:rPr lang="en-US" b="1" dirty="0" smtClean="0"/>
              <a:t>Enables </a:t>
            </a:r>
            <a:r>
              <a:rPr lang="en-US" b="1" dirty="0"/>
              <a:t>effective use </a:t>
            </a:r>
            <a:r>
              <a:rPr lang="en-US" b="1" dirty="0" smtClean="0"/>
              <a:t>of neural </a:t>
            </a:r>
            <a:r>
              <a:rPr lang="en-US" b="1" dirty="0"/>
              <a:t>acceleration in commercially available </a:t>
            </a:r>
            <a:r>
              <a:rPr lang="en-US" b="1" dirty="0" smtClean="0"/>
              <a:t>devices.	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2166" y="4631576"/>
            <a:ext cx="7954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NPUs </a:t>
            </a:r>
            <a:r>
              <a:rPr lang="en-US" b="1" dirty="0"/>
              <a:t>can accelerate a wide range of </a:t>
            </a:r>
            <a:r>
              <a:rPr lang="en-US" b="1" dirty="0" smtClean="0"/>
              <a:t>computations.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7406" y="5088776"/>
            <a:ext cx="795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SNNAP can target many different applications without </a:t>
            </a:r>
            <a:r>
              <a:rPr lang="en-US" b="1" dirty="0" smtClean="0"/>
              <a:t>costly FPGA reconfigurations.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47406" y="5728856"/>
            <a:ext cx="795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expertise required to </a:t>
            </a:r>
            <a:r>
              <a:rPr lang="en-US" b="1" dirty="0" smtClean="0"/>
              <a:t>use SNNAP </a:t>
            </a:r>
            <a:r>
              <a:rPr lang="en-US" b="1" dirty="0"/>
              <a:t>can be substantially lower than designing custom </a:t>
            </a:r>
            <a:r>
              <a:rPr lang="en-US" b="1" dirty="0" smtClean="0"/>
              <a:t>FPGA configurations</a:t>
            </a:r>
            <a:r>
              <a:rPr lang="en-US" b="1" dirty="0"/>
              <a:t>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8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22300" y="4711700"/>
            <a:ext cx="7399807" cy="1270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2781300"/>
            <a:ext cx="7399807" cy="1270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278" y="333131"/>
            <a:ext cx="8496722" cy="593970"/>
          </a:xfrm>
        </p:spPr>
        <p:txBody>
          <a:bodyPr>
            <a:noAutofit/>
          </a:bodyPr>
          <a:lstStyle/>
          <a:p>
            <a:pPr>
              <a:lnSpc>
                <a:spcPts val="2940"/>
              </a:lnSpc>
            </a:pPr>
            <a:r>
              <a:rPr lang="en-US" sz="3200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New Avenues in Computer Architecture</a:t>
            </a:r>
            <a:endParaRPr lang="en-US" sz="3200" spc="5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2793" y="6509705"/>
            <a:ext cx="7086660" cy="34829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C3020B"/>
                </a:solidFill>
                <a:effectLst/>
                <a:latin typeface="Times New Roman"/>
                <a:ea typeface="+mj-ea"/>
                <a:cs typeface="+mj-cs"/>
              </a:defRPr>
            </a:lvl1pPr>
          </a:lstStyle>
          <a:p>
            <a:pPr algn="r"/>
            <a:r>
              <a:rPr lang="en-US" sz="1050" b="1" cap="all" spc="70" dirty="0">
                <a:solidFill>
                  <a:srgbClr val="BEA06D"/>
                </a:solidFill>
              </a:rPr>
              <a:t>University of Wisconsin-Madison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978" y="2276566"/>
            <a:ext cx="607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Specialized logic in form of Accelerators</a:t>
            </a:r>
            <a:endParaRPr lang="en-US" sz="2400" b="1" dirty="0"/>
          </a:p>
        </p:txBody>
      </p:sp>
      <p:sp>
        <p:nvSpPr>
          <p:cNvPr id="6" name="Oval 5"/>
          <p:cNvSpPr/>
          <p:nvPr/>
        </p:nvSpPr>
        <p:spPr>
          <a:xfrm>
            <a:off x="127000" y="2324100"/>
            <a:ext cx="419100" cy="419100"/>
          </a:xfrm>
          <a:prstGeom prst="ellipse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350" y="220980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2978" y="4219666"/>
            <a:ext cx="607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Exploiting Approximate Computing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152400" y="4254500"/>
            <a:ext cx="419100" cy="419100"/>
          </a:xfrm>
          <a:prstGeom prst="ellipse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8750" y="412750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26185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http://www.purdue.edu/newsroom/releases/2013/Q4/approximate-computing-improves-efficiency,-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saves-energy.html</a:t>
            </a:r>
            <a:endParaRPr lang="en-US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8750" y="1215937"/>
            <a:ext cx="7981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As the clock frequency of silicon chips is leveling off, the computer architecture community is looking for different solutions to continue application performance scaling.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0400" y="2889309"/>
            <a:ext cx="56023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Designed to perform special tasks efficiently compared to GPPs.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660400" y="3308409"/>
            <a:ext cx="756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Specialization</a:t>
            </a:r>
            <a:r>
              <a:rPr lang="en-US" sz="1600" b="1" dirty="0"/>
              <a:t> </a:t>
            </a:r>
            <a:r>
              <a:rPr lang="en-US" sz="1600" b="1" dirty="0" smtClean="0"/>
              <a:t>leads </a:t>
            </a:r>
            <a:r>
              <a:rPr lang="en-US" sz="1600" b="1" dirty="0"/>
              <a:t>to better efficiency by trading off flexibility for leaner</a:t>
            </a:r>
          </a:p>
          <a:p>
            <a:r>
              <a:rPr lang="en-US" sz="1600" b="1" dirty="0"/>
              <a:t>logic and hardware resources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685800" y="4781609"/>
            <a:ext cx="756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Today's </a:t>
            </a:r>
            <a:r>
              <a:rPr lang="en-US" sz="1600" b="1" dirty="0"/>
              <a:t>computers are designed to compute precise results even when it is not </a:t>
            </a:r>
            <a:r>
              <a:rPr lang="en-US" sz="1600" b="1" dirty="0" smtClean="0"/>
              <a:t>necessary.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685800" y="5429309"/>
            <a:ext cx="756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A</a:t>
            </a:r>
            <a:r>
              <a:rPr lang="en-US" sz="1600" b="1" dirty="0" smtClean="0"/>
              <a:t>pproximate computing trades </a:t>
            </a:r>
            <a:r>
              <a:rPr lang="en-US" sz="1600" b="1" dirty="0"/>
              <a:t>off accuracy to enable novel optimizations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91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022080" cy="840861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1240" y="2130425"/>
            <a:ext cx="4526280" cy="840861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83999"/>
            <a:ext cx="7138885" cy="859629"/>
          </a:xfrm>
        </p:spPr>
        <p:txBody>
          <a:bodyPr>
            <a:normAutofit/>
          </a:bodyPr>
          <a:lstStyle/>
          <a:p>
            <a:r>
              <a:rPr lang="en-US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Impact of batching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8864" y="5447028"/>
            <a:ext cx="8012679" cy="13021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6926" y="5492296"/>
            <a:ext cx="7954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</a:t>
            </a:r>
            <a:r>
              <a:rPr lang="en-US" b="1" dirty="0" smtClean="0"/>
              <a:t>Non-batched communication leads to slowdown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3088" y="5861628"/>
            <a:ext cx="7533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AB0000"/>
                </a:solidFill>
              </a:rPr>
              <a:t>- Since affect of communication latency can be seen here.</a:t>
            </a:r>
            <a:endParaRPr lang="en-US" sz="1400" i="1" dirty="0">
              <a:solidFill>
                <a:srgbClr val="AB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864" y="6104092"/>
            <a:ext cx="7940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</a:t>
            </a:r>
            <a:r>
              <a:rPr lang="en-US" b="1" dirty="0" smtClean="0"/>
              <a:t>Batch invocations hide such latencies by amortizing them.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72" y="876705"/>
            <a:ext cx="6215649" cy="43278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9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83999"/>
            <a:ext cx="7138885" cy="859629"/>
          </a:xfrm>
        </p:spPr>
        <p:txBody>
          <a:bodyPr>
            <a:normAutofit/>
          </a:bodyPr>
          <a:lstStyle/>
          <a:p>
            <a:r>
              <a:rPr lang="en-US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FPGA Utilization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9" y="1143628"/>
            <a:ext cx="7438101" cy="36112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5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64" y="283999"/>
            <a:ext cx="7682813" cy="859629"/>
          </a:xfrm>
        </p:spPr>
        <p:txBody>
          <a:bodyPr>
            <a:normAutofit fontScale="90000"/>
          </a:bodyPr>
          <a:lstStyle/>
          <a:p>
            <a:r>
              <a:rPr lang="en-US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Approximate Computing : Applications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2577" y="2499988"/>
            <a:ext cx="8012679" cy="31393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428" y="2499988"/>
            <a:ext cx="79546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wearable </a:t>
            </a:r>
            <a:r>
              <a:rPr lang="en-US" b="1" dirty="0"/>
              <a:t>electronics</a:t>
            </a:r>
          </a:p>
          <a:p>
            <a:r>
              <a:rPr lang="en-US" b="1" dirty="0" smtClean="0"/>
              <a:t>-&gt; voice </a:t>
            </a:r>
            <a:r>
              <a:rPr lang="en-US" b="1" dirty="0"/>
              <a:t>recognition</a:t>
            </a:r>
          </a:p>
          <a:p>
            <a:r>
              <a:rPr lang="en-US" b="1" dirty="0" smtClean="0"/>
              <a:t>-&gt; scene </a:t>
            </a:r>
            <a:r>
              <a:rPr lang="en-US" b="1" dirty="0"/>
              <a:t>reconstruction</a:t>
            </a:r>
          </a:p>
          <a:p>
            <a:r>
              <a:rPr lang="en-US" b="1" dirty="0" smtClean="0"/>
              <a:t>-&gt; Web </a:t>
            </a:r>
            <a:r>
              <a:rPr lang="en-US" b="1" dirty="0"/>
              <a:t>search</a:t>
            </a:r>
          </a:p>
          <a:p>
            <a:r>
              <a:rPr lang="en-US" b="1" dirty="0" smtClean="0"/>
              <a:t>-&gt; Fraud </a:t>
            </a:r>
            <a:r>
              <a:rPr lang="en-US" b="1" dirty="0"/>
              <a:t>detection</a:t>
            </a:r>
          </a:p>
          <a:p>
            <a:r>
              <a:rPr lang="en-US" b="1" dirty="0" smtClean="0"/>
              <a:t>-&gt; financial </a:t>
            </a:r>
            <a:r>
              <a:rPr lang="en-US" b="1" dirty="0"/>
              <a:t>and data analysis</a:t>
            </a:r>
          </a:p>
          <a:p>
            <a:r>
              <a:rPr lang="en-US" b="1" dirty="0" smtClean="0"/>
              <a:t>-&gt; process </a:t>
            </a:r>
            <a:r>
              <a:rPr lang="en-US" b="1" dirty="0"/>
              <a:t>monitoring</a:t>
            </a:r>
          </a:p>
          <a:p>
            <a:r>
              <a:rPr lang="en-US" b="1" dirty="0" smtClean="0"/>
              <a:t>-&gt; robotics</a:t>
            </a:r>
            <a:endParaRPr lang="en-US" b="1" dirty="0"/>
          </a:p>
          <a:p>
            <a:r>
              <a:rPr lang="en-US" b="1" dirty="0" smtClean="0"/>
              <a:t>-&gt; tracking </a:t>
            </a:r>
            <a:r>
              <a:rPr lang="en-US" b="1" dirty="0"/>
              <a:t>tags and GPS</a:t>
            </a:r>
          </a:p>
          <a:p>
            <a:r>
              <a:rPr lang="en-US" b="1" dirty="0" smtClean="0"/>
              <a:t>-&gt; audio</a:t>
            </a:r>
            <a:r>
              <a:rPr lang="en-US" b="1" dirty="0"/>
              <a:t>, image, and video processing and compression (as in Xbox and </a:t>
            </a:r>
            <a:r>
              <a:rPr lang="en-US" b="1" dirty="0" smtClean="0"/>
              <a:t>PS3 </a:t>
            </a:r>
            <a:r>
              <a:rPr lang="en-US" b="1" dirty="0" err="1" smtClean="0"/>
              <a:t>videogaming</a:t>
            </a:r>
            <a:r>
              <a:rPr lang="en-US" b="1" dirty="0"/>
              <a:t>).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2577" y="958963"/>
            <a:ext cx="795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One example is video rendering, where the eye and brain fill in any missing pixels.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7817" y="1553323"/>
            <a:ext cx="7954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-&gt; Other applications where a certain percentage of error can be tolerated without affecting the quality of the result as far as the </a:t>
            </a:r>
            <a:r>
              <a:rPr lang="en-US" b="1" dirty="0" err="1"/>
              <a:t>enduser</a:t>
            </a:r>
            <a:r>
              <a:rPr lang="en-US" b="1" dirty="0"/>
              <a:t> is concerned include: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7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0878" y="1209766"/>
            <a:ext cx="7810922" cy="1270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278" y="333131"/>
            <a:ext cx="8496722" cy="593970"/>
          </a:xfrm>
        </p:spPr>
        <p:txBody>
          <a:bodyPr>
            <a:noAutofit/>
          </a:bodyPr>
          <a:lstStyle/>
          <a:p>
            <a:pPr>
              <a:lnSpc>
                <a:spcPts val="2940"/>
              </a:lnSpc>
            </a:pPr>
            <a:r>
              <a:rPr lang="en-US" sz="3200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Approximate Computing ?</a:t>
            </a:r>
            <a:endParaRPr lang="en-US" sz="3200" spc="5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878" y="1209766"/>
            <a:ext cx="7722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500 / 21  =  </a:t>
            </a:r>
            <a:r>
              <a:rPr lang="en-US" sz="2400" b="1" dirty="0" smtClean="0"/>
              <a:t>? 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240878" y="1856097"/>
            <a:ext cx="20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Is it greater than 1 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989068" y="1856097"/>
            <a:ext cx="2209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Is it greater than 30?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605268" y="1856097"/>
            <a:ext cx="2209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Is it greater than 23?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8" y="2579688"/>
            <a:ext cx="4000922" cy="39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79688"/>
            <a:ext cx="3989491" cy="39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6109" y="6486538"/>
            <a:ext cx="3795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Filtering based on precise calculations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24229" y="6486538"/>
            <a:ext cx="3843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Filtering based on approx. calculations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78" y="333131"/>
            <a:ext cx="8496722" cy="593970"/>
          </a:xfrm>
        </p:spPr>
        <p:txBody>
          <a:bodyPr>
            <a:noAutofit/>
          </a:bodyPr>
          <a:lstStyle/>
          <a:p>
            <a:pPr>
              <a:lnSpc>
                <a:spcPts val="2940"/>
              </a:lnSpc>
            </a:pPr>
            <a:r>
              <a:rPr lang="en-US" sz="3200" spc="50" dirty="0">
                <a:latin typeface="Narkisim" panose="020E0502050101010101" pitchFamily="34" charset="-79"/>
                <a:cs typeface="Narkisim" panose="020E0502050101010101" pitchFamily="34" charset="-79"/>
              </a:rPr>
              <a:t>Approximate Computing via Neural Acceleration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2793" y="6509705"/>
            <a:ext cx="7086660" cy="34829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C3020B"/>
                </a:solidFill>
                <a:effectLst/>
                <a:latin typeface="Times New Roman"/>
                <a:ea typeface="+mj-ea"/>
                <a:cs typeface="+mj-cs"/>
              </a:defRPr>
            </a:lvl1pPr>
          </a:lstStyle>
          <a:p>
            <a:pPr algn="r"/>
            <a:r>
              <a:rPr lang="en-US" sz="1050" b="1" cap="all" spc="70" dirty="0">
                <a:solidFill>
                  <a:srgbClr val="BEA06D"/>
                </a:solidFill>
              </a:rPr>
              <a:t>University of Wisconsin-Madison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978" y="1324066"/>
            <a:ext cx="7734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Identify Approximate code regions from source code.</a:t>
            </a:r>
            <a:endParaRPr lang="en-US" sz="2000" b="1" dirty="0"/>
          </a:p>
        </p:txBody>
      </p:sp>
      <p:sp>
        <p:nvSpPr>
          <p:cNvPr id="6" name="Oval 5"/>
          <p:cNvSpPr/>
          <p:nvPr/>
        </p:nvSpPr>
        <p:spPr>
          <a:xfrm>
            <a:off x="127000" y="1333500"/>
            <a:ext cx="419100" cy="419100"/>
          </a:xfrm>
          <a:prstGeom prst="ellipse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350" y="121920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352" y="1920966"/>
            <a:ext cx="7569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Train neural networks to mimic regions of approximate code.</a:t>
            </a:r>
            <a:endParaRPr lang="en-US" sz="2000" b="1" dirty="0"/>
          </a:p>
        </p:txBody>
      </p:sp>
      <p:sp>
        <p:nvSpPr>
          <p:cNvPr id="9" name="Oval 8"/>
          <p:cNvSpPr/>
          <p:nvPr/>
        </p:nvSpPr>
        <p:spPr>
          <a:xfrm>
            <a:off x="152400" y="1930400"/>
            <a:ext cx="419100" cy="419100"/>
          </a:xfrm>
          <a:prstGeom prst="ellipse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2560" y="180340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0352" y="2505166"/>
            <a:ext cx="7569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During Runtime , when CPU comes across this annotated code , offload this tasks, and sleep.</a:t>
            </a:r>
            <a:endParaRPr lang="en-US" sz="2000" b="1" dirty="0"/>
          </a:p>
        </p:txBody>
      </p:sp>
      <p:sp>
        <p:nvSpPr>
          <p:cNvPr id="20" name="Oval 19"/>
          <p:cNvSpPr/>
          <p:nvPr/>
        </p:nvSpPr>
        <p:spPr>
          <a:xfrm>
            <a:off x="152400" y="2527300"/>
            <a:ext cx="419100" cy="419100"/>
          </a:xfrm>
          <a:prstGeom prst="ellipse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2560" y="240030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0352" y="3203666"/>
            <a:ext cx="7569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Such tasks now run on Neural Processing Unit (NPU) accelerators.</a:t>
            </a:r>
            <a:endParaRPr lang="en-US" sz="2000" b="1" dirty="0"/>
          </a:p>
        </p:txBody>
      </p:sp>
      <p:sp>
        <p:nvSpPr>
          <p:cNvPr id="23" name="Oval 22"/>
          <p:cNvSpPr/>
          <p:nvPr/>
        </p:nvSpPr>
        <p:spPr>
          <a:xfrm>
            <a:off x="152400" y="3225800"/>
            <a:ext cx="419100" cy="419100"/>
          </a:xfrm>
          <a:prstGeom prst="ellipse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5260" y="309880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52400" y="3856862"/>
            <a:ext cx="7947574" cy="234073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75260" y="3860128"/>
            <a:ext cx="773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points : 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0660" y="4203028"/>
            <a:ext cx="7734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-&gt; NPU implemented in Programmable logic.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0660" y="4558628"/>
            <a:ext cx="7734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-&gt; During training , neural network’s topology and weights are adjusted.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00660" y="4926928"/>
            <a:ext cx="7734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-&gt; Can target different applications without costly FPGA configurations.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00660" y="5269828"/>
            <a:ext cx="7734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-&gt; Low programmer effort.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00660" y="5638128"/>
            <a:ext cx="7734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-&gt; </a:t>
            </a:r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dirty="0" smtClean="0"/>
              <a:t>NNAP : </a:t>
            </a:r>
            <a:r>
              <a:rPr lang="en-US" sz="2000" b="1" u="sng" dirty="0" smtClean="0"/>
              <a:t>N</a:t>
            </a:r>
            <a:r>
              <a:rPr lang="en-US" sz="2000" b="1" dirty="0" smtClean="0"/>
              <a:t>eural </a:t>
            </a:r>
            <a:r>
              <a:rPr lang="en-US" sz="2000" b="1" u="sng" dirty="0" smtClean="0"/>
              <a:t>N</a:t>
            </a:r>
            <a:r>
              <a:rPr lang="en-US" sz="2000" b="1" dirty="0" smtClean="0"/>
              <a:t>etwork </a:t>
            </a:r>
            <a:r>
              <a:rPr lang="en-US" sz="2000" b="1" u="sng" dirty="0"/>
              <a:t>A</a:t>
            </a:r>
            <a:r>
              <a:rPr lang="en-US" sz="2000" b="1" dirty="0" smtClean="0"/>
              <a:t>ccelerator </a:t>
            </a:r>
            <a:r>
              <a:rPr lang="en-US" sz="2000" b="1" dirty="0"/>
              <a:t>in </a:t>
            </a:r>
            <a:r>
              <a:rPr lang="en-US" sz="2000" b="1" u="sng" dirty="0" smtClean="0"/>
              <a:t>P</a:t>
            </a:r>
            <a:r>
              <a:rPr lang="en-US" sz="2000" b="1" dirty="0" smtClean="0"/>
              <a:t>rogrammable </a:t>
            </a:r>
            <a:r>
              <a:rPr lang="en-US" sz="2000" b="1" dirty="0"/>
              <a:t>logic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4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0756"/>
            <a:ext cx="8039100" cy="233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477538"/>
            <a:ext cx="3487247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492751"/>
            <a:ext cx="4254500" cy="191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51365"/>
            <a:ext cx="4374053" cy="237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307572"/>
            <a:ext cx="3588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[22] Neural </a:t>
            </a:r>
            <a:r>
              <a:rPr lang="en-US" sz="1400" b="1" dirty="0"/>
              <a:t>acceleration for general-purpose approximate programs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090160" y="1584960"/>
            <a:ext cx="411480" cy="90779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039620" y="1248961"/>
            <a:ext cx="411480" cy="1422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918960" y="1478280"/>
            <a:ext cx="1003083" cy="322427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81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63443" y="3417327"/>
            <a:ext cx="2880672" cy="103132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83999"/>
            <a:ext cx="7138885" cy="859629"/>
          </a:xfrm>
        </p:spPr>
        <p:txBody>
          <a:bodyPr>
            <a:normAutofit/>
          </a:bodyPr>
          <a:lstStyle/>
          <a:p>
            <a:r>
              <a:rPr lang="en-US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Architecture Design for SNNAP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3" y="1125014"/>
            <a:ext cx="5238750" cy="3952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49793" y="3444620"/>
            <a:ext cx="2880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SIG : Sigmoid Function unit</a:t>
            </a:r>
          </a:p>
          <a:p>
            <a:r>
              <a:rPr lang="en-US" b="1" dirty="0" smtClean="0"/>
              <a:t>PU : Processing units</a:t>
            </a:r>
          </a:p>
          <a:p>
            <a:r>
              <a:rPr lang="en-US" b="1" dirty="0" smtClean="0"/>
              <a:t>PE : Processing elements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94333" y="1125155"/>
            <a:ext cx="2880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 NPU &amp; Processor operate</a:t>
            </a:r>
          </a:p>
          <a:p>
            <a:pPr algn="ctr"/>
            <a:r>
              <a:rPr lang="en-US" b="1" dirty="0" smtClean="0"/>
              <a:t>independently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5278" y="1684542"/>
            <a:ext cx="2880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 Each PU has a control        unit to orchestrate comm.</a:t>
            </a:r>
          </a:p>
          <a:p>
            <a:r>
              <a:rPr lang="en-US" b="1" dirty="0"/>
              <a:t>b</a:t>
            </a:r>
            <a:r>
              <a:rPr lang="en-US" b="1" dirty="0" smtClean="0"/>
              <a:t>etween PEs and SIG.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9792" y="4464536"/>
            <a:ext cx="2880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 3 communication Interface on </a:t>
            </a:r>
            <a:r>
              <a:rPr lang="en-US" b="1" dirty="0" err="1" smtClean="0"/>
              <a:t>Zynq</a:t>
            </a:r>
            <a:r>
              <a:rPr lang="en-US" b="1" dirty="0" smtClean="0"/>
              <a:t> </a:t>
            </a:r>
            <a:r>
              <a:rPr lang="en-US" b="1" dirty="0" err="1" smtClean="0"/>
              <a:t>PSoC</a:t>
            </a:r>
            <a:r>
              <a:rPr lang="en-US" b="1" dirty="0" smtClean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9233" y="5151733"/>
            <a:ext cx="8146718" cy="162286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233" y="5185578"/>
            <a:ext cx="81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1. Medium-throughput General Purpose IOs (GPIOs) – During configuration.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68801" y="5468604"/>
            <a:ext cx="3672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AB0000"/>
                </a:solidFill>
              </a:rPr>
              <a:t>- Latency as low as 114 CPU cycle roundtrip . </a:t>
            </a:r>
            <a:endParaRPr lang="en-US" sz="1400" i="1" dirty="0">
              <a:solidFill>
                <a:srgbClr val="AB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76" y="5686320"/>
            <a:ext cx="81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2.High-throughput ARM Accelerator Coherency Port (ACP) – During Execution.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61544" y="5954833"/>
            <a:ext cx="3672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AB0000"/>
                </a:solidFill>
              </a:rPr>
              <a:t>- Latency as low as 93 CPU cycle roundtrip . </a:t>
            </a:r>
            <a:endParaRPr lang="en-US" sz="1400" i="1" dirty="0">
              <a:solidFill>
                <a:srgbClr val="AB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718" y="6158035"/>
            <a:ext cx="81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3. Two unidirectional event lines </a:t>
            </a:r>
            <a:r>
              <a:rPr lang="en-US" b="1" dirty="0" err="1" smtClean="0">
                <a:solidFill>
                  <a:srgbClr val="A70000"/>
                </a:solidFill>
              </a:rPr>
              <a:t>eventi</a:t>
            </a:r>
            <a:r>
              <a:rPr lang="en-US" b="1" dirty="0" smtClean="0">
                <a:solidFill>
                  <a:srgbClr val="A70000"/>
                </a:solidFill>
              </a:rPr>
              <a:t> </a:t>
            </a:r>
            <a:r>
              <a:rPr lang="en-US" b="1" dirty="0" smtClean="0"/>
              <a:t>and </a:t>
            </a:r>
            <a:r>
              <a:rPr lang="en-US" b="1" i="1" dirty="0" err="1" smtClean="0">
                <a:solidFill>
                  <a:srgbClr val="A70000"/>
                </a:solidFill>
              </a:rPr>
              <a:t>evento</a:t>
            </a:r>
            <a:r>
              <a:rPr lang="en-US" b="1" dirty="0" smtClean="0"/>
              <a:t> – During Synchronization.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368804" y="6412032"/>
            <a:ext cx="3672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AB0000"/>
                </a:solidFill>
              </a:rPr>
              <a:t>- Latency of 5 CPU cycles. </a:t>
            </a:r>
            <a:endParaRPr lang="en-US" sz="1400" i="1" dirty="0">
              <a:solidFill>
                <a:srgbClr val="AB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2537" y="2527030"/>
            <a:ext cx="2880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 Neural networks are based in Multi-layer Perceptron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3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83999"/>
            <a:ext cx="7138885" cy="859629"/>
          </a:xfrm>
        </p:spPr>
        <p:txBody>
          <a:bodyPr>
            <a:normAutofit/>
          </a:bodyPr>
          <a:lstStyle/>
          <a:p>
            <a:r>
              <a:rPr lang="en-US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Multi-layer Perceptron (MLP)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233" y="1279086"/>
            <a:ext cx="81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 &gt; Artificial Neural Network (ANN) model.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473" y="1660086"/>
            <a:ext cx="81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 &gt; </a:t>
            </a:r>
            <a:r>
              <a:rPr lang="en-US" b="1" dirty="0"/>
              <a:t> </a:t>
            </a:r>
            <a:r>
              <a:rPr lang="en-US" b="1" dirty="0" smtClean="0"/>
              <a:t>Maps </a:t>
            </a:r>
            <a:r>
              <a:rPr lang="en-US" b="1" dirty="0"/>
              <a:t>sets of input data onto a set of appropriate outputs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473" y="2041086"/>
            <a:ext cx="8146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 &gt; </a:t>
            </a:r>
            <a:r>
              <a:rPr lang="en-US" b="1" dirty="0"/>
              <a:t> MLP utilizes a supervised learning technique called backpropagation for training the network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772" y="2422086"/>
            <a:ext cx="4371975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953" y="6033966"/>
            <a:ext cx="8146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 &gt; </a:t>
            </a:r>
            <a:r>
              <a:rPr lang="en-US" b="1" dirty="0"/>
              <a:t> The goal of any supervised learning algorithm is to find a function that best maps a set of inputs to its correct </a:t>
            </a:r>
            <a:r>
              <a:rPr lang="en-US" b="1" dirty="0" smtClean="0"/>
              <a:t>output.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1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83999"/>
            <a:ext cx="7138885" cy="859629"/>
          </a:xfrm>
        </p:spPr>
        <p:txBody>
          <a:bodyPr>
            <a:normAutofit/>
          </a:bodyPr>
          <a:lstStyle/>
          <a:p>
            <a:r>
              <a:rPr lang="en-US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Multi-layer Perceptron (MLP)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233" y="1903926"/>
            <a:ext cx="81467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b="1" dirty="0" smtClean="0"/>
              <a:t>Send </a:t>
            </a:r>
            <a:r>
              <a:rPr lang="en-US" sz="2400" b="1" dirty="0"/>
              <a:t>the MLP an input pattern, x, from the training set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2.</a:t>
            </a:r>
            <a:r>
              <a:rPr lang="en-US" sz="2400" b="1" dirty="0" smtClean="0"/>
              <a:t> Get </a:t>
            </a:r>
            <a:r>
              <a:rPr lang="en-US" sz="2400" b="1" dirty="0"/>
              <a:t>the output from the MLP, y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3.</a:t>
            </a:r>
            <a:r>
              <a:rPr lang="en-US" sz="2400" b="1" dirty="0" smtClean="0"/>
              <a:t> </a:t>
            </a:r>
            <a:r>
              <a:rPr lang="en-US" sz="2400" b="1" dirty="0"/>
              <a:t>Compare y with the “right answer”, or target t, to get the error quantity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4.</a:t>
            </a:r>
            <a:r>
              <a:rPr lang="en-US" sz="2400" b="1" dirty="0" smtClean="0"/>
              <a:t> </a:t>
            </a:r>
            <a:r>
              <a:rPr lang="en-US" sz="2400" b="1" dirty="0"/>
              <a:t>Use the error quantity to modify the weights, so next time y will be closer to t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5.</a:t>
            </a:r>
            <a:r>
              <a:rPr lang="en-US" sz="2400" b="1" dirty="0" smtClean="0"/>
              <a:t> </a:t>
            </a:r>
            <a:r>
              <a:rPr lang="en-US" sz="2400" b="1" dirty="0"/>
              <a:t>Repeat with another x from the training set.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233" y="1401135"/>
            <a:ext cx="7138885" cy="35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3020B"/>
                </a:solidFill>
                <a:effectLst/>
                <a:latin typeface="Times New Roman"/>
                <a:ea typeface="+mj-ea"/>
                <a:cs typeface="Georgia"/>
              </a:defRPr>
            </a:lvl1pPr>
          </a:lstStyle>
          <a:p>
            <a:r>
              <a:rPr lang="en-US" sz="2000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General idea of supervised learning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6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477" y="3752979"/>
            <a:ext cx="8146718" cy="3006611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83999"/>
            <a:ext cx="7138885" cy="859629"/>
          </a:xfrm>
        </p:spPr>
        <p:txBody>
          <a:bodyPr>
            <a:normAutofit/>
          </a:bodyPr>
          <a:lstStyle/>
          <a:p>
            <a:r>
              <a:rPr lang="en-US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Processing Unit </a:t>
            </a:r>
            <a:r>
              <a:rPr lang="en-US" spc="5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Datapath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764"/>
            <a:ext cx="8229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33" y="3763206"/>
            <a:ext cx="81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 &gt; Hardware implementation of MLPs.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979" y="4205886"/>
            <a:ext cx="81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Weights are statistically partitioned on local block-RAM (BRAM)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239" y="4648566"/>
            <a:ext cx="81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Accumulator FIFO stores partial sums when number of inputs &gt; number of PEs.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985" y="4989648"/>
            <a:ext cx="8146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Sigmoid FIFO stores output until final evaluation is complete. Final result goes to CPU caches.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731" y="5606496"/>
            <a:ext cx="81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PU can support arbitrary number of PEs.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477" y="6005634"/>
            <a:ext cx="81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16-bit signed fixed-point numeric representation with 7 fraction bits internally.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737" y="6390258"/>
            <a:ext cx="81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-&gt; 48 bit fixed-point adder to overcome overflow in long chain of complex tasks.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8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W_PP1_UW_in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UW_PP1_UW_intro.potx</Template>
  <TotalTime>1181</TotalTime>
  <Words>1238</Words>
  <Application>Microsoft Office PowerPoint</Application>
  <PresentationFormat>On-screen Show (4:3)</PresentationFormat>
  <Paragraphs>191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Adobe Fan Heiti Std B</vt:lpstr>
      <vt:lpstr>Aharoni</vt:lpstr>
      <vt:lpstr>Arial</vt:lpstr>
      <vt:lpstr>Arial Rounded MT Bold</vt:lpstr>
      <vt:lpstr>Calibri</vt:lpstr>
      <vt:lpstr>Georgia</vt:lpstr>
      <vt:lpstr>Narkisim</vt:lpstr>
      <vt:lpstr>Times New Roman</vt:lpstr>
      <vt:lpstr>UW_PP1_UW_intro</vt:lpstr>
      <vt:lpstr>SNNAP :  Approximate Computing on Programmable SoCs via  Neural Acceleration</vt:lpstr>
      <vt:lpstr>New Avenues in Computer Architecture</vt:lpstr>
      <vt:lpstr>Approximate Computing ?</vt:lpstr>
      <vt:lpstr>Approximate Computing via Neural Acceleration</vt:lpstr>
      <vt:lpstr>PowerPoint Presentation</vt:lpstr>
      <vt:lpstr>Architecture Design for SNNAP</vt:lpstr>
      <vt:lpstr>Multi-layer Perceptron (MLP)</vt:lpstr>
      <vt:lpstr>Multi-layer Perceptron (MLP)</vt:lpstr>
      <vt:lpstr>Processing Unit Datapath</vt:lpstr>
      <vt:lpstr>Sigmoid Unit Datapath</vt:lpstr>
      <vt:lpstr>Overview</vt:lpstr>
      <vt:lpstr>Evaluation</vt:lpstr>
      <vt:lpstr>Performance and Energy benefits</vt:lpstr>
      <vt:lpstr>Impact of parallelism</vt:lpstr>
      <vt:lpstr>Optimal PE count</vt:lpstr>
      <vt:lpstr>HLS Comparison Study</vt:lpstr>
      <vt:lpstr>HLS Comparison Study</vt:lpstr>
      <vt:lpstr>HLS Comparison Study</vt:lpstr>
      <vt:lpstr>Shortcomings</vt:lpstr>
      <vt:lpstr>THANK YOU</vt:lpstr>
      <vt:lpstr>BACKUP SLIDES</vt:lpstr>
      <vt:lpstr>Impact of batching</vt:lpstr>
      <vt:lpstr>FPGA Utilization</vt:lpstr>
      <vt:lpstr>Approximate Computing : Applications</vt:lpstr>
    </vt:vector>
  </TitlesOfParts>
  <Company>University of Wisconsin 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Rinehart</dc:creator>
  <cp:lastModifiedBy>Mojes Koli</cp:lastModifiedBy>
  <cp:revision>159</cp:revision>
  <cp:lastPrinted>2014-12-02T16:40:54Z</cp:lastPrinted>
  <dcterms:created xsi:type="dcterms:W3CDTF">2012-12-04T20:12:51Z</dcterms:created>
  <dcterms:modified xsi:type="dcterms:W3CDTF">2015-11-12T14:49:37Z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9CCFE81B-8635-4408-A57B-1716D859AD14</vt:lpwstr>
  </property>
  <property fmtid="{D5CDD505-2E9C-101B-9397-08002B2CF9AE}" pid="3" name="ArticulatePath">
    <vt:lpwstr>ECE751</vt:lpwstr>
  </property>
</Properties>
</file>