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264" r:id="rId2"/>
    <p:sldId id="336" r:id="rId3"/>
    <p:sldId id="378" r:id="rId4"/>
    <p:sldId id="314" r:id="rId5"/>
    <p:sldId id="388" r:id="rId6"/>
    <p:sldId id="348" r:id="rId7"/>
    <p:sldId id="389" r:id="rId8"/>
    <p:sldId id="324" r:id="rId9"/>
    <p:sldId id="390" r:id="rId10"/>
    <p:sldId id="354" r:id="rId11"/>
    <p:sldId id="398" r:id="rId12"/>
    <p:sldId id="391" r:id="rId13"/>
    <p:sldId id="397" r:id="rId14"/>
    <p:sldId id="359" r:id="rId15"/>
    <p:sldId id="361" r:id="rId16"/>
    <p:sldId id="392" r:id="rId17"/>
    <p:sldId id="393" r:id="rId18"/>
    <p:sldId id="341" r:id="rId19"/>
    <p:sldId id="394" r:id="rId20"/>
    <p:sldId id="365" r:id="rId21"/>
    <p:sldId id="395" r:id="rId22"/>
    <p:sldId id="396" r:id="rId23"/>
    <p:sldId id="369" r:id="rId24"/>
    <p:sldId id="344" r:id="rId25"/>
  </p:sldIdLst>
  <p:sldSz cx="9144000" cy="6858000" type="screen4x3"/>
  <p:notesSz cx="6858000" cy="9144000"/>
  <p:custShowLst>
    <p:custShow name="Custom Show 1" id="0">
      <p:sldLst/>
    </p:custShow>
  </p:custShow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B0DA"/>
    <a:srgbClr val="558FE0"/>
    <a:srgbClr val="337424"/>
    <a:srgbClr val="BDC2FF"/>
    <a:srgbClr val="FB2D2D"/>
    <a:srgbClr val="FF35B5"/>
    <a:srgbClr val="7BFF7C"/>
    <a:srgbClr val="6569FF"/>
    <a:srgbClr val="6699F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182" autoAdjust="0"/>
  </p:normalViewPr>
  <p:slideViewPr>
    <p:cSldViewPr snapToGrid="0">
      <p:cViewPr varScale="1">
        <p:scale>
          <a:sx n="141" d="100"/>
          <a:sy n="141" d="100"/>
        </p:scale>
        <p:origin x="-23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868CB5-9CBA-A740-8BCB-A6CC48C1C01E}" type="datetime1">
              <a:rPr lang="en-US" smtClean="0"/>
              <a:t>11/12/15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DF8644-DDB6-354A-90D4-B25EECEF0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8669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1D7BA5-F2E4-9D44-9E63-1B119EA3DE34}" type="datetime1">
              <a:rPr lang="en-US" smtClean="0"/>
              <a:t>11/12/15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DC9D0B-5665-B141-B9B5-EDF3DE8DE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8217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C9D0B-5665-B141-B9B5-EDF3DE8DEA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3115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C9D0B-5665-B141-B9B5-EDF3DE8DEA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1680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C9D0B-5665-B141-B9B5-EDF3DE8DEAD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168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0" y="5867400"/>
            <a:ext cx="6934200" cy="9906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133600"/>
            <a:ext cx="8534400" cy="2209801"/>
          </a:xfrm>
        </p:spPr>
        <p:txBody>
          <a:bodyPr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0" name="Picture 10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19050" y="-38100"/>
            <a:ext cx="9190038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1752600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010400" y="4572000"/>
            <a:ext cx="2133600" cy="2286000"/>
          </a:xfrm>
          <a:prstGeom prst="rect">
            <a:avLst/>
          </a:prstGeom>
          <a:solidFill>
            <a:srgbClr val="FFFFFF">
              <a:alpha val="84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858000" y="22860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9E97EEE-ACB1-CD4E-AA93-7E3841068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010400" y="4572000"/>
            <a:ext cx="2133600" cy="2286000"/>
          </a:xfrm>
          <a:prstGeom prst="rect">
            <a:avLst/>
          </a:prstGeom>
          <a:solidFill>
            <a:srgbClr val="FFFFFF">
              <a:alpha val="84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228600"/>
            <a:ext cx="2189163" cy="4646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228600"/>
            <a:ext cx="6419850" cy="4646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858000" y="22860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9E97EEE-ACB1-CD4E-AA93-7E3841068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010400" y="4572000"/>
            <a:ext cx="2133600" cy="2286000"/>
          </a:xfrm>
          <a:prstGeom prst="rect">
            <a:avLst/>
          </a:prstGeom>
          <a:solidFill>
            <a:srgbClr val="FFFFFF">
              <a:alpha val="84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010400" y="4572000"/>
            <a:ext cx="2133600" cy="2286000"/>
          </a:xfrm>
          <a:prstGeom prst="rect">
            <a:avLst/>
          </a:prstGeom>
          <a:solidFill>
            <a:srgbClr val="FFFFFF">
              <a:alpha val="84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7010400" y="4572000"/>
            <a:ext cx="2133600" cy="2286000"/>
          </a:xfrm>
          <a:prstGeom prst="rect">
            <a:avLst/>
          </a:prstGeom>
          <a:solidFill>
            <a:srgbClr val="FFFFFF">
              <a:alpha val="84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066800"/>
            <a:ext cx="4303713" cy="3808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8513" y="1066800"/>
            <a:ext cx="4305300" cy="3808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7010400" y="4572000"/>
            <a:ext cx="2133600" cy="2286000"/>
          </a:xfrm>
          <a:prstGeom prst="rect">
            <a:avLst/>
          </a:prstGeom>
          <a:solidFill>
            <a:srgbClr val="FFFFFF">
              <a:alpha val="84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7010400" y="4572000"/>
            <a:ext cx="2133600" cy="2286000"/>
          </a:xfrm>
          <a:prstGeom prst="rect">
            <a:avLst/>
          </a:prstGeom>
          <a:solidFill>
            <a:srgbClr val="FFFFFF">
              <a:alpha val="84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7010400" y="4572000"/>
            <a:ext cx="2133600" cy="2286000"/>
          </a:xfrm>
          <a:prstGeom prst="rect">
            <a:avLst/>
          </a:prstGeom>
          <a:solidFill>
            <a:srgbClr val="FFFFFF">
              <a:alpha val="84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7010400" y="4572000"/>
            <a:ext cx="2133600" cy="2286000"/>
          </a:xfrm>
          <a:prstGeom prst="rect">
            <a:avLst/>
          </a:prstGeom>
          <a:solidFill>
            <a:srgbClr val="FFFFFF">
              <a:alpha val="84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858000" y="22860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9E97EEE-ACB1-CD4E-AA93-7E3841068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7010400" y="4572000"/>
            <a:ext cx="2133600" cy="2286000"/>
          </a:xfrm>
          <a:prstGeom prst="rect">
            <a:avLst/>
          </a:prstGeom>
          <a:solidFill>
            <a:srgbClr val="FFFFFF">
              <a:alpha val="84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58823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-19050" y="-38100"/>
            <a:ext cx="9190038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7010400" y="4572000"/>
            <a:ext cx="2133600" cy="2286000"/>
          </a:xfrm>
          <a:prstGeom prst="rect">
            <a:avLst/>
          </a:prstGeom>
          <a:solidFill>
            <a:srgbClr val="FFFFFF">
              <a:alpha val="84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7010400" y="4572000"/>
            <a:ext cx="2133600" cy="2286000"/>
          </a:xfrm>
          <a:prstGeom prst="rect">
            <a:avLst/>
          </a:prstGeom>
          <a:solidFill>
            <a:srgbClr val="FFFFFF">
              <a:alpha val="84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52400"/>
            <a:ext cx="7620000" cy="53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the title text format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066800"/>
            <a:ext cx="8761413" cy="3808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the outline text format</a:t>
            </a:r>
          </a:p>
          <a:p>
            <a:pPr lvl="1"/>
            <a:r>
              <a:rPr lang="en-US" dirty="0"/>
              <a:t>Second Outline Level</a:t>
            </a:r>
          </a:p>
          <a:p>
            <a:pPr lvl="2"/>
            <a:r>
              <a:rPr lang="en-US" dirty="0"/>
              <a:t>Third Outline Level</a:t>
            </a:r>
          </a:p>
          <a:p>
            <a:pPr lvl="3"/>
            <a:r>
              <a:rPr lang="en-US" dirty="0"/>
              <a:t>Fourth Outline Level</a:t>
            </a:r>
          </a:p>
          <a:p>
            <a:pPr lvl="4"/>
            <a:r>
              <a:rPr lang="en-US" dirty="0"/>
              <a:t>Fifth Outline Level</a:t>
            </a:r>
          </a:p>
          <a:p>
            <a:pPr lvl="4"/>
            <a:r>
              <a:rPr lang="en-US" dirty="0"/>
              <a:t>Sixth Outline Level</a:t>
            </a:r>
          </a:p>
          <a:p>
            <a:pPr lvl="4"/>
            <a:r>
              <a:rPr lang="en-US" dirty="0"/>
              <a:t>Seventh Outline Level</a:t>
            </a:r>
          </a:p>
          <a:p>
            <a:pPr lvl="4"/>
            <a:r>
              <a:rPr lang="en-US" dirty="0"/>
              <a:t>Eighth Outline Level</a:t>
            </a:r>
          </a:p>
          <a:p>
            <a:pPr lvl="4"/>
            <a:r>
              <a:rPr lang="en-US" dirty="0"/>
              <a:t>Ninth Outline Level</a:t>
            </a:r>
          </a:p>
        </p:txBody>
      </p:sp>
      <p:pic>
        <p:nvPicPr>
          <p:cNvPr id="1034" name="Picture 12"/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6946900" y="4686300"/>
            <a:ext cx="21971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7944328" y="264807"/>
            <a:ext cx="9614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294CED7-9FB4-CE47-8F2B-D07B7369EF82}" type="slidenum">
              <a:rPr lang="en-US" sz="1400" smtClean="0">
                <a:solidFill>
                  <a:schemeClr val="bg1"/>
                </a:solidFill>
              </a:rPr>
              <a:pPr algn="r"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28600" y="6324600"/>
            <a:ext cx="13437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aseline="0" dirty="0" smtClean="0">
                <a:solidFill>
                  <a:schemeClr val="bg1">
                    <a:lumMod val="75000"/>
                  </a:schemeClr>
                </a:solidFill>
              </a:rPr>
              <a:t>11/12/15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1524000" y="6324600"/>
            <a:ext cx="556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ShiDianNao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: Shifting Vision Processing Closer to the Sensor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buClr>
          <a:srgbClr val="FFFFFF"/>
        </a:buClr>
        <a:buSzPct val="100000"/>
        <a:buFont typeface="Verdana" charset="0"/>
        <a:defRPr sz="3600">
          <a:solidFill>
            <a:srgbClr val="FFFFFF"/>
          </a:solidFill>
          <a:latin typeface="+mj-lt"/>
          <a:ea typeface="+mj-ea"/>
          <a:cs typeface="+mj-c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buClr>
          <a:srgbClr val="FFFFFF"/>
        </a:buClr>
        <a:buSzPct val="100000"/>
        <a:buFont typeface="Verdana" charset="0"/>
        <a:defRPr sz="2000">
          <a:solidFill>
            <a:srgbClr val="FFFFFF"/>
          </a:solidFill>
          <a:latin typeface="Verdana" pitchFamily="34" charset="0"/>
          <a:ea typeface="DejaVu Sans" charset="0"/>
          <a:cs typeface="DejaVu Sans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buClr>
          <a:srgbClr val="FFFFFF"/>
        </a:buClr>
        <a:buSzPct val="100000"/>
        <a:buFont typeface="Verdana" charset="0"/>
        <a:defRPr sz="2000">
          <a:solidFill>
            <a:srgbClr val="FFFFFF"/>
          </a:solidFill>
          <a:latin typeface="Verdana" pitchFamily="34" charset="0"/>
          <a:ea typeface="DejaVu Sans" charset="0"/>
          <a:cs typeface="DejaVu Sans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buClr>
          <a:srgbClr val="FFFFFF"/>
        </a:buClr>
        <a:buSzPct val="100000"/>
        <a:buFont typeface="Verdana" charset="0"/>
        <a:defRPr sz="2000">
          <a:solidFill>
            <a:srgbClr val="FFFFFF"/>
          </a:solidFill>
          <a:latin typeface="Verdana" pitchFamily="34" charset="0"/>
          <a:ea typeface="DejaVu Sans" charset="0"/>
          <a:cs typeface="DejaVu Sans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buClr>
          <a:srgbClr val="FFFFFF"/>
        </a:buClr>
        <a:buSzPct val="100000"/>
        <a:buFont typeface="Verdana" charset="0"/>
        <a:defRPr sz="2000">
          <a:solidFill>
            <a:srgbClr val="FFFFFF"/>
          </a:solidFill>
          <a:latin typeface="Verdana" pitchFamily="34" charset="0"/>
          <a:ea typeface="DejaVu Sans" charset="0"/>
          <a:cs typeface="DejaVu Sans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buClr>
          <a:srgbClr val="FFFFFF"/>
        </a:buClr>
        <a:buSzPct val="100000"/>
        <a:buFont typeface="Verdana" pitchFamily="34" charset="0"/>
        <a:defRPr sz="2000">
          <a:solidFill>
            <a:srgbClr val="FFFFFF"/>
          </a:solidFill>
          <a:latin typeface="Verdana" pitchFamily="34" charset="0"/>
          <a:ea typeface="DejaVu Sans" charset="0"/>
          <a:cs typeface="DejaVu Sans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buClr>
          <a:srgbClr val="FFFFFF"/>
        </a:buClr>
        <a:buSzPct val="100000"/>
        <a:buFont typeface="Verdana" pitchFamily="34" charset="0"/>
        <a:defRPr sz="2000">
          <a:solidFill>
            <a:srgbClr val="FFFFFF"/>
          </a:solidFill>
          <a:latin typeface="Verdana" pitchFamily="34" charset="0"/>
          <a:ea typeface="DejaVu Sans" charset="0"/>
          <a:cs typeface="DejaVu Sans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buClr>
          <a:srgbClr val="FFFFFF"/>
        </a:buClr>
        <a:buSzPct val="100000"/>
        <a:buFont typeface="Verdana" pitchFamily="34" charset="0"/>
        <a:defRPr sz="2000">
          <a:solidFill>
            <a:srgbClr val="FFFFFF"/>
          </a:solidFill>
          <a:latin typeface="Verdana" pitchFamily="34" charset="0"/>
          <a:ea typeface="DejaVu Sans" charset="0"/>
          <a:cs typeface="DejaVu Sans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buClr>
          <a:srgbClr val="FFFFFF"/>
        </a:buClr>
        <a:buSzPct val="100000"/>
        <a:buFont typeface="Verdana" pitchFamily="34" charset="0"/>
        <a:defRPr sz="2000">
          <a:solidFill>
            <a:srgbClr val="FFFFFF"/>
          </a:solidFill>
          <a:latin typeface="Verdana" pitchFamily="34" charset="0"/>
          <a:ea typeface="DejaVu Sans" charset="0"/>
          <a:cs typeface="DejaVu Sans" charset="0"/>
        </a:defRPr>
      </a:lvl9pPr>
    </p:titleStyle>
    <p:bodyStyle>
      <a:lvl1pPr marL="341313" indent="-341313" algn="l" defTabSz="457200" rtl="0" eaLnBrk="1" fontAlgn="base" hangingPunct="1">
        <a:spcBef>
          <a:spcPts val="800"/>
        </a:spcBef>
        <a:spcAft>
          <a:spcPct val="0"/>
        </a:spcAft>
        <a:buClr>
          <a:srgbClr val="000000"/>
        </a:buClr>
        <a:buSzPct val="100000"/>
        <a:buFont typeface="Verdana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57200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Verdana" charset="0"/>
        <a:buChar char="–"/>
        <a:defRPr sz="24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Verdana" charset="0"/>
        <a:buChar char="•"/>
        <a:defRPr sz="20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Verdana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Verdana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Verdana" pitchFamily="34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Verdana" pitchFamily="34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Verdana" pitchFamily="34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Verdana" pitchFamily="34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295400"/>
            <a:ext cx="8839200" cy="2209801"/>
          </a:xfrm>
        </p:spPr>
        <p:txBody>
          <a:bodyPr/>
          <a:lstStyle/>
          <a:p>
            <a:r>
              <a:rPr lang="en-US" dirty="0" err="1" smtClean="0"/>
              <a:t>ShiDianNao</a:t>
            </a:r>
            <a:r>
              <a:rPr lang="en-US" dirty="0" smtClean="0"/>
              <a:t>: Shifting Vision Processing Closer to the Sensor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429000"/>
            <a:ext cx="7543800" cy="2133600"/>
          </a:xfrm>
        </p:spPr>
        <p:txBody>
          <a:bodyPr/>
          <a:lstStyle/>
          <a:p>
            <a:endParaRPr lang="en-US" sz="18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Authors – </a:t>
            </a:r>
            <a:r>
              <a:rPr lang="en-US" sz="2400" dirty="0" err="1" smtClean="0">
                <a:solidFill>
                  <a:schemeClr val="tx1"/>
                </a:solidFill>
              </a:rPr>
              <a:t>Zidong</a:t>
            </a:r>
            <a:r>
              <a:rPr lang="en-US" sz="2400" dirty="0" smtClean="0">
                <a:solidFill>
                  <a:schemeClr val="tx1"/>
                </a:solidFill>
              </a:rPr>
              <a:t> Du et al.</a:t>
            </a: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Presented by – Gokul Subramanian Ravi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November 12, 2015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Snippets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684" t="-1" r="-145688" b="-8383"/>
          <a:stretch/>
        </p:blipFill>
        <p:spPr>
          <a:xfrm>
            <a:off x="179420" y="1116916"/>
            <a:ext cx="8773189" cy="4891012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3524" y="1080886"/>
            <a:ext cx="4169279" cy="461178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9205" y="5998920"/>
            <a:ext cx="8574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</a:t>
            </a:r>
            <a:r>
              <a:rPr lang="en-US" sz="1400" dirty="0" err="1"/>
              <a:t>DianNao</a:t>
            </a:r>
            <a:r>
              <a:rPr lang="en-US" sz="1400" dirty="0"/>
              <a:t>: A Small-Footprint High-Throughput </a:t>
            </a:r>
            <a:r>
              <a:rPr lang="en-US" sz="1400" dirty="0" smtClean="0"/>
              <a:t>Accelerator for </a:t>
            </a:r>
            <a:r>
              <a:rPr lang="en-US" sz="1400" dirty="0"/>
              <a:t>Ubiquitous Machine-Learning</a:t>
            </a:r>
            <a:r>
              <a:rPr lang="en-US" sz="1400" dirty="0" smtClean="0"/>
              <a:t>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97532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Mapping Principles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50024" r="-50024"/>
          <a:stretch>
            <a:fillRect/>
          </a:stretch>
        </p:blipFill>
        <p:spPr>
          <a:xfrm>
            <a:off x="2133600" y="1219200"/>
            <a:ext cx="4341813" cy="1887300"/>
          </a:xfrm>
        </p:spPr>
      </p:pic>
      <p:sp>
        <p:nvSpPr>
          <p:cNvPr id="5" name="TextBox 4"/>
          <p:cNvSpPr txBox="1"/>
          <p:nvPr/>
        </p:nvSpPr>
        <p:spPr>
          <a:xfrm>
            <a:off x="609600" y="3581400"/>
            <a:ext cx="8077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Processing </a:t>
            </a:r>
            <a:r>
              <a:rPr lang="en-US" dirty="0"/>
              <a:t>elements </a:t>
            </a:r>
            <a:r>
              <a:rPr lang="en-US" dirty="0" smtClean="0"/>
              <a:t>– 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represent </a:t>
            </a:r>
            <a:r>
              <a:rPr lang="en-US" dirty="0"/>
              <a:t>neurons,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are </a:t>
            </a:r>
            <a:r>
              <a:rPr lang="en-US" dirty="0"/>
              <a:t>organized in a 2D mesh, </a:t>
            </a:r>
            <a:endParaRPr lang="en-US" dirty="0" smtClean="0"/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receive </a:t>
            </a:r>
            <a:r>
              <a:rPr lang="en-US" dirty="0" smtClean="0"/>
              <a:t>broadcasted kernel elements, 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receive </a:t>
            </a:r>
            <a:r>
              <a:rPr lang="en-US" dirty="0"/>
              <a:t>through right-left and up-</a:t>
            </a:r>
            <a:r>
              <a:rPr lang="en-US" dirty="0" smtClean="0"/>
              <a:t>down shifts </a:t>
            </a:r>
            <a:r>
              <a:rPr lang="en-US" dirty="0"/>
              <a:t>the input feature </a:t>
            </a:r>
            <a:r>
              <a:rPr lang="en-US" dirty="0" smtClean="0"/>
              <a:t>map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accumulate locally the </a:t>
            </a:r>
            <a:r>
              <a:rPr lang="en-US" dirty="0"/>
              <a:t>resulting output feature map</a:t>
            </a:r>
            <a:r>
              <a:rPr lang="en-US" dirty="0" smtClean="0"/>
              <a:t>.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Temporal sharing / Sequential mapping.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395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Architecture: Computation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T</a:t>
            </a:r>
            <a:r>
              <a:rPr lang="en-US" sz="1800" dirty="0" smtClean="0"/>
              <a:t>wo </a:t>
            </a:r>
            <a:r>
              <a:rPr lang="en-US" sz="1800" dirty="0"/>
              <a:t>buffers for input and </a:t>
            </a:r>
            <a:r>
              <a:rPr lang="en-US" sz="1800" dirty="0" smtClean="0"/>
              <a:t>output neurons </a:t>
            </a:r>
            <a:r>
              <a:rPr lang="en-US" sz="1800" dirty="0"/>
              <a:t>(</a:t>
            </a:r>
            <a:r>
              <a:rPr lang="en-US" sz="1800" dirty="0" err="1"/>
              <a:t>NBin</a:t>
            </a:r>
            <a:r>
              <a:rPr lang="en-US" sz="1800" dirty="0"/>
              <a:t> and </a:t>
            </a:r>
            <a:r>
              <a:rPr lang="en-US" sz="1800" dirty="0" err="1" smtClean="0"/>
              <a:t>NBout</a:t>
            </a:r>
            <a:r>
              <a:rPr lang="en-US" sz="1800" dirty="0" smtClean="0"/>
              <a:t>), buffer </a:t>
            </a:r>
            <a:r>
              <a:rPr lang="en-US" sz="1800" dirty="0"/>
              <a:t>for synapses (SB</a:t>
            </a:r>
            <a:r>
              <a:rPr lang="en-US" sz="1800" dirty="0" smtClean="0"/>
              <a:t>)</a:t>
            </a:r>
          </a:p>
          <a:p>
            <a:r>
              <a:rPr lang="en-US" sz="1800" dirty="0" smtClean="0"/>
              <a:t>A neural</a:t>
            </a:r>
            <a:r>
              <a:rPr lang="en-US" sz="1800" dirty="0"/>
              <a:t> </a:t>
            </a:r>
            <a:r>
              <a:rPr lang="en-US" sz="1800" dirty="0" smtClean="0"/>
              <a:t>functional </a:t>
            </a:r>
            <a:r>
              <a:rPr lang="en-US" sz="1800" dirty="0"/>
              <a:t>unit (NFU) plus an arithmetic unit (ALU) </a:t>
            </a:r>
            <a:r>
              <a:rPr lang="en-US" sz="1800" dirty="0" smtClean="0"/>
              <a:t>for computing </a:t>
            </a:r>
            <a:r>
              <a:rPr lang="en-US" sz="1800" dirty="0"/>
              <a:t>output </a:t>
            </a:r>
            <a:r>
              <a:rPr lang="en-US" sz="1800" dirty="0" smtClean="0"/>
              <a:t>neurons</a:t>
            </a:r>
          </a:p>
          <a:p>
            <a:r>
              <a:rPr lang="en-US" sz="1800" dirty="0" smtClean="0"/>
              <a:t>16</a:t>
            </a:r>
            <a:r>
              <a:rPr lang="en-US" sz="1800" dirty="0" smtClean="0"/>
              <a:t>-bit operations.</a:t>
            </a:r>
            <a:endParaRPr lang="en-US" sz="18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3200400"/>
            <a:ext cx="5702300" cy="33909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auto">
          <a:xfrm>
            <a:off x="2286000" y="3886200"/>
            <a:ext cx="990600" cy="68580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673795" y="3946253"/>
            <a:ext cx="400623" cy="2020005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4108514" y="4406507"/>
            <a:ext cx="443242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4671090" y="3997393"/>
            <a:ext cx="2028685" cy="1909202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1684" y="2395025"/>
            <a:ext cx="2282316" cy="1809901"/>
          </a:xfrm>
          <a:prstGeom prst="rect">
            <a:avLst/>
          </a:prstGeom>
        </p:spPr>
      </p:pic>
      <p:cxnSp>
        <p:nvCxnSpPr>
          <p:cNvPr id="19" name="Straight Connector 18"/>
          <p:cNvCxnSpPr/>
          <p:nvPr/>
        </p:nvCxnSpPr>
        <p:spPr bwMode="auto">
          <a:xfrm flipV="1">
            <a:off x="4798948" y="2522875"/>
            <a:ext cx="2361117" cy="163645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 flipV="1">
            <a:off x="5155921" y="4125241"/>
            <a:ext cx="3819732" cy="40809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659237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6912E-6 -1.30495E-6 L 0.00035 0.1279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63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4 0.12795 L 0.00121 0.2471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59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0.10296 L -0.00087 0.19736 " pathEditMode="relative" ptsTypes="AA">
                                      <p:cBhvr>
                                        <p:cTn id="3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0" grpId="2" animBg="1"/>
      <p:bldP spid="10" grpId="3" animBg="1"/>
      <p:bldP spid="13" grpId="0" animBg="1"/>
      <p:bldP spid="13" grpId="1" animBg="1"/>
      <p:bldP spid="16" grpId="0" animBg="1"/>
      <p:bldP spid="16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Architecture: Computation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NFU optimized into 2D to handle 2D data as used in convolution.</a:t>
            </a:r>
          </a:p>
          <a:p>
            <a:endParaRPr lang="en-US" sz="1800" dirty="0" smtClean="0"/>
          </a:p>
          <a:p>
            <a:r>
              <a:rPr lang="en-US" sz="1800" dirty="0" smtClean="0"/>
              <a:t>Intuitive way of mapping is to map </a:t>
            </a:r>
            <a:r>
              <a:rPr lang="en-US" sz="1800" dirty="0" err="1" smtClean="0"/>
              <a:t>K</a:t>
            </a:r>
            <a:r>
              <a:rPr lang="en-US" sz="1800" baseline="-25000" dirty="0" err="1" smtClean="0"/>
              <a:t>x</a:t>
            </a:r>
            <a:r>
              <a:rPr lang="en-US" sz="1800" dirty="0" smtClean="0"/>
              <a:t>*</a:t>
            </a:r>
            <a:r>
              <a:rPr lang="en-US" sz="1800" dirty="0" err="1" smtClean="0"/>
              <a:t>K</a:t>
            </a:r>
            <a:r>
              <a:rPr lang="en-US" sz="1800" baseline="-25000" dirty="0" err="1" smtClean="0"/>
              <a:t>y</a:t>
            </a:r>
            <a:r>
              <a:rPr lang="en-US" sz="1800" dirty="0" smtClean="0"/>
              <a:t> kernel to same number of PEs to output one neuron – disadvantageous.</a:t>
            </a:r>
          </a:p>
          <a:p>
            <a:endParaRPr lang="en-US" sz="1800" dirty="0" smtClean="0"/>
          </a:p>
          <a:p>
            <a:r>
              <a:rPr lang="en-US" sz="1800" dirty="0" smtClean="0"/>
              <a:t>Single PE/output neuron, time shared across input neurons (increased latency?).</a:t>
            </a:r>
          </a:p>
          <a:p>
            <a:endParaRPr lang="en-US" sz="1800" dirty="0" smtClean="0"/>
          </a:p>
          <a:p>
            <a:r>
              <a:rPr lang="en-US" sz="1800" dirty="0" smtClean="0"/>
              <a:t>PE can perform addition, multiplication or comparison.</a:t>
            </a:r>
          </a:p>
          <a:p>
            <a:endParaRPr lang="en-US" sz="1800" dirty="0"/>
          </a:p>
          <a:p>
            <a:r>
              <a:rPr lang="en-US" sz="1800" dirty="0" smtClean="0"/>
              <a:t>Lightweight ALU to implement non-linear activation function (in the form of piecewise linear interpolation).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63014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Inter-PE data propagation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15384" y="946077"/>
            <a:ext cx="86176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600" dirty="0" smtClean="0"/>
              <a:t>Required </a:t>
            </a:r>
            <a:r>
              <a:rPr lang="en-US" sz="1600" dirty="0" smtClean="0"/>
              <a:t>data </a:t>
            </a:r>
            <a:r>
              <a:rPr lang="en-US" sz="1600" dirty="0" smtClean="0"/>
              <a:t>available in </a:t>
            </a:r>
            <a:r>
              <a:rPr lang="en-US" sz="1600" dirty="0" err="1" smtClean="0"/>
              <a:t>NBin</a:t>
            </a:r>
            <a:r>
              <a:rPr lang="en-US" sz="1600" dirty="0" smtClean="0"/>
              <a:t>/</a:t>
            </a:r>
            <a:r>
              <a:rPr lang="en-US" sz="1600" dirty="0" err="1" smtClean="0"/>
              <a:t>NBout</a:t>
            </a:r>
            <a:r>
              <a:rPr lang="en-US" sz="1600" dirty="0" smtClean="0"/>
              <a:t> but repeatedly reading them requires high b/w.</a:t>
            </a:r>
          </a:p>
          <a:p>
            <a:pPr marL="285750" indent="-285750">
              <a:buFont typeface="Arial"/>
              <a:buChar char="•"/>
            </a:pPr>
            <a:endParaRPr lang="en-US" sz="1600" dirty="0" smtClean="0"/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Inter-PE data propagation allows efficient data reuse.</a:t>
            </a:r>
          </a:p>
          <a:p>
            <a:pPr marL="285750" indent="-285750">
              <a:buFont typeface="Arial"/>
              <a:buChar char="•"/>
            </a:pPr>
            <a:endParaRPr lang="en-US" sz="1600" dirty="0" smtClean="0"/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Temporarily store outputs and transfer to left and lower neighbors.</a:t>
            </a:r>
            <a:endParaRPr lang="en-US" sz="1600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504" y="2520878"/>
            <a:ext cx="6654800" cy="370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785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Architecture: Storage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991600" cy="3808413"/>
          </a:xfrm>
        </p:spPr>
        <p:txBody>
          <a:bodyPr/>
          <a:lstStyle/>
          <a:p>
            <a:r>
              <a:rPr lang="en-US" sz="2000" dirty="0" smtClean="0"/>
              <a:t>On-chip SRAM to store data/instructions.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~136 KB storage sufficient for total data of practical CNNs.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Implements 288KB SRAM.</a:t>
            </a:r>
            <a:endParaRPr lang="en-US" dirty="0">
              <a:solidFill>
                <a:schemeClr val="tx1"/>
              </a:solidFill>
            </a:endParaRPr>
          </a:p>
          <a:p>
            <a:endParaRPr lang="en-US" sz="2000" dirty="0" smtClean="0"/>
          </a:p>
          <a:p>
            <a:pPr lvl="1"/>
            <a:endParaRPr lang="en-US" sz="2000" b="1" dirty="0" smtClean="0">
              <a:solidFill>
                <a:srgbClr val="FF0000"/>
              </a:solidFill>
            </a:endParaRPr>
          </a:p>
          <a:p>
            <a:pPr lvl="1"/>
            <a:endParaRPr lang="en-US" sz="2000" b="1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sz="20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361" y="2612937"/>
            <a:ext cx="7150100" cy="32004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 bwMode="auto">
          <a:xfrm>
            <a:off x="4475041" y="4040009"/>
            <a:ext cx="622244" cy="213080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914140" y="4968022"/>
            <a:ext cx="622244" cy="213080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392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Architecture: Control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991600" cy="3808413"/>
          </a:xfrm>
        </p:spPr>
        <p:txBody>
          <a:bodyPr/>
          <a:lstStyle/>
          <a:p>
            <a:r>
              <a:rPr lang="en-US" sz="2000" dirty="0" smtClean="0"/>
              <a:t>Support efficient computation and data reuse.</a:t>
            </a:r>
          </a:p>
          <a:p>
            <a:r>
              <a:rPr lang="en-US" sz="2000" dirty="0" smtClean="0"/>
              <a:t>NB – 2*</a:t>
            </a:r>
            <a:r>
              <a:rPr lang="en-US" sz="2000" dirty="0" err="1" smtClean="0"/>
              <a:t>P</a:t>
            </a:r>
            <a:r>
              <a:rPr lang="en-US" sz="2000" baseline="-25000" dirty="0" err="1" smtClean="0"/>
              <a:t>y</a:t>
            </a:r>
            <a:r>
              <a:rPr lang="en-US" sz="2000" dirty="0" smtClean="0"/>
              <a:t> banks, each with width </a:t>
            </a:r>
            <a:r>
              <a:rPr lang="en-US" sz="2000" dirty="0" err="1" smtClean="0"/>
              <a:t>P</a:t>
            </a:r>
            <a:r>
              <a:rPr lang="en-US" sz="2000" baseline="-25000" dirty="0" err="1" smtClean="0"/>
              <a:t>x</a:t>
            </a:r>
            <a:r>
              <a:rPr lang="en-US" sz="2000" dirty="0" smtClean="0"/>
              <a:t>*2 bytes.</a:t>
            </a:r>
          </a:p>
          <a:p>
            <a:pPr lvl="1"/>
            <a:endParaRPr lang="en-US" sz="2000" b="1" dirty="0" smtClean="0">
              <a:solidFill>
                <a:srgbClr val="FF0000"/>
              </a:solidFill>
            </a:endParaRPr>
          </a:p>
          <a:p>
            <a:pPr lvl="1"/>
            <a:endParaRPr lang="en-US" sz="2000" b="1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sz="20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7440" y="2090358"/>
            <a:ext cx="6118650" cy="403205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 bwMode="auto">
          <a:xfrm>
            <a:off x="1278583" y="2335363"/>
            <a:ext cx="1380869" cy="3503045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642405" y="2556967"/>
            <a:ext cx="136382" cy="13637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4559250" y="2743460"/>
            <a:ext cx="136382" cy="13637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3196456" y="5667945"/>
            <a:ext cx="102287" cy="11080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725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5208 -0.00093 0.10242 -0.00278 0.15467 -0.00371 C 0.17168 -0.00579 0.18886 -0.0044 0.20605 -0.00232 C 0.21212 0.00277 0.21073 0.0148 0.21073 0.0236 " pathEditMode="relative" ptsTypes="fff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69 0.03748 -0.00139 0.06409 -0.00468 0.0981 C -0.00451 0.11476 -0.00573 0.14275 -0.00191 0.16149 C -0.00104 0.17329 -0.00225 0.19828 0.00833 0.2036 C 0.03333 0.21587 0.08853 0.20731 0.08853 0.20731 C 0.10363 0.20638 0.11179 0.20453 0.12567 0.20129 C 0.14078 0.20152 0.1557 0.2036 0.17046 0.2036 " pathEditMode="relative" ptsTypes="ffffffA">
                                      <p:cBhvr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072 0.0236 C 0.22374 0.02012 0.22305 0.02105 0.24232 0.02105 " pathEditMode="relative" rAng="0" ptsTypes="fA"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0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799 -0.03424 -0.00139 -0.0044 0 -0.09926 C 0.00069 -0.15595 -0.00018 -0.21472 0.00572 -0.27071 C 0.00312 -0.37136 0.00347 -0.32046 0.00468 -0.42342 C 0.00416 -0.44447 0.01093 -0.45974 -0.00278 -0.4646 C -0.02309 -0.46391 -0.04323 -0.46206 -0.06336 -0.46206 " pathEditMode="relative" ptsTypes="fffffA"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8" grpId="1" animBg="1"/>
      <p:bldP spid="8" grpId="2" animBg="1"/>
      <p:bldP spid="13" grpId="0" animBg="1"/>
      <p:bldP spid="13" grpId="1" animBg="1"/>
      <p:bldP spid="9" grpId="0" animBg="1"/>
      <p:bldP spid="9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modes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30585" r="-30585"/>
          <a:stretch>
            <a:fillRect/>
          </a:stretch>
        </p:blipFill>
        <p:spPr>
          <a:xfrm>
            <a:off x="-768180" y="1092370"/>
            <a:ext cx="10428261" cy="4532959"/>
          </a:xfrm>
        </p:spPr>
      </p:pic>
      <p:sp>
        <p:nvSpPr>
          <p:cNvPr id="3" name="Rectangle 2"/>
          <p:cNvSpPr/>
          <p:nvPr/>
        </p:nvSpPr>
        <p:spPr bwMode="auto">
          <a:xfrm>
            <a:off x="1278583" y="1108019"/>
            <a:ext cx="1943446" cy="2233085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849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823 -0.00371 0.03663 -0.00278 0.05503 -0.00116 C 0.11596 -0.00209 0.17584 -0.00741 0.23677 -0.00741 " pathEditMode="relative" ptsTypes="ff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78 0.0037 C 0.2477 -0.00162 0.25759 -0.00162 0.26853 -0.00231 C 0.2746 -0.00555 0.28224 -0.00648 0.28901 -0.0074 C 0.29925 -0.01319 0.31053 -0.01712 0.32164 -0.01851 C 0.33154 -0.02568 0.34768 -0.02753 0.35896 -0.02846 C 0.36469 -0.03031 0.37059 -0.03123 0.37667 -0.03216 C 0.38691 -0.03632 0.39732 -0.03725 0.40826 -0.03841 C 0.41399 -0.04141 0.42076 -0.04141 0.42701 -0.04211 C 0.44072 -0.04743 0.45426 -0.0472 0.46884 -0.0472 " pathEditMode="relative" rAng="0" ptsTypes="ffffffffA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43" y="-25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6885 -0.04721 C 0.44784 -0.02592 0.4251 -0.00764 0.40358 0.01226 C 0.39351 0.02128 0.38518 0.03354 0.37563 0.04349 C 0.37407 0.04488 0.37251 0.04604 0.37112 0.04719 C 0.36921 0.04835 0.36695 0.04905 0.36539 0.0509 C 0.35932 0.05668 0.35307 0.06246 0.34769 0.06941 C 0.32425 0.09763 0.30117 0.12956 0.27322 0.15016 C 0.26263 0.15779 0.25291 0.16705 0.2425 0.17514 C 0.24024 0.17676 0.22878 0.18486 0.22653 0.18741 C 0.21542 0.19921 0.20205 0.20453 0.19025 0.21471 C 0.18053 0.22258 0.1722 0.22998 0.16126 0.23461 C 0.15328 0.24317 0.16265 0.23391 0.14824 0.24224 C 0.13644 0.24872 0.1531 0.24363 0.13991 0.2471 C 0.13193 0.25127 0.12307 0.25173 0.11561 0.25821 C 0.09912 0.27209 0.08107 0.28227 0.06353 0.29315 C 0.05486 0.29824 0.04635 0.30749 0.03732 0.3105 C 0.03298 0.31351 0.02795 0.31582 0.02344 0.3179 C 0.02031 0.32068 0.0184 0.32623 0.01493 0.32785 C 0.01163 0.32901 0.01268 0.32785 0.01129 0.3304 " pathEditMode="relative" ptsTypes="ffffffffffffffffffA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28 0.3304 C 0.03663 0.33133 0.06179 0.3341 0.08731 0.33526 C 0.12567 0.34081 0.16403 0.33711 0.20257 0.33526 C 0.21906 0.32786 0.2043 0.3341 0.24909 0.3341 " pathEditMode="relative" rAng="0" ptsTypes="fffA"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90" y="3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909 0.33411 C 0.29057 0.32994 0.3331 0.32902 0.37493 0.32786 C 0.38379 0.32509 0.39177 0.31907 0.40097 0.31652 C 0.41208 0.30958 0.42544 0.31352 0.43725 0.31421 C 0.44992 0.31606 0.4612 0.31652 0.47457 0.31652 " pathEditMode="relative" rAng="0" ptsTypes="ffffA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65" y="-12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3" grpId="3" animBg="1"/>
      <p:bldP spid="3" grpId="4" animBg="1"/>
      <p:bldP spid="3" grpId="5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control FSM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2 level hierarchical FSM to describe execution flow.</a:t>
            </a:r>
          </a:p>
          <a:p>
            <a:r>
              <a:rPr lang="en-US" sz="1600" dirty="0" smtClean="0"/>
              <a:t>Level 1: ALU task / layer type etc.</a:t>
            </a:r>
          </a:p>
          <a:p>
            <a:r>
              <a:rPr lang="en-US" sz="1600" dirty="0" smtClean="0"/>
              <a:t>Level 2: Within-layer execution steps.</a:t>
            </a:r>
          </a:p>
          <a:p>
            <a:endParaRPr lang="en-US" sz="1600" dirty="0"/>
          </a:p>
          <a:p>
            <a:endParaRPr lang="en-US" sz="16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7773" y="2500588"/>
            <a:ext cx="6595302" cy="348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094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Mapping Conv. Layer to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600" dirty="0"/>
          </a:p>
          <a:p>
            <a:endParaRPr lang="en-US" sz="16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194" y="873469"/>
            <a:ext cx="8223419" cy="598453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auto">
          <a:xfrm>
            <a:off x="494385" y="3170640"/>
            <a:ext cx="3000409" cy="1670552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370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631 0.00231 0.13279 0.00046 0.19944 0.00254 C 0.22218 0.00185 0.24492 0.00416 0.26749 -0.00116 C 0.28849 -0.0007 0.3088 0.00069 0.3298 0.00254 C 0.33779 0.00486 0.33275 0.00393 0.34473 0.00393 " pathEditMode="relative" ptsTypes="ffff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046 0.0037 C 0.33987 0.01804 0.33032 0.03378 0.31973 0.04789 C 0.31644 0.05183 0.31279 0.05506 0.30949 0.05923 C 0.30619 0.0627 0.30307 0.06663 0.30012 0.0708 C 0.27773 0.09949 0.30394 0.06895 0.26749 0.1099 C 0.26436 0.11314 0.26176 0.1173 0.25829 0.11985 C 0.25256 0.12378 0.24648 0.1261 0.24145 0.13119 C 0.22912 0.14322 0.20934 0.16173 0.1958 0.16913 C 0.19111 0.17168 0.18642 0.17492 0.18174 0.177 C 0.16959 0.18209 0.15796 0.18093 0.14633 0.18834 C 0.13366 0.19597 0.12307 0.20685 0.11005 0.21356 C 0.10067 0.21795 0.0913 0.21865 0.0821 0.22512 C 0.07308 0.23091 0.06388 0.23623 0.05415 0.23901 C 0.04825 0.24271 0.04287 0.24387 0.03645 0.24525 C 0.03246 0.24826 0.02829 0.24849 0.0243 0.2515 C 0.01493 0.25752 0.00555 0.26538 -0.00174 0.27556 " pathEditMode="relative" rAng="0" ptsTypes="fffffffffffffff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618" y="135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3 0.27557 C 0.05468 0.2765 0.11127 0.27835 0.16786 0.28182 C 0.18903 0.28089 0.20847 0.28043 0.22948 0.28297 C 0.26888 0.28228 0.30915 0.27927 0.34873 0.27927 " pathEditMode="relative" rAng="0" ptsTypes="fff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14" y="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8" grpId="2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496" y="169446"/>
            <a:ext cx="7620000" cy="531813"/>
          </a:xfrm>
        </p:spPr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06410" cy="5408613"/>
          </a:xfrm>
          <a:ln>
            <a:noFill/>
          </a:ln>
        </p:spPr>
        <p:txBody>
          <a:bodyPr/>
          <a:lstStyle/>
          <a:p>
            <a:r>
              <a:rPr lang="en-US" sz="2000" b="1" dirty="0" smtClean="0"/>
              <a:t>Fact</a:t>
            </a:r>
            <a:r>
              <a:rPr lang="en-US" sz="2000" dirty="0" smtClean="0"/>
              <a:t>:</a:t>
            </a:r>
            <a:r>
              <a:rPr lang="en-US" sz="2000" dirty="0"/>
              <a:t> </a:t>
            </a:r>
            <a:r>
              <a:rPr lang="en-US" sz="2000" dirty="0" smtClean="0"/>
              <a:t>Neural </a:t>
            </a:r>
            <a:r>
              <a:rPr lang="en-US" sz="2000" dirty="0"/>
              <a:t>network accelerators </a:t>
            </a:r>
            <a:r>
              <a:rPr lang="en-US" sz="2000" dirty="0" smtClean="0"/>
              <a:t>achieve high </a:t>
            </a:r>
            <a:r>
              <a:rPr lang="en-US" sz="2000" dirty="0"/>
              <a:t>energy </a:t>
            </a:r>
            <a:r>
              <a:rPr lang="en-US" sz="2000" dirty="0" smtClean="0"/>
              <a:t>efficiency/performance for recognition </a:t>
            </a:r>
            <a:r>
              <a:rPr lang="en-US" sz="2000" dirty="0"/>
              <a:t>and mining applications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r>
              <a:rPr lang="en-US" sz="2000" b="1" dirty="0" smtClean="0"/>
              <a:t>Problem</a:t>
            </a:r>
            <a:r>
              <a:rPr lang="en-US" sz="2000" dirty="0" smtClean="0"/>
              <a:t>: Further improvements limited by memory bandwidth constraints.</a:t>
            </a:r>
          </a:p>
          <a:p>
            <a:pPr>
              <a:lnSpc>
                <a:spcPct val="50000"/>
              </a:lnSpc>
            </a:pPr>
            <a:endParaRPr lang="en-US" sz="2000" dirty="0"/>
          </a:p>
          <a:p>
            <a:r>
              <a:rPr lang="en-US" sz="2000" b="1" dirty="0" smtClean="0"/>
              <a:t>Proposal</a:t>
            </a:r>
            <a:r>
              <a:rPr lang="en-US" sz="2000" dirty="0" smtClean="0"/>
              <a:t>: </a:t>
            </a:r>
          </a:p>
          <a:p>
            <a:pPr lvl="1"/>
            <a:r>
              <a:rPr lang="en-US" sz="1600" dirty="0" smtClean="0"/>
              <a:t>Mapping entire CNN into SRAM: Memory accesses for weights.</a:t>
            </a:r>
          </a:p>
          <a:p>
            <a:pPr lvl="1"/>
            <a:r>
              <a:rPr lang="en-US" sz="1600" dirty="0" smtClean="0"/>
              <a:t>Moving closer to sensors: Memory access for </a:t>
            </a:r>
            <a:r>
              <a:rPr lang="en-US" sz="1600" dirty="0"/>
              <a:t>I</a:t>
            </a:r>
            <a:r>
              <a:rPr lang="en-US" sz="1600" dirty="0" smtClean="0"/>
              <a:t>/O. </a:t>
            </a:r>
            <a:endParaRPr lang="en-US" sz="1600" dirty="0"/>
          </a:p>
          <a:p>
            <a:endParaRPr lang="en-US" sz="2000" b="1" dirty="0" smtClean="0"/>
          </a:p>
          <a:p>
            <a:r>
              <a:rPr lang="en-US" sz="2000" b="1" dirty="0" smtClean="0"/>
              <a:t>Result: </a:t>
            </a:r>
          </a:p>
          <a:p>
            <a:pPr lvl="1"/>
            <a:r>
              <a:rPr lang="en-US" sz="1600" dirty="0" smtClean="0"/>
              <a:t>CNN accelerator placed next to a CMOS or CCD sensor.</a:t>
            </a:r>
            <a:endParaRPr lang="en-US" sz="4800" dirty="0" smtClean="0"/>
          </a:p>
          <a:p>
            <a:pPr lvl="1"/>
            <a:r>
              <a:rPr lang="en-US" sz="1600" dirty="0" smtClean="0"/>
              <a:t>Absence of DRAM accesses + exploitation of access patterns: 60x energy efficiency.</a:t>
            </a:r>
          </a:p>
          <a:p>
            <a:pPr lvl="1"/>
            <a:r>
              <a:rPr lang="en-US" sz="1600" dirty="0" smtClean="0"/>
              <a:t>Synthesis at 65 nm: Large speedup over CPUs/GPUs/</a:t>
            </a:r>
            <a:r>
              <a:rPr lang="en-US" sz="1600" dirty="0" err="1" smtClean="0"/>
              <a:t>DianNao</a:t>
            </a:r>
            <a:r>
              <a:rPr lang="en-US" sz="1600" dirty="0" smtClean="0"/>
              <a:t>.</a:t>
            </a:r>
            <a:endParaRPr lang="en-US" sz="2400" dirty="0"/>
          </a:p>
          <a:p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9989996" y="493494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Down Arrow 4"/>
          <p:cNvSpPr/>
          <p:nvPr/>
        </p:nvSpPr>
        <p:spPr bwMode="auto">
          <a:xfrm>
            <a:off x="7399694" y="3487185"/>
            <a:ext cx="304800" cy="304800"/>
          </a:xfrm>
          <a:prstGeom prst="downArrow">
            <a:avLst>
              <a:gd name="adj1" fmla="val 40649"/>
              <a:gd name="adj2" fmla="val 44553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Down Arrow 5"/>
          <p:cNvSpPr/>
          <p:nvPr/>
        </p:nvSpPr>
        <p:spPr bwMode="auto">
          <a:xfrm>
            <a:off x="6131314" y="3819007"/>
            <a:ext cx="304800" cy="304800"/>
          </a:xfrm>
          <a:prstGeom prst="downArrow">
            <a:avLst>
              <a:gd name="adj1" fmla="val 40649"/>
              <a:gd name="adj2" fmla="val 44553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879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077200" cy="531813"/>
          </a:xfrm>
        </p:spPr>
        <p:txBody>
          <a:bodyPr/>
          <a:lstStyle/>
          <a:p>
            <a:r>
              <a:rPr lang="en-US" dirty="0" smtClean="0"/>
              <a:t>Results: Parameters/overheads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7832" y="1141069"/>
            <a:ext cx="5324718" cy="241311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6484" y="3834744"/>
            <a:ext cx="7364568" cy="236366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auto">
          <a:xfrm>
            <a:off x="4014751" y="2326840"/>
            <a:ext cx="2309973" cy="1116543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045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077200" cy="531813"/>
          </a:xfrm>
        </p:spPr>
        <p:txBody>
          <a:bodyPr/>
          <a:lstStyle/>
          <a:p>
            <a:r>
              <a:rPr lang="en-US" dirty="0" smtClean="0"/>
              <a:t>Results: Performance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64618"/>
            <a:ext cx="9144000" cy="5417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102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077200" cy="531813"/>
          </a:xfrm>
        </p:spPr>
        <p:txBody>
          <a:bodyPr/>
          <a:lstStyle/>
          <a:p>
            <a:r>
              <a:rPr lang="en-US" dirty="0" smtClean="0"/>
              <a:t>Results: Energy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77488"/>
            <a:ext cx="9144000" cy="5459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414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Versatile accelerator for visual recognition algorithms.</a:t>
            </a:r>
          </a:p>
          <a:p>
            <a:endParaRPr lang="en-US" sz="2000" dirty="0" smtClean="0"/>
          </a:p>
          <a:p>
            <a:r>
              <a:rPr lang="en-US" sz="2000" dirty="0" smtClean="0"/>
              <a:t>50x, 30x, 1.8x faster than CPU, GPU and </a:t>
            </a:r>
            <a:r>
              <a:rPr lang="en-US" sz="2000" dirty="0" err="1" smtClean="0"/>
              <a:t>DianNao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r>
              <a:rPr lang="en-US" sz="2000" dirty="0" smtClean="0"/>
              <a:t>4700x and 60x less energy than GPU and </a:t>
            </a:r>
            <a:r>
              <a:rPr lang="en-US" sz="2000" dirty="0" err="1" smtClean="0"/>
              <a:t>DianNao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r>
              <a:rPr lang="en-US" sz="2000" dirty="0" smtClean="0"/>
              <a:t>“Only” 3x the area of </a:t>
            </a:r>
            <a:r>
              <a:rPr lang="en-US" sz="2000" dirty="0" err="1" smtClean="0"/>
              <a:t>DianNao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r>
              <a:rPr lang="en-US" sz="2000" dirty="0" smtClean="0"/>
              <a:t>320 </a:t>
            </a:r>
            <a:r>
              <a:rPr lang="en-US" sz="2000" dirty="0" err="1" smtClean="0"/>
              <a:t>mW</a:t>
            </a:r>
            <a:r>
              <a:rPr lang="en-US" sz="2000" dirty="0" smtClean="0"/>
              <a:t> at 1GHz.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91636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4" name="Content Placeholder 3" descr="ppt_question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6462" r="-3646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07417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273010" cy="4724400"/>
          </a:xfrm>
        </p:spPr>
        <p:txBody>
          <a:bodyPr/>
          <a:lstStyle/>
          <a:p>
            <a:pPr>
              <a:buFont typeface="Wingdings" charset="2"/>
              <a:buChar char="Ø"/>
            </a:pPr>
            <a:r>
              <a:rPr lang="en-US" sz="2000" dirty="0" smtClean="0"/>
              <a:t>Overview of Neural Networks</a:t>
            </a:r>
          </a:p>
          <a:p>
            <a:pPr>
              <a:buFont typeface="Wingdings" charset="2"/>
              <a:buChar char="Ø"/>
            </a:pPr>
            <a:r>
              <a:rPr lang="en-US" sz="2000" dirty="0" smtClean="0"/>
              <a:t>Memory Constrained Acceleration</a:t>
            </a:r>
            <a:endParaRPr lang="en-US" sz="2000" dirty="0"/>
          </a:p>
          <a:p>
            <a:pPr>
              <a:buFont typeface="Wingdings" charset="2"/>
              <a:buChar char="Ø"/>
            </a:pPr>
            <a:r>
              <a:rPr lang="en-US" sz="2000" dirty="0" smtClean="0"/>
              <a:t>Primer on CNNs</a:t>
            </a:r>
          </a:p>
          <a:p>
            <a:pPr>
              <a:buFont typeface="Wingdings" charset="2"/>
              <a:buChar char="Ø"/>
            </a:pPr>
            <a:r>
              <a:rPr lang="en-US" sz="2000" dirty="0" smtClean="0"/>
              <a:t>Mapping Principles</a:t>
            </a:r>
          </a:p>
          <a:p>
            <a:pPr>
              <a:buFont typeface="Wingdings" charset="2"/>
              <a:buChar char="Ø"/>
            </a:pPr>
            <a:r>
              <a:rPr lang="en-US" sz="2000" dirty="0" smtClean="0"/>
              <a:t>Accelerator Architecture </a:t>
            </a:r>
          </a:p>
          <a:p>
            <a:pPr lvl="1">
              <a:buFont typeface="Wingdings" charset="2"/>
              <a:buChar char="Ø"/>
            </a:pPr>
            <a:r>
              <a:rPr lang="en-US" sz="1600" dirty="0" smtClean="0"/>
              <a:t>Computation</a:t>
            </a:r>
          </a:p>
          <a:p>
            <a:pPr lvl="1">
              <a:buFont typeface="Wingdings" charset="2"/>
              <a:buChar char="Ø"/>
            </a:pPr>
            <a:r>
              <a:rPr lang="en-US" sz="1600" dirty="0" smtClean="0"/>
              <a:t>Storage</a:t>
            </a:r>
          </a:p>
          <a:p>
            <a:pPr lvl="1">
              <a:buFont typeface="Wingdings" charset="2"/>
              <a:buChar char="Ø"/>
            </a:pPr>
            <a:r>
              <a:rPr lang="en-US" sz="1600" dirty="0" smtClean="0"/>
              <a:t>Control</a:t>
            </a:r>
          </a:p>
          <a:p>
            <a:pPr>
              <a:buFont typeface="Wingdings" charset="2"/>
              <a:buChar char="Ø"/>
            </a:pPr>
            <a:r>
              <a:rPr lang="en-US" sz="2000" dirty="0" smtClean="0"/>
              <a:t>CNN Mapping</a:t>
            </a:r>
          </a:p>
          <a:p>
            <a:pPr>
              <a:buFont typeface="Wingdings" charset="2"/>
              <a:buChar char="Ø"/>
            </a:pPr>
            <a:r>
              <a:rPr lang="en-US" sz="2000" dirty="0" smtClean="0"/>
              <a:t>Results</a:t>
            </a:r>
          </a:p>
          <a:p>
            <a:pPr>
              <a:buFont typeface="Wingdings" charset="2"/>
              <a:buChar char="Ø"/>
            </a:pPr>
            <a:r>
              <a:rPr lang="en-US" sz="2000" dirty="0" smtClean="0"/>
              <a:t>Conclusion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84504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Neural Networks</a:t>
            </a:r>
            <a:endParaRPr lang="en-US" dirty="0"/>
          </a:p>
        </p:txBody>
      </p:sp>
      <p:sp>
        <p:nvSpPr>
          <p:cNvPr id="232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991600" cy="3808413"/>
          </a:xfrm>
        </p:spPr>
        <p:txBody>
          <a:bodyPr/>
          <a:lstStyle/>
          <a:p>
            <a:r>
              <a:rPr lang="en-US" sz="2000" dirty="0" smtClean="0"/>
              <a:t>Feed forward networks trained by trial/error or back-propagation.</a:t>
            </a:r>
          </a:p>
          <a:p>
            <a:endParaRPr lang="en-US" sz="2000" dirty="0"/>
          </a:p>
          <a:p>
            <a:r>
              <a:rPr lang="en-US" sz="2000" dirty="0" smtClean="0"/>
              <a:t>Machine learning implemented in FPGAs/accelerators provide high performance/efficiency in multiple applications.</a:t>
            </a:r>
          </a:p>
          <a:p>
            <a:endParaRPr lang="en-US" sz="2000" dirty="0" smtClean="0"/>
          </a:p>
          <a:p>
            <a:r>
              <a:rPr lang="en-US" sz="2000" dirty="0" smtClean="0"/>
              <a:t>Convergence </a:t>
            </a:r>
            <a:r>
              <a:rPr lang="en-US" sz="2000" dirty="0"/>
              <a:t>of trends towards recognition </a:t>
            </a:r>
            <a:r>
              <a:rPr lang="en-US" sz="2000" dirty="0" smtClean="0"/>
              <a:t>and mining applications, neural </a:t>
            </a:r>
            <a:r>
              <a:rPr lang="en-US" sz="2000" dirty="0"/>
              <a:t>network based </a:t>
            </a:r>
            <a:r>
              <a:rPr lang="en-US" sz="2000" dirty="0" smtClean="0"/>
              <a:t>algorithms can</a:t>
            </a:r>
            <a:r>
              <a:rPr lang="en-US" sz="2000" dirty="0"/>
              <a:t> </a:t>
            </a:r>
            <a:r>
              <a:rPr lang="en-US" sz="2000" dirty="0" smtClean="0"/>
              <a:t>tackle </a:t>
            </a:r>
            <a:r>
              <a:rPr lang="en-US" sz="2000" dirty="0"/>
              <a:t>a significant share of these </a:t>
            </a:r>
            <a:r>
              <a:rPr lang="en-US" sz="2000" dirty="0" smtClean="0"/>
              <a:t>applications.</a:t>
            </a:r>
          </a:p>
          <a:p>
            <a:endParaRPr lang="en-US" sz="2000" dirty="0" smtClean="0"/>
          </a:p>
          <a:p>
            <a:r>
              <a:rPr lang="en-US" sz="2000" dirty="0" smtClean="0"/>
              <a:t>Best </a:t>
            </a:r>
            <a:r>
              <a:rPr lang="en-US" sz="2000" dirty="0"/>
              <a:t>of both worlds: </a:t>
            </a:r>
            <a:r>
              <a:rPr lang="en-US" sz="2000" dirty="0" smtClean="0"/>
              <a:t>accelerators with </a:t>
            </a:r>
            <a:r>
              <a:rPr lang="en-US" sz="2000" dirty="0"/>
              <a:t>high performance/efficiency and yet </a:t>
            </a:r>
            <a:r>
              <a:rPr lang="en-US" sz="2000" dirty="0" smtClean="0"/>
              <a:t>broad application scope.</a:t>
            </a:r>
          </a:p>
          <a:p>
            <a:endParaRPr lang="en-US" sz="2000" dirty="0" smtClean="0"/>
          </a:p>
          <a:p>
            <a:r>
              <a:rPr lang="en-US" sz="2000" dirty="0" smtClean="0"/>
              <a:t>Two types of NN – C(Convolutional)NN and D(Deep)NN.</a:t>
            </a:r>
          </a:p>
          <a:p>
            <a:endParaRPr lang="en-US" sz="2000" b="1" dirty="0" smtClean="0">
              <a:solidFill>
                <a:srgbClr val="FF0000"/>
              </a:solidFill>
            </a:endParaRPr>
          </a:p>
          <a:p>
            <a:pPr marL="1200150" lvl="3" indent="-341313">
              <a:spcBef>
                <a:spcPts val="800"/>
              </a:spcBef>
            </a:pPr>
            <a:endParaRPr lang="en-US" dirty="0">
              <a:solidFill>
                <a:schemeClr val="tx1"/>
              </a:solidFill>
            </a:endParaRPr>
          </a:p>
          <a:p>
            <a:endParaRPr lang="en-US" sz="2000" dirty="0" smtClean="0"/>
          </a:p>
          <a:p>
            <a:pPr lvl="1"/>
            <a:endParaRPr lang="en-US" sz="2000" b="1" dirty="0" smtClean="0">
              <a:solidFill>
                <a:srgbClr val="FF0000"/>
              </a:solidFill>
            </a:endParaRPr>
          </a:p>
          <a:p>
            <a:pPr lvl="1"/>
            <a:endParaRPr lang="en-US" sz="2000" b="1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724394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CNN vs. DNN</a:t>
            </a:r>
            <a:endParaRPr lang="en-US" dirty="0"/>
          </a:p>
        </p:txBody>
      </p:sp>
      <p:sp>
        <p:nvSpPr>
          <p:cNvPr id="232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991600" cy="3808413"/>
          </a:xfrm>
        </p:spPr>
        <p:txBody>
          <a:bodyPr/>
          <a:lstStyle/>
          <a:p>
            <a:r>
              <a:rPr lang="en-US" sz="2000" dirty="0" smtClean="0"/>
              <a:t>Deep Neural Networks:</a:t>
            </a:r>
          </a:p>
          <a:p>
            <a:pPr lvl="1"/>
            <a:r>
              <a:rPr lang="en-US" sz="1600" dirty="0" smtClean="0"/>
              <a:t>Used in object detection, parsing, language modeling.</a:t>
            </a:r>
          </a:p>
          <a:p>
            <a:pPr lvl="1"/>
            <a:r>
              <a:rPr lang="en-US" sz="1600" dirty="0" smtClean="0"/>
              <a:t>Each neuron has unique weight</a:t>
            </a:r>
          </a:p>
          <a:p>
            <a:pPr lvl="1"/>
            <a:r>
              <a:rPr lang="en-US" sz="1600" dirty="0" smtClean="0"/>
              <a:t>Sizes ranging up to 10 billion neurons</a:t>
            </a:r>
          </a:p>
          <a:p>
            <a:pPr marL="457200" lvl="1" indent="0">
              <a:buNone/>
            </a:pPr>
            <a:endParaRPr lang="en-US" sz="1600" dirty="0" smtClean="0"/>
          </a:p>
          <a:p>
            <a:pPr marL="400050" indent="-342900"/>
            <a:r>
              <a:rPr lang="en-US" sz="2000" dirty="0" smtClean="0"/>
              <a:t>Convolutional Neural Networks:</a:t>
            </a:r>
          </a:p>
          <a:p>
            <a:pPr marL="800100" lvl="1" indent="-342900"/>
            <a:r>
              <a:rPr lang="en-US" sz="1600" dirty="0" smtClean="0"/>
              <a:t>Used in computer vision, recognition etc.</a:t>
            </a:r>
          </a:p>
          <a:p>
            <a:pPr marL="800100" lvl="1" indent="-342900"/>
            <a:r>
              <a:rPr lang="en-US" sz="1600" dirty="0" smtClean="0"/>
              <a:t>Each neuron shares its weight with other neurons.</a:t>
            </a:r>
          </a:p>
          <a:p>
            <a:pPr marL="800100" lvl="1" indent="-342900"/>
            <a:r>
              <a:rPr lang="en-US" sz="1600" dirty="0" smtClean="0"/>
              <a:t>Sizes are smaller (</a:t>
            </a:r>
            <a:r>
              <a:rPr lang="en-US" sz="1600" dirty="0" err="1" smtClean="0"/>
              <a:t>eg</a:t>
            </a:r>
            <a:r>
              <a:rPr lang="en-US" sz="1600" dirty="0" smtClean="0"/>
              <a:t>. 60 million weights).</a:t>
            </a:r>
          </a:p>
          <a:p>
            <a:pPr marL="800100" lvl="1" indent="-342900"/>
            <a:r>
              <a:rPr lang="en-US" sz="1600" dirty="0" smtClean="0"/>
              <a:t>Due </a:t>
            </a:r>
            <a:r>
              <a:rPr lang="en-US" sz="1600" dirty="0"/>
              <a:t>to its small </a:t>
            </a:r>
            <a:r>
              <a:rPr lang="en-US" sz="1600" dirty="0" smtClean="0"/>
              <a:t>weights memory </a:t>
            </a:r>
            <a:r>
              <a:rPr lang="en-US" sz="1600" dirty="0"/>
              <a:t>footprint, it is possible to store a whole CNN within </a:t>
            </a:r>
            <a:r>
              <a:rPr lang="en-US" sz="1600" dirty="0" smtClean="0"/>
              <a:t>a small </a:t>
            </a:r>
            <a:r>
              <a:rPr lang="en-US" sz="1600" dirty="0"/>
              <a:t>SRAM next to computational </a:t>
            </a:r>
            <a:r>
              <a:rPr lang="en-US" sz="1600" dirty="0" smtClean="0"/>
              <a:t>operators</a:t>
            </a:r>
            <a:endParaRPr lang="en-US" sz="1600" dirty="0"/>
          </a:p>
          <a:p>
            <a:pPr marL="800100" lvl="1" indent="-342900"/>
            <a:r>
              <a:rPr lang="en-US" sz="1600" dirty="0"/>
              <a:t>N</a:t>
            </a:r>
            <a:r>
              <a:rPr lang="en-US" sz="1600" dirty="0" smtClean="0"/>
              <a:t>o </a:t>
            </a:r>
            <a:r>
              <a:rPr lang="en-US" sz="1600" dirty="0"/>
              <a:t>longer a need for DRAM memory accesses to </a:t>
            </a:r>
            <a:r>
              <a:rPr lang="en-US" sz="1600" dirty="0" smtClean="0"/>
              <a:t>fetch the (</a:t>
            </a:r>
            <a:r>
              <a:rPr lang="en-US" sz="1600" dirty="0"/>
              <a:t>weights) in order to process each input.</a:t>
            </a:r>
            <a:endParaRPr lang="en-US" sz="1600" dirty="0" smtClean="0"/>
          </a:p>
          <a:p>
            <a:endParaRPr lang="en-US" sz="2000" b="1" dirty="0" smtClean="0">
              <a:solidFill>
                <a:srgbClr val="FF0000"/>
              </a:solidFill>
            </a:endParaRPr>
          </a:p>
          <a:p>
            <a:pPr marL="1200150" lvl="3" indent="-341313">
              <a:spcBef>
                <a:spcPts val="800"/>
              </a:spcBef>
            </a:pPr>
            <a:endParaRPr lang="en-US" dirty="0">
              <a:solidFill>
                <a:schemeClr val="tx1"/>
              </a:solidFill>
            </a:endParaRPr>
          </a:p>
          <a:p>
            <a:endParaRPr lang="en-US" sz="2000" dirty="0" smtClean="0"/>
          </a:p>
          <a:p>
            <a:pPr lvl="1"/>
            <a:endParaRPr lang="en-US" sz="2000" b="1" dirty="0" smtClean="0">
              <a:solidFill>
                <a:srgbClr val="FF0000"/>
              </a:solidFill>
            </a:endParaRPr>
          </a:p>
          <a:p>
            <a:pPr lvl="1"/>
            <a:endParaRPr lang="en-US" sz="2000" b="1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224358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7848600" cy="531813"/>
          </a:xfrm>
        </p:spPr>
        <p:txBody>
          <a:bodyPr/>
          <a:lstStyle/>
          <a:p>
            <a:r>
              <a:rPr lang="en-US" sz="3200" dirty="0"/>
              <a:t>Memory Constrained Acceleration</a:t>
            </a:r>
          </a:p>
        </p:txBody>
      </p:sp>
      <p:sp>
        <p:nvSpPr>
          <p:cNvPr id="232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991600" cy="3808413"/>
          </a:xfrm>
        </p:spPr>
        <p:txBody>
          <a:bodyPr/>
          <a:lstStyle/>
          <a:p>
            <a:r>
              <a:rPr lang="en-US" sz="2000" dirty="0"/>
              <a:t>H</a:t>
            </a:r>
            <a:r>
              <a:rPr lang="en-US" sz="2000" dirty="0" smtClean="0"/>
              <a:t>ighest </a:t>
            </a:r>
            <a:r>
              <a:rPr lang="en-US" sz="2000" dirty="0"/>
              <a:t>energy </a:t>
            </a:r>
            <a:r>
              <a:rPr lang="en-US" sz="2000" dirty="0" smtClean="0"/>
              <a:t>expense is </a:t>
            </a:r>
            <a:r>
              <a:rPr lang="en-US" sz="2000" dirty="0"/>
              <a:t>related to data movement, in particular DRAM </a:t>
            </a:r>
            <a:r>
              <a:rPr lang="en-US" sz="2000" dirty="0" smtClean="0"/>
              <a:t>accesses</a:t>
            </a:r>
            <a:r>
              <a:rPr lang="en-US" sz="2000" dirty="0"/>
              <a:t> </a:t>
            </a:r>
            <a:r>
              <a:rPr lang="en-US" sz="2000" dirty="0" smtClean="0"/>
              <a:t>rather </a:t>
            </a:r>
            <a:r>
              <a:rPr lang="en-US" sz="2000" dirty="0"/>
              <a:t>than </a:t>
            </a:r>
            <a:r>
              <a:rPr lang="en-US" sz="2000" dirty="0" smtClean="0"/>
              <a:t>computation.</a:t>
            </a:r>
          </a:p>
          <a:p>
            <a:endParaRPr lang="en-US" sz="2000" dirty="0" smtClean="0"/>
          </a:p>
          <a:p>
            <a:r>
              <a:rPr lang="en-US" sz="2000" dirty="0" smtClean="0"/>
              <a:t>DRAM accesses – fetch weights and inputs.</a:t>
            </a:r>
          </a:p>
          <a:p>
            <a:endParaRPr lang="en-US" sz="2000" dirty="0" smtClean="0"/>
          </a:p>
          <a:p>
            <a:r>
              <a:rPr lang="en-US" sz="2000" dirty="0"/>
              <a:t>T</a:t>
            </a:r>
            <a:r>
              <a:rPr lang="en-US" sz="2000" dirty="0" smtClean="0"/>
              <a:t>he image is </a:t>
            </a:r>
            <a:r>
              <a:rPr lang="en-US" sz="2000" dirty="0"/>
              <a:t>acquired by the CMOS/CCD sensor, sent to DRAM, </a:t>
            </a:r>
            <a:r>
              <a:rPr lang="en-US" sz="2000" dirty="0" smtClean="0"/>
              <a:t>and later </a:t>
            </a:r>
            <a:r>
              <a:rPr lang="en-US" sz="2000" dirty="0"/>
              <a:t>fetched by the CPU/GPU for recognition processing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r>
              <a:rPr lang="en-US" sz="2000" dirty="0" smtClean="0"/>
              <a:t>The</a:t>
            </a:r>
            <a:r>
              <a:rPr lang="en-US" sz="2000" dirty="0"/>
              <a:t> </a:t>
            </a:r>
            <a:r>
              <a:rPr lang="en-US" sz="2000" dirty="0" smtClean="0"/>
              <a:t>small </a:t>
            </a:r>
            <a:r>
              <a:rPr lang="en-US" sz="2000" dirty="0"/>
              <a:t>size of the CNN accelerator </a:t>
            </a:r>
            <a:r>
              <a:rPr lang="en-US" sz="2000" dirty="0" smtClean="0"/>
              <a:t>makes </a:t>
            </a:r>
            <a:r>
              <a:rPr lang="en-US" sz="2000" dirty="0"/>
              <a:t>it possible to hoist </a:t>
            </a:r>
            <a:r>
              <a:rPr lang="en-US" sz="2000" dirty="0" smtClean="0"/>
              <a:t>it next </a:t>
            </a:r>
            <a:r>
              <a:rPr lang="en-US" sz="2000" dirty="0"/>
              <a:t>to the sensor, and only send the few output bytes of </a:t>
            </a:r>
            <a:r>
              <a:rPr lang="en-US" sz="2000" dirty="0" smtClean="0"/>
              <a:t>the recognition process </a:t>
            </a:r>
            <a:r>
              <a:rPr lang="en-US" sz="2000" dirty="0"/>
              <a:t>to </a:t>
            </a:r>
            <a:r>
              <a:rPr lang="en-US" sz="2000" dirty="0" smtClean="0"/>
              <a:t>DRAM or </a:t>
            </a:r>
            <a:r>
              <a:rPr lang="en-US" sz="2000" dirty="0"/>
              <a:t>the host </a:t>
            </a:r>
            <a:r>
              <a:rPr lang="en-US" sz="2000" dirty="0" smtClean="0"/>
              <a:t>processor.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pPr lvl="1"/>
            <a:endParaRPr lang="en-US" sz="1100" b="1" dirty="0" smtClean="0">
              <a:solidFill>
                <a:srgbClr val="FF0000"/>
              </a:solidFill>
            </a:endParaRPr>
          </a:p>
          <a:p>
            <a:pPr lvl="1"/>
            <a:endParaRPr lang="en-US" sz="1100" b="1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sz="1100" dirty="0" smtClean="0"/>
          </a:p>
        </p:txBody>
      </p:sp>
    </p:spTree>
    <p:extLst>
      <p:ext uri="{BB962C8B-B14F-4D97-AF65-F5344CB8AC3E}">
        <p14:creationId xmlns:p14="http://schemas.microsoft.com/office/powerpoint/2010/main" val="3089209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7848600" cy="531813"/>
          </a:xfrm>
        </p:spPr>
        <p:txBody>
          <a:bodyPr/>
          <a:lstStyle/>
          <a:p>
            <a:r>
              <a:rPr lang="en-US" sz="3200" dirty="0" smtClean="0"/>
              <a:t>Shi + </a:t>
            </a:r>
            <a:r>
              <a:rPr lang="en-US" sz="3200" dirty="0" err="1" smtClean="0"/>
              <a:t>DianNao</a:t>
            </a:r>
            <a:r>
              <a:rPr lang="en-US" sz="3200" dirty="0" smtClean="0"/>
              <a:t> = </a:t>
            </a:r>
            <a:r>
              <a:rPr lang="en-US" sz="3200" dirty="0" err="1" smtClean="0"/>
              <a:t>ShiDianNao</a:t>
            </a:r>
            <a:endParaRPr lang="en-US" sz="3200" dirty="0"/>
          </a:p>
        </p:txBody>
      </p:sp>
      <p:sp>
        <p:nvSpPr>
          <p:cNvPr id="232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991600" cy="3808413"/>
          </a:xfrm>
        </p:spPr>
        <p:txBody>
          <a:bodyPr/>
          <a:lstStyle/>
          <a:p>
            <a:r>
              <a:rPr lang="en-US" sz="2000" dirty="0" smtClean="0"/>
              <a:t>A </a:t>
            </a:r>
            <a:r>
              <a:rPr lang="en-US" sz="2000" dirty="0"/>
              <a:t>synthesized (place &amp; route) accelerator design </a:t>
            </a:r>
            <a:r>
              <a:rPr lang="en-US" sz="2000" dirty="0" smtClean="0"/>
              <a:t>for large</a:t>
            </a:r>
            <a:r>
              <a:rPr lang="en-US" sz="2000" dirty="0"/>
              <a:t>-scale CNNs and </a:t>
            </a:r>
            <a:r>
              <a:rPr lang="en-US" sz="2000" dirty="0" smtClean="0"/>
              <a:t>DNNs.</a:t>
            </a:r>
          </a:p>
          <a:p>
            <a:endParaRPr lang="en-US" sz="2000" dirty="0" smtClean="0"/>
          </a:p>
          <a:p>
            <a:r>
              <a:rPr lang="en-US" sz="2000" dirty="0" smtClean="0"/>
              <a:t>Achieves high </a:t>
            </a:r>
            <a:r>
              <a:rPr lang="en-US" sz="2000" dirty="0"/>
              <a:t>throughput in a small area</a:t>
            </a:r>
            <a:r>
              <a:rPr lang="en-US" sz="2000" dirty="0" smtClean="0"/>
              <a:t>, power </a:t>
            </a:r>
            <a:r>
              <a:rPr lang="en-US" sz="2000" dirty="0"/>
              <a:t>and energy footprint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r>
              <a:rPr lang="en-US" sz="2000" dirty="0" smtClean="0"/>
              <a:t>Exploits </a:t>
            </a:r>
            <a:r>
              <a:rPr lang="en-US" sz="2000" dirty="0"/>
              <a:t>the locality properties of </a:t>
            </a:r>
            <a:r>
              <a:rPr lang="en-US" sz="2000" dirty="0" smtClean="0"/>
              <a:t>processing layers introduces custom designed storage </a:t>
            </a:r>
            <a:r>
              <a:rPr lang="en-US" sz="2000" dirty="0"/>
              <a:t>structures </a:t>
            </a:r>
            <a:r>
              <a:rPr lang="en-US" sz="2000" dirty="0" smtClean="0"/>
              <a:t>reducing memory overhead.</a:t>
            </a:r>
          </a:p>
          <a:p>
            <a:endParaRPr lang="en-US" sz="2000" dirty="0"/>
          </a:p>
          <a:p>
            <a:r>
              <a:rPr lang="en-US" sz="2000" dirty="0" err="1" smtClean="0"/>
              <a:t>ShiDianNao</a:t>
            </a:r>
            <a:r>
              <a:rPr lang="en-US" sz="2000" dirty="0" smtClean="0"/>
              <a:t> builds atop this to almost completely eliminate DRAM accesses.</a:t>
            </a:r>
          </a:p>
          <a:p>
            <a:endParaRPr lang="en-US" sz="2000" b="1" dirty="0">
              <a:solidFill>
                <a:srgbClr val="FF0000"/>
              </a:solidFill>
            </a:endParaRPr>
          </a:p>
          <a:p>
            <a:endParaRPr lang="en-US" sz="1100" b="1" dirty="0" smtClean="0">
              <a:solidFill>
                <a:srgbClr val="FF0000"/>
              </a:solidFill>
            </a:endParaRPr>
          </a:p>
          <a:p>
            <a:pPr lvl="1"/>
            <a:endParaRPr lang="en-US" sz="1100" b="1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sz="11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79205" y="5998920"/>
            <a:ext cx="8574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</a:t>
            </a:r>
            <a:r>
              <a:rPr lang="en-US" sz="1400" dirty="0" err="1"/>
              <a:t>DianNao</a:t>
            </a:r>
            <a:r>
              <a:rPr lang="en-US" sz="1400" dirty="0"/>
              <a:t>: A Small-Footprint High-Throughput </a:t>
            </a:r>
            <a:r>
              <a:rPr lang="en-US" sz="1400" dirty="0" smtClean="0"/>
              <a:t>Accelerator for </a:t>
            </a:r>
            <a:r>
              <a:rPr lang="en-US" sz="1400" dirty="0"/>
              <a:t>Ubiquitous Machine-Learning</a:t>
            </a:r>
            <a:r>
              <a:rPr lang="en-US" sz="1400" dirty="0" smtClean="0"/>
              <a:t>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75321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Convolutional Neural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9" y="3276600"/>
            <a:ext cx="8761413" cy="3808413"/>
          </a:xfrm>
        </p:spPr>
        <p:txBody>
          <a:bodyPr/>
          <a:lstStyle/>
          <a:p>
            <a:r>
              <a:rPr lang="en-US" sz="2000" dirty="0" smtClean="0"/>
              <a:t>Input:  </a:t>
            </a:r>
            <a:r>
              <a:rPr lang="en-US" sz="2000" dirty="0"/>
              <a:t>2D arrays of input pixels</a:t>
            </a:r>
            <a:r>
              <a:rPr lang="en-US" sz="2000" dirty="0" smtClean="0"/>
              <a:t>/neurons</a:t>
            </a:r>
          </a:p>
          <a:p>
            <a:r>
              <a:rPr lang="en-US" sz="2000" dirty="0" smtClean="0"/>
              <a:t>Convolution Layer: </a:t>
            </a:r>
          </a:p>
          <a:p>
            <a:pPr lvl="1"/>
            <a:r>
              <a:rPr lang="en-US" sz="1600" dirty="0"/>
              <a:t>S</a:t>
            </a:r>
            <a:r>
              <a:rPr lang="en-US" sz="1600" dirty="0" smtClean="0"/>
              <a:t>et </a:t>
            </a:r>
            <a:r>
              <a:rPr lang="en-US" sz="1600" dirty="0"/>
              <a:t>of local filters designed for identifying </a:t>
            </a:r>
            <a:r>
              <a:rPr lang="en-US" sz="1600" dirty="0" smtClean="0"/>
              <a:t>characteristics of </a:t>
            </a:r>
            <a:r>
              <a:rPr lang="en-US" sz="1600" dirty="0"/>
              <a:t>input feature </a:t>
            </a:r>
            <a:r>
              <a:rPr lang="en-US" sz="1600" dirty="0" smtClean="0"/>
              <a:t>maps.</a:t>
            </a:r>
          </a:p>
          <a:p>
            <a:pPr lvl="1"/>
            <a:r>
              <a:rPr lang="en-US" sz="1600" dirty="0"/>
              <a:t>P</a:t>
            </a:r>
            <a:r>
              <a:rPr lang="en-US" sz="1600" dirty="0" smtClean="0"/>
              <a:t>rocesses </a:t>
            </a:r>
            <a:r>
              <a:rPr lang="en-US" sz="1600" dirty="0"/>
              <a:t>a convolutional window  </a:t>
            </a:r>
            <a:r>
              <a:rPr lang="en-US" sz="1600" dirty="0" smtClean="0"/>
              <a:t>capturing </a:t>
            </a:r>
            <a:r>
              <a:rPr lang="en-US" sz="1600" dirty="0" err="1" smtClean="0"/>
              <a:t>Kx</a:t>
            </a:r>
            <a:r>
              <a:rPr lang="en-US" sz="1600" dirty="0" smtClean="0"/>
              <a:t> </a:t>
            </a:r>
            <a:r>
              <a:rPr lang="en-US" sz="1600" dirty="0" err="1"/>
              <a:t>Ky</a:t>
            </a:r>
            <a:r>
              <a:rPr lang="en-US" sz="1600" dirty="0"/>
              <a:t> </a:t>
            </a:r>
            <a:r>
              <a:rPr lang="en-US" sz="1600" dirty="0" smtClean="0"/>
              <a:t>input </a:t>
            </a:r>
            <a:r>
              <a:rPr lang="en-US" sz="1600" dirty="0"/>
              <a:t>neurons in one input feature </a:t>
            </a:r>
            <a:r>
              <a:rPr lang="en-US" sz="1600" dirty="0" smtClean="0"/>
              <a:t>map.</a:t>
            </a:r>
          </a:p>
          <a:p>
            <a:pPr lvl="1"/>
            <a:r>
              <a:rPr lang="en-US" sz="1600" dirty="0" smtClean="0"/>
              <a:t>A 2D array </a:t>
            </a:r>
            <a:r>
              <a:rPr lang="en-US" sz="1600" dirty="0"/>
              <a:t>of local filters produces an output feature map, </a:t>
            </a:r>
            <a:r>
              <a:rPr lang="en-US" sz="1600" dirty="0" smtClean="0"/>
              <a:t>where each </a:t>
            </a:r>
            <a:r>
              <a:rPr lang="en-US" sz="1600" dirty="0"/>
              <a:t>local </a:t>
            </a:r>
            <a:r>
              <a:rPr lang="en-US" sz="1600" dirty="0" smtClean="0"/>
              <a:t>filter corresponds </a:t>
            </a:r>
            <a:r>
              <a:rPr lang="en-US" sz="1600" dirty="0"/>
              <a:t>to an output </a:t>
            </a:r>
            <a:r>
              <a:rPr lang="en-US" sz="1600" dirty="0" smtClean="0"/>
              <a:t>neuron</a:t>
            </a:r>
            <a:r>
              <a:rPr lang="en-US" sz="1600" dirty="0"/>
              <a:t>.</a:t>
            </a:r>
            <a:endParaRPr lang="en-US" sz="16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914400"/>
            <a:ext cx="7620000" cy="2159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 bwMode="auto">
          <a:xfrm>
            <a:off x="914400" y="1219200"/>
            <a:ext cx="1143000" cy="129540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 rot="18608745">
            <a:off x="4716405" y="548526"/>
            <a:ext cx="868132" cy="2800908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 rot="18608745">
            <a:off x="2177691" y="1008744"/>
            <a:ext cx="1346767" cy="2098402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121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8" grpId="1" animBg="1"/>
      <p:bldP spid="9" grpId="0" animBg="1"/>
      <p:bldP spid="9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Convolutional Neural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87151"/>
            <a:ext cx="8761413" cy="3808413"/>
          </a:xfrm>
        </p:spPr>
        <p:txBody>
          <a:bodyPr/>
          <a:lstStyle/>
          <a:p>
            <a:r>
              <a:rPr lang="en-US" sz="2000" dirty="0" smtClean="0"/>
              <a:t>Pooling Layer: </a:t>
            </a:r>
          </a:p>
          <a:p>
            <a:pPr lvl="1"/>
            <a:r>
              <a:rPr lang="en-US" sz="1600" dirty="0"/>
              <a:t>D</a:t>
            </a:r>
            <a:r>
              <a:rPr lang="en-US" sz="1600" dirty="0" smtClean="0"/>
              <a:t>own-samples an input </a:t>
            </a:r>
            <a:r>
              <a:rPr lang="en-US" sz="1600" dirty="0"/>
              <a:t>feature map by performing maximum or average </a:t>
            </a:r>
            <a:r>
              <a:rPr lang="en-US" sz="1600" dirty="0" smtClean="0"/>
              <a:t>operations to </a:t>
            </a:r>
            <a:r>
              <a:rPr lang="en-US" sz="1600" dirty="0"/>
              <a:t>non-overlapping windows of input </a:t>
            </a:r>
            <a:r>
              <a:rPr lang="en-US" sz="1600" dirty="0" smtClean="0"/>
              <a:t>neurons.</a:t>
            </a:r>
            <a:endParaRPr lang="en-US" sz="1600" dirty="0"/>
          </a:p>
          <a:p>
            <a:r>
              <a:rPr lang="en-US" sz="2000" dirty="0" smtClean="0"/>
              <a:t>Normalization Layer:</a:t>
            </a:r>
          </a:p>
          <a:p>
            <a:pPr lvl="1"/>
            <a:r>
              <a:rPr lang="en-US" sz="1600" dirty="0" smtClean="0"/>
              <a:t>2 Types: LRN and LCN.</a:t>
            </a:r>
          </a:p>
          <a:p>
            <a:pPr lvl="1"/>
            <a:r>
              <a:rPr lang="en-US" sz="1600" dirty="0"/>
              <a:t>I</a:t>
            </a:r>
            <a:r>
              <a:rPr lang="en-US" sz="1600" dirty="0" smtClean="0"/>
              <a:t>mproves </a:t>
            </a:r>
            <a:r>
              <a:rPr lang="en-US" sz="1600" dirty="0"/>
              <a:t>the recognition </a:t>
            </a:r>
            <a:r>
              <a:rPr lang="en-US" sz="1600" dirty="0" smtClean="0"/>
              <a:t>accuracy of </a:t>
            </a:r>
            <a:r>
              <a:rPr lang="en-US" sz="1600" dirty="0"/>
              <a:t>CNN</a:t>
            </a:r>
            <a:r>
              <a:rPr lang="en-US" sz="1600" dirty="0" smtClean="0"/>
              <a:t>.</a:t>
            </a:r>
            <a:endParaRPr lang="en-US" sz="1600" dirty="0"/>
          </a:p>
          <a:p>
            <a:r>
              <a:rPr lang="en-US" sz="2000" dirty="0" smtClean="0"/>
              <a:t>Classifier Layer: integrates </a:t>
            </a:r>
            <a:r>
              <a:rPr lang="en-US" sz="2000" dirty="0"/>
              <a:t>one or more classifier layers to compute the </a:t>
            </a:r>
            <a:r>
              <a:rPr lang="en-US" sz="2000" dirty="0" smtClean="0"/>
              <a:t>final result</a:t>
            </a:r>
            <a:r>
              <a:rPr lang="en-US" sz="2000" dirty="0"/>
              <a:t>.</a:t>
            </a:r>
            <a:endParaRPr lang="en-US" sz="2000" dirty="0" smtClean="0"/>
          </a:p>
          <a:p>
            <a:pPr lvl="1"/>
            <a:endParaRPr lang="en-US" sz="16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914400"/>
            <a:ext cx="7620000" cy="2159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 bwMode="auto">
          <a:xfrm rot="18608745">
            <a:off x="3758097" y="1469862"/>
            <a:ext cx="819003" cy="1445024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 rot="18608745">
            <a:off x="5834976" y="1487457"/>
            <a:ext cx="536883" cy="1360908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248400" y="1600200"/>
            <a:ext cx="1905000" cy="99060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551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</p:bldLst>
  </p:timing>
</p:sld>
</file>

<file path=ppt/theme/theme1.xml><?xml version="1.0" encoding="utf-8"?>
<a:theme xmlns:a="http://schemas.openxmlformats.org/drawingml/2006/main" name="UW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Verdana"/>
        <a:ea typeface="DejaVu Sans"/>
        <a:cs typeface="DejaVu Sans"/>
      </a:majorFont>
      <a:minorFont>
        <a:latin typeface="Verdana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UW.pot</Template>
  <TotalTime>42698</TotalTime>
  <Words>1023</Words>
  <Application>Microsoft Macintosh PowerPoint</Application>
  <PresentationFormat>On-screen Show (4:3)</PresentationFormat>
  <Paragraphs>163</Paragraphs>
  <Slides>24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  <vt:variant>
        <vt:lpstr>Custom Shows</vt:lpstr>
      </vt:variant>
      <vt:variant>
        <vt:i4>1</vt:i4>
      </vt:variant>
    </vt:vector>
  </HeadingPairs>
  <TitlesOfParts>
    <vt:vector size="26" baseType="lpstr">
      <vt:lpstr>UW</vt:lpstr>
      <vt:lpstr>ShiDianNao: Shifting Vision Processing Closer to the Sensor</vt:lpstr>
      <vt:lpstr>Summary</vt:lpstr>
      <vt:lpstr>Outline</vt:lpstr>
      <vt:lpstr>Overview of Neural Networks</vt:lpstr>
      <vt:lpstr>CNN vs. DNN</vt:lpstr>
      <vt:lpstr>Memory Constrained Acceleration</vt:lpstr>
      <vt:lpstr>Shi + DianNao = ShiDianNao</vt:lpstr>
      <vt:lpstr>Convolutional Neural Networks</vt:lpstr>
      <vt:lpstr>Convolutional Neural Networks</vt:lpstr>
      <vt:lpstr>Code Snippets</vt:lpstr>
      <vt:lpstr>Mapping Principles</vt:lpstr>
      <vt:lpstr>Architecture: Computation</vt:lpstr>
      <vt:lpstr>Architecture: Computation</vt:lpstr>
      <vt:lpstr>Inter-PE data propagation</vt:lpstr>
      <vt:lpstr>Architecture: Storage</vt:lpstr>
      <vt:lpstr>Architecture: Control</vt:lpstr>
      <vt:lpstr>Read modes</vt:lpstr>
      <vt:lpstr>Hierarchical control FSM</vt:lpstr>
      <vt:lpstr>Mapping Conv. Layer to design</vt:lpstr>
      <vt:lpstr>Results: Parameters/overheads </vt:lpstr>
      <vt:lpstr>Results: Performance</vt:lpstr>
      <vt:lpstr>Results: Energy</vt:lpstr>
      <vt:lpstr>Conclusions</vt:lpstr>
      <vt:lpstr>Questions</vt:lpstr>
      <vt:lpstr>Custom Show 1</vt:lpstr>
    </vt:vector>
  </TitlesOfParts>
  <Company>Avaya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Redundant Parity for Low-Cost Transient Error Detection</dc:title>
  <dc:creator>David Palframan</dc:creator>
  <cp:lastModifiedBy>Gokul Subramanian Ravi</cp:lastModifiedBy>
  <cp:revision>578</cp:revision>
  <cp:lastPrinted>2015-10-07T18:41:31Z</cp:lastPrinted>
  <dcterms:created xsi:type="dcterms:W3CDTF">2011-03-04T04:53:08Z</dcterms:created>
  <dcterms:modified xsi:type="dcterms:W3CDTF">2015-11-12T16:01:31Z</dcterms:modified>
</cp:coreProperties>
</file>