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tags/tag12.xml" ContentType="application/vnd.openxmlformats-officedocument.presentationml.tags+xml"/>
  <Override PartName="/ppt/charts/chart3.xml" ContentType="application/vnd.openxmlformats-officedocument.drawingml.chart+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charts/chart2.xml" ContentType="application/vnd.openxmlformats-officedocument.drawingml.chart+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handoutMasterIdLst>
    <p:handoutMasterId r:id="rId57"/>
  </p:handoutMasterIdLst>
  <p:sldIdLst>
    <p:sldId id="257" r:id="rId5"/>
    <p:sldId id="314" r:id="rId6"/>
    <p:sldId id="315" r:id="rId7"/>
    <p:sldId id="305" r:id="rId8"/>
    <p:sldId id="306" r:id="rId9"/>
    <p:sldId id="307" r:id="rId10"/>
    <p:sldId id="308" r:id="rId11"/>
    <p:sldId id="309" r:id="rId12"/>
    <p:sldId id="262" r:id="rId13"/>
    <p:sldId id="263" r:id="rId14"/>
    <p:sldId id="265" r:id="rId15"/>
    <p:sldId id="266" r:id="rId16"/>
    <p:sldId id="264" r:id="rId17"/>
    <p:sldId id="269" r:id="rId18"/>
    <p:sldId id="270" r:id="rId19"/>
    <p:sldId id="297" r:id="rId20"/>
    <p:sldId id="298" r:id="rId21"/>
    <p:sldId id="311" r:id="rId22"/>
    <p:sldId id="313" r:id="rId23"/>
    <p:sldId id="267" r:id="rId24"/>
    <p:sldId id="271" r:id="rId25"/>
    <p:sldId id="272" r:id="rId26"/>
    <p:sldId id="273" r:id="rId27"/>
    <p:sldId id="295" r:id="rId28"/>
    <p:sldId id="299" r:id="rId29"/>
    <p:sldId id="316" r:id="rId30"/>
    <p:sldId id="317" r:id="rId31"/>
    <p:sldId id="318" r:id="rId32"/>
    <p:sldId id="275" r:id="rId33"/>
    <p:sldId id="276" r:id="rId34"/>
    <p:sldId id="277" r:id="rId35"/>
    <p:sldId id="278" r:id="rId36"/>
    <p:sldId id="279" r:id="rId37"/>
    <p:sldId id="319" r:id="rId38"/>
    <p:sldId id="320" r:id="rId39"/>
    <p:sldId id="281" r:id="rId40"/>
    <p:sldId id="296" r:id="rId41"/>
    <p:sldId id="300" r:id="rId42"/>
    <p:sldId id="283" r:id="rId43"/>
    <p:sldId id="284" r:id="rId44"/>
    <p:sldId id="288" r:id="rId45"/>
    <p:sldId id="289" r:id="rId46"/>
    <p:sldId id="294" r:id="rId47"/>
    <p:sldId id="312" r:id="rId48"/>
    <p:sldId id="290" r:id="rId49"/>
    <p:sldId id="321" r:id="rId50"/>
    <p:sldId id="292" r:id="rId51"/>
    <p:sldId id="293" r:id="rId52"/>
    <p:sldId id="286" r:id="rId53"/>
    <p:sldId id="287" r:id="rId54"/>
    <p:sldId id="285"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 Beckmann" initials="BMB"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31" autoAdjust="0"/>
  </p:normalViewPr>
  <p:slideViewPr>
    <p:cSldViewPr>
      <p:cViewPr varScale="1">
        <p:scale>
          <a:sx n="58" d="100"/>
          <a:sy n="58" d="100"/>
        </p:scale>
        <p:origin x="-633" y="-5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puthoor\Documents\Region%20Coherence\Motivation-CameraReady%20-%2064BTCCN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puthoor\Documents\Region%20Coherence\Motivation-CameraReady%20-%2064BTCCN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puthoor\Documents\Region%20Coherence\Results_CameraReady%20-%2064BTCCNr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puthoor\Documents\Region%20Coherence\Results_CameraReady%20-%2064BTCCNr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puthoor\Documents\Region%20Coherence\Results_CameraReady%20-%2064BTCCNr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puthoor\Documents\Region%20Coherence\Motivation-CameraReady%20-%2064BTCCNr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puthoor\Documents\Region%20Coherence\Results_CameraReady%20-%2064BTCCNr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puthoor\Documents\Region%20Coherence\Results_CameraReady%20-%2064BTCCN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manualLayout>
          <c:layoutTarget val="inner"/>
          <c:xMode val="edge"/>
          <c:yMode val="edge"/>
          <c:x val="0.11929549811075989"/>
          <c:y val="5.1400554097404488E-2"/>
          <c:w val="0.85095462623876883"/>
          <c:h val="0.82617272197888469"/>
        </c:manualLayout>
      </c:layout>
      <c:barChart>
        <c:barDir val="col"/>
        <c:grouping val="clustered"/>
        <c:ser>
          <c:idx val="0"/>
          <c:order val="0"/>
          <c:cat>
            <c:strRef>
              <c:f>motivation!$B$27:$B$37</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motivation!$C$27:$C$37</c:f>
              <c:numCache>
                <c:formatCode>General</c:formatCode>
                <c:ptCount val="11"/>
                <c:pt idx="0">
                  <c:v>0.56343574012178932</c:v>
                </c:pt>
                <c:pt idx="1">
                  <c:v>1.352650124048804</c:v>
                </c:pt>
                <c:pt idx="2">
                  <c:v>1.1329999136805815</c:v>
                </c:pt>
                <c:pt idx="3">
                  <c:v>0.1100327761011443</c:v>
                </c:pt>
                <c:pt idx="4">
                  <c:v>0.1514461997956458</c:v>
                </c:pt>
                <c:pt idx="5">
                  <c:v>2.576534898935988</c:v>
                </c:pt>
                <c:pt idx="6">
                  <c:v>1.1048705728525141</c:v>
                </c:pt>
                <c:pt idx="7">
                  <c:v>3.8247936061830319</c:v>
                </c:pt>
                <c:pt idx="8">
                  <c:v>1.5237406306772379</c:v>
                </c:pt>
                <c:pt idx="9">
                  <c:v>0.4007880970953977</c:v>
                </c:pt>
                <c:pt idx="10">
                  <c:v>3.7412823699525588</c:v>
                </c:pt>
              </c:numCache>
            </c:numRef>
          </c:val>
        </c:ser>
        <c:axId val="102667008"/>
        <c:axId val="102668544"/>
      </c:barChart>
      <c:catAx>
        <c:axId val="102667008"/>
        <c:scaling>
          <c:orientation val="minMax"/>
        </c:scaling>
        <c:axPos val="b"/>
        <c:numFmt formatCode="General" sourceLinked="0"/>
        <c:tickLblPos val="nextTo"/>
        <c:crossAx val="102668544"/>
        <c:crosses val="autoZero"/>
        <c:auto val="1"/>
        <c:lblAlgn val="ctr"/>
        <c:lblOffset val="100"/>
      </c:catAx>
      <c:valAx>
        <c:axId val="102668544"/>
        <c:scaling>
          <c:orientation val="minMax"/>
        </c:scaling>
        <c:axPos val="l"/>
        <c:majorGridlines/>
        <c:title>
          <c:tx>
            <c:rich>
              <a:bodyPr rot="-5400000" vert="horz"/>
              <a:lstStyle/>
              <a:p>
                <a:pPr>
                  <a:defRPr/>
                </a:pPr>
                <a:r>
                  <a:rPr lang="en-US"/>
                  <a:t>Directory accesses per GPU cycle </a:t>
                </a:r>
              </a:p>
            </c:rich>
          </c:tx>
          <c:layout>
            <c:manualLayout>
              <c:xMode val="edge"/>
              <c:yMode val="edge"/>
              <c:x val="1.1939881729781937E-2"/>
              <c:y val="0.11109704534521614"/>
            </c:manualLayout>
          </c:layout>
        </c:title>
        <c:numFmt formatCode="General" sourceLinked="1"/>
        <c:tickLblPos val="nextTo"/>
        <c:crossAx val="102667008"/>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plotArea>
      <c:layout>
        <c:manualLayout>
          <c:layoutTarget val="inner"/>
          <c:xMode val="edge"/>
          <c:yMode val="edge"/>
          <c:x val="0.11912760443178812"/>
          <c:y val="3.2882035578885992E-2"/>
          <c:w val="0.87531689495591758"/>
          <c:h val="0.8600474972782749"/>
        </c:manualLayout>
      </c:layout>
      <c:barChart>
        <c:barDir val="col"/>
        <c:grouping val="clustered"/>
        <c:ser>
          <c:idx val="0"/>
          <c:order val="0"/>
          <c:tx>
            <c:strRef>
              <c:f>motivation!$R$25</c:f>
              <c:strCache>
                <c:ptCount val="1"/>
                <c:pt idx="0">
                  <c:v>max MSHRs</c:v>
                </c:pt>
              </c:strCache>
            </c:strRef>
          </c:tx>
          <c:cat>
            <c:strRef>
              <c:f>motivation!$Q$26:$Q$36</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motivation!$R$26:$R$36</c:f>
              <c:numCache>
                <c:formatCode>General</c:formatCode>
                <c:ptCount val="11"/>
                <c:pt idx="0">
                  <c:v>5368</c:v>
                </c:pt>
                <c:pt idx="1">
                  <c:v>25177</c:v>
                </c:pt>
                <c:pt idx="2">
                  <c:v>36821</c:v>
                </c:pt>
                <c:pt idx="3">
                  <c:v>2419</c:v>
                </c:pt>
                <c:pt idx="4">
                  <c:v>3138</c:v>
                </c:pt>
                <c:pt idx="5">
                  <c:v>18645</c:v>
                </c:pt>
                <c:pt idx="6">
                  <c:v>28495</c:v>
                </c:pt>
                <c:pt idx="7">
                  <c:v>1889</c:v>
                </c:pt>
                <c:pt idx="8">
                  <c:v>575</c:v>
                </c:pt>
                <c:pt idx="9">
                  <c:v>248</c:v>
                </c:pt>
                <c:pt idx="10">
                  <c:v>13193</c:v>
                </c:pt>
              </c:numCache>
            </c:numRef>
          </c:val>
        </c:ser>
        <c:axId val="107937152"/>
        <c:axId val="108004480"/>
      </c:barChart>
      <c:catAx>
        <c:axId val="107937152"/>
        <c:scaling>
          <c:orientation val="minMax"/>
        </c:scaling>
        <c:axPos val="b"/>
        <c:numFmt formatCode="General" sourceLinked="0"/>
        <c:tickLblPos val="nextTo"/>
        <c:crossAx val="108004480"/>
        <c:crosses val="autoZero"/>
        <c:auto val="1"/>
        <c:lblAlgn val="ctr"/>
        <c:lblOffset val="100"/>
      </c:catAx>
      <c:valAx>
        <c:axId val="108004480"/>
        <c:scaling>
          <c:logBase val="10"/>
          <c:orientation val="minMax"/>
        </c:scaling>
        <c:axPos val="l"/>
        <c:majorGridlines/>
        <c:title>
          <c:tx>
            <c:rich>
              <a:bodyPr rot="-5400000" vert="horz"/>
              <a:lstStyle/>
              <a:p>
                <a:pPr>
                  <a:defRPr/>
                </a:pPr>
                <a:r>
                  <a:rPr lang="en-US"/>
                  <a:t>Maximum MSHRs</a:t>
                </a:r>
              </a:p>
            </c:rich>
          </c:tx>
          <c:layout>
            <c:manualLayout>
              <c:xMode val="edge"/>
              <c:yMode val="edge"/>
              <c:x val="2.9087608969461634E-6"/>
              <c:y val="0.31867230422563753"/>
            </c:manualLayout>
          </c:layout>
        </c:title>
        <c:numFmt formatCode="General" sourceLinked="1"/>
        <c:tickLblPos val="nextTo"/>
        <c:crossAx val="107937152"/>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6"/>
  <c:chart>
    <c:autoTitleDeleted val="1"/>
    <c:plotArea>
      <c:layout>
        <c:manualLayout>
          <c:layoutTarget val="inner"/>
          <c:xMode val="edge"/>
          <c:yMode val="edge"/>
          <c:x val="0.1080995188101487"/>
          <c:y val="5.1400554097404488E-2"/>
          <c:w val="0.88387445319335101"/>
          <c:h val="0.8101455806770137"/>
        </c:manualLayout>
      </c:layout>
      <c:barChart>
        <c:barDir val="col"/>
        <c:grouping val="clustered"/>
        <c:ser>
          <c:idx val="0"/>
          <c:order val="0"/>
          <c:tx>
            <c:strRef>
              <c:f>tbe_32!$R$90</c:f>
              <c:strCache>
                <c:ptCount val="1"/>
                <c:pt idx="0">
                  <c:v>32 MSHRS</c:v>
                </c:pt>
              </c:strCache>
            </c:strRef>
          </c:tx>
          <c:cat>
            <c:strRef>
              <c:f>tbe_32!$Q$91:$Q$101</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tbe_32!$R$91:$R$101</c:f>
              <c:numCache>
                <c:formatCode>General</c:formatCode>
                <c:ptCount val="11"/>
                <c:pt idx="0">
                  <c:v>1.137599109328163</c:v>
                </c:pt>
                <c:pt idx="1">
                  <c:v>2.9419524409275972</c:v>
                </c:pt>
                <c:pt idx="2">
                  <c:v>3.7567955614958159</c:v>
                </c:pt>
                <c:pt idx="3">
                  <c:v>1.1535468136084928</c:v>
                </c:pt>
                <c:pt idx="4">
                  <c:v>1.1599315855134502</c:v>
                </c:pt>
                <c:pt idx="5">
                  <c:v>1.0000232402229134</c:v>
                </c:pt>
                <c:pt idx="6">
                  <c:v>2.8699689918304889</c:v>
                </c:pt>
                <c:pt idx="7">
                  <c:v>1.1154406075491461</c:v>
                </c:pt>
                <c:pt idx="8">
                  <c:v>4.0628348990920848</c:v>
                </c:pt>
                <c:pt idx="9">
                  <c:v>1.0333492400068054</c:v>
                </c:pt>
                <c:pt idx="10">
                  <c:v>4.5215026366313626</c:v>
                </c:pt>
              </c:numCache>
            </c:numRef>
          </c:val>
        </c:ser>
        <c:axId val="108083456"/>
        <c:axId val="108097536"/>
      </c:barChart>
      <c:catAx>
        <c:axId val="108083456"/>
        <c:scaling>
          <c:orientation val="minMax"/>
        </c:scaling>
        <c:axPos val="b"/>
        <c:numFmt formatCode="General" sourceLinked="0"/>
        <c:tickLblPos val="nextTo"/>
        <c:crossAx val="108097536"/>
        <c:crosses val="autoZero"/>
        <c:auto val="1"/>
        <c:lblAlgn val="ctr"/>
        <c:lblOffset val="100"/>
      </c:catAx>
      <c:valAx>
        <c:axId val="108097536"/>
        <c:scaling>
          <c:orientation val="minMax"/>
        </c:scaling>
        <c:axPos val="l"/>
        <c:majorGridlines/>
        <c:title>
          <c:tx>
            <c:rich>
              <a:bodyPr rot="-5400000" vert="horz"/>
              <a:lstStyle/>
              <a:p>
                <a:pPr>
                  <a:defRPr/>
                </a:pPr>
                <a:r>
                  <a:rPr lang="en-US"/>
                  <a:t>Slow down</a:t>
                </a:r>
              </a:p>
            </c:rich>
          </c:tx>
          <c:layout/>
        </c:title>
        <c:numFmt formatCode="General" sourceLinked="1"/>
        <c:tickLblPos val="nextTo"/>
        <c:crossAx val="108083456"/>
        <c:crosses val="autoZero"/>
        <c:crossBetween val="between"/>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955796150481191"/>
          <c:y val="5.1400554097404488E-2"/>
          <c:w val="0.86402646544181971"/>
          <c:h val="0.8326195683872849"/>
        </c:manualLayout>
      </c:layout>
      <c:barChart>
        <c:barDir val="col"/>
        <c:grouping val="clustered"/>
        <c:ser>
          <c:idx val="0"/>
          <c:order val="0"/>
          <c:tx>
            <c:strRef>
              <c:f>tbe_32!$J$59</c:f>
              <c:strCache>
                <c:ptCount val="1"/>
                <c:pt idx="0">
                  <c:v>Broadcast</c:v>
                </c:pt>
              </c:strCache>
            </c:strRef>
          </c:tx>
          <c:spPr>
            <a:solidFill>
              <a:schemeClr val="accent5"/>
            </a:solidFill>
          </c:spPr>
          <c:cat>
            <c:strRef>
              <c:f>tbe_32!$I$60:$I$70</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tbe_32!$J$60:$J$70</c:f>
              <c:numCache>
                <c:formatCode>General</c:formatCode>
                <c:ptCount val="11"/>
                <c:pt idx="0">
                  <c:v>0.98727180617266697</c:v>
                </c:pt>
                <c:pt idx="1">
                  <c:v>0.36954501509553017</c:v>
                </c:pt>
                <c:pt idx="2">
                  <c:v>0.67805162797567076</c:v>
                </c:pt>
                <c:pt idx="3">
                  <c:v>0.84547190893249535</c:v>
                </c:pt>
                <c:pt idx="4">
                  <c:v>0.92213171573679653</c:v>
                </c:pt>
                <c:pt idx="5">
                  <c:v>0.99992707121585866</c:v>
                </c:pt>
                <c:pt idx="6">
                  <c:v>0.69059171678041364</c:v>
                </c:pt>
                <c:pt idx="7">
                  <c:v>0.39857912110125182</c:v>
                </c:pt>
                <c:pt idx="8">
                  <c:v>0.54136859010270755</c:v>
                </c:pt>
                <c:pt idx="9">
                  <c:v>0.91970694549325038</c:v>
                </c:pt>
                <c:pt idx="10">
                  <c:v>0.24960983800963013</c:v>
                </c:pt>
              </c:numCache>
            </c:numRef>
          </c:val>
        </c:ser>
        <c:ser>
          <c:idx val="1"/>
          <c:order val="1"/>
          <c:tx>
            <c:strRef>
              <c:f>tbe_32!$K$59</c:f>
              <c:strCache>
                <c:ptCount val="1"/>
                <c:pt idx="0">
                  <c:v>Baseline</c:v>
                </c:pt>
              </c:strCache>
            </c:strRef>
          </c:tx>
          <c:cat>
            <c:strRef>
              <c:f>tbe_32!$I$60:$I$70</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tbe_32!$K$60:$K$70</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ser>
        <c:ser>
          <c:idx val="2"/>
          <c:order val="2"/>
          <c:tx>
            <c:strRef>
              <c:f>tbe_32!$L$59</c:f>
              <c:strCache>
                <c:ptCount val="1"/>
                <c:pt idx="0">
                  <c:v>HSC</c:v>
                </c:pt>
              </c:strCache>
            </c:strRef>
          </c:tx>
          <c:cat>
            <c:strRef>
              <c:f>tbe_32!$I$60:$I$70</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tbe_32!$L$60:$L$70</c:f>
              <c:numCache>
                <c:formatCode>General</c:formatCode>
                <c:ptCount val="11"/>
                <c:pt idx="0">
                  <c:v>1.1835005912376262</c:v>
                </c:pt>
                <c:pt idx="1">
                  <c:v>1.129070341824252</c:v>
                </c:pt>
                <c:pt idx="2">
                  <c:v>3.7886108328416874</c:v>
                </c:pt>
                <c:pt idx="3">
                  <c:v>1.157002053785146</c:v>
                </c:pt>
                <c:pt idx="4">
                  <c:v>1.1201157648509315</c:v>
                </c:pt>
                <c:pt idx="5">
                  <c:v>1.0005626432004924</c:v>
                </c:pt>
                <c:pt idx="6">
                  <c:v>3.1647657105520079</c:v>
                </c:pt>
                <c:pt idx="7">
                  <c:v>1.1193557904550639</c:v>
                </c:pt>
                <c:pt idx="8">
                  <c:v>4.1793144012640173</c:v>
                </c:pt>
                <c:pt idx="9">
                  <c:v>1.0509785749194123</c:v>
                </c:pt>
                <c:pt idx="10">
                  <c:v>4.7299863721908375</c:v>
                </c:pt>
              </c:numCache>
            </c:numRef>
          </c:val>
        </c:ser>
        <c:axId val="108218624"/>
        <c:axId val="108232704"/>
      </c:barChart>
      <c:catAx>
        <c:axId val="108218624"/>
        <c:scaling>
          <c:orientation val="minMax"/>
        </c:scaling>
        <c:axPos val="b"/>
        <c:numFmt formatCode="General" sourceLinked="0"/>
        <c:tickLblPos val="nextTo"/>
        <c:crossAx val="108232704"/>
        <c:crosses val="autoZero"/>
        <c:auto val="1"/>
        <c:lblAlgn val="ctr"/>
        <c:lblOffset val="100"/>
      </c:catAx>
      <c:valAx>
        <c:axId val="108232704"/>
        <c:scaling>
          <c:orientation val="minMax"/>
        </c:scaling>
        <c:axPos val="l"/>
        <c:majorGridlines/>
        <c:title>
          <c:tx>
            <c:rich>
              <a:bodyPr rot="-5400000" vert="horz"/>
              <a:lstStyle/>
              <a:p>
                <a:pPr>
                  <a:defRPr/>
                </a:pPr>
                <a:r>
                  <a:rPr lang="en-US" dirty="0"/>
                  <a:t>Normalized </a:t>
                </a:r>
                <a:r>
                  <a:rPr lang="en-US" dirty="0" smtClean="0"/>
                  <a:t>speed-up</a:t>
                </a:r>
                <a:endParaRPr lang="en-US" dirty="0"/>
              </a:p>
            </c:rich>
          </c:tx>
          <c:layout/>
        </c:title>
        <c:numFmt formatCode="General" sourceLinked="1"/>
        <c:tickLblPos val="nextTo"/>
        <c:crossAx val="108218624"/>
        <c:crosses val="autoZero"/>
        <c:crossBetween val="between"/>
      </c:valAx>
    </c:plotArea>
    <c:legend>
      <c:legendPos val="r"/>
      <c:layout>
        <c:manualLayout>
          <c:xMode val="edge"/>
          <c:yMode val="edge"/>
          <c:x val="0.33645532579576443"/>
          <c:y val="4.4693217206370116E-2"/>
          <c:w val="0.62950123476900099"/>
          <c:h val="7.9855278506853311E-2"/>
        </c:manualLayout>
      </c:layout>
      <c:txPr>
        <a:bodyPr/>
        <a:lstStyle/>
        <a:p>
          <a:pPr>
            <a:defRPr sz="2800"/>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569685039370077"/>
          <c:y val="5.1400554097404488E-2"/>
          <c:w val="0.85356561679790022"/>
          <c:h val="0.71239647127442429"/>
        </c:manualLayout>
      </c:layout>
      <c:barChart>
        <c:barDir val="col"/>
        <c:grouping val="clustered"/>
        <c:ser>
          <c:idx val="0"/>
          <c:order val="0"/>
          <c:tx>
            <c:strRef>
              <c:f>tbe_32!$O$23</c:f>
              <c:strCache>
                <c:ptCount val="1"/>
                <c:pt idx="0">
                  <c:v>broadcast</c:v>
                </c:pt>
              </c:strCache>
            </c:strRef>
          </c:tx>
          <c:spPr>
            <a:solidFill>
              <a:schemeClr val="accent5"/>
            </a:solidFill>
          </c:spPr>
          <c:cat>
            <c:strRef>
              <c:f>tbe_32!$N$24:$N$34</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tbe_32!$O$24:$O$34</c:f>
              <c:numCache>
                <c:formatCode>General</c:formatCode>
                <c:ptCount val="11"/>
                <c:pt idx="0">
                  <c:v>0.98587676334919272</c:v>
                </c:pt>
                <c:pt idx="1">
                  <c:v>0.37001397654794427</c:v>
                </c:pt>
                <c:pt idx="2">
                  <c:v>0.6780595679981668</c:v>
                </c:pt>
                <c:pt idx="3">
                  <c:v>0.83179909088409842</c:v>
                </c:pt>
                <c:pt idx="4">
                  <c:v>0.92187038861838921</c:v>
                </c:pt>
                <c:pt idx="5">
                  <c:v>0.99992707121585878</c:v>
                </c:pt>
                <c:pt idx="6">
                  <c:v>0.6892946277031109</c:v>
                </c:pt>
                <c:pt idx="7">
                  <c:v>0.39857912110125182</c:v>
                </c:pt>
                <c:pt idx="8">
                  <c:v>0.54272059128584105</c:v>
                </c:pt>
                <c:pt idx="9">
                  <c:v>0.91970694549325038</c:v>
                </c:pt>
                <c:pt idx="10">
                  <c:v>0.24963903982936514</c:v>
                </c:pt>
              </c:numCache>
            </c:numRef>
          </c:val>
        </c:ser>
        <c:ser>
          <c:idx val="1"/>
          <c:order val="1"/>
          <c:tx>
            <c:strRef>
              <c:f>tbe_32!$P$23</c:f>
              <c:strCache>
                <c:ptCount val="1"/>
                <c:pt idx="0">
                  <c:v>baseline</c:v>
                </c:pt>
              </c:strCache>
            </c:strRef>
          </c:tx>
          <c:cat>
            <c:strRef>
              <c:f>tbe_32!$N$24:$N$34</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tbe_32!$P$24:$P$34</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ser>
        <c:ser>
          <c:idx val="2"/>
          <c:order val="2"/>
          <c:tx>
            <c:strRef>
              <c:f>tbe_32!$Q$23</c:f>
              <c:strCache>
                <c:ptCount val="1"/>
                <c:pt idx="0">
                  <c:v>HSC</c:v>
                </c:pt>
              </c:strCache>
            </c:strRef>
          </c:tx>
          <c:cat>
            <c:strRef>
              <c:f>tbe_32!$N$24:$N$34</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tbe_32!$Q$24:$Q$34</c:f>
              <c:numCache>
                <c:formatCode>General</c:formatCode>
                <c:ptCount val="11"/>
                <c:pt idx="0">
                  <c:v>6.8875677840450483E-2</c:v>
                </c:pt>
                <c:pt idx="1">
                  <c:v>3.7400220370601964E-2</c:v>
                </c:pt>
                <c:pt idx="2">
                  <c:v>0.1255816024859823</c:v>
                </c:pt>
                <c:pt idx="3">
                  <c:v>3.2046677912359752E-3</c:v>
                </c:pt>
                <c:pt idx="4">
                  <c:v>0.12759982493078717</c:v>
                </c:pt>
                <c:pt idx="5">
                  <c:v>1.7918493205675641E-3</c:v>
                </c:pt>
                <c:pt idx="6">
                  <c:v>0.11391688900065125</c:v>
                </c:pt>
                <c:pt idx="7">
                  <c:v>6.7085625491404349E-4</c:v>
                </c:pt>
                <c:pt idx="8">
                  <c:v>0.13447487665790428</c:v>
                </c:pt>
                <c:pt idx="9">
                  <c:v>6.4104052755728599E-2</c:v>
                </c:pt>
                <c:pt idx="10">
                  <c:v>7.1104925580934676E-3</c:v>
                </c:pt>
              </c:numCache>
            </c:numRef>
          </c:val>
        </c:ser>
        <c:axId val="102812288"/>
        <c:axId val="108269952"/>
      </c:barChart>
      <c:catAx>
        <c:axId val="102812288"/>
        <c:scaling>
          <c:orientation val="minMax"/>
        </c:scaling>
        <c:axPos val="b"/>
        <c:numFmt formatCode="General" sourceLinked="0"/>
        <c:tickLblPos val="nextTo"/>
        <c:crossAx val="108269952"/>
        <c:crosses val="autoZero"/>
        <c:auto val="1"/>
        <c:lblAlgn val="ctr"/>
        <c:lblOffset val="100"/>
      </c:catAx>
      <c:valAx>
        <c:axId val="108269952"/>
        <c:scaling>
          <c:orientation val="minMax"/>
        </c:scaling>
        <c:axPos val="l"/>
        <c:majorGridlines/>
        <c:title>
          <c:tx>
            <c:rich>
              <a:bodyPr rot="-5400000" vert="horz"/>
              <a:lstStyle/>
              <a:p>
                <a:pPr>
                  <a:defRPr/>
                </a:pPr>
                <a:r>
                  <a:rPr lang="en-US" dirty="0"/>
                  <a:t>Normalized </a:t>
                </a:r>
                <a:r>
                  <a:rPr lang="en-US" dirty="0" smtClean="0"/>
                  <a:t>directory</a:t>
                </a:r>
                <a:r>
                  <a:rPr lang="en-US" baseline="0" dirty="0" smtClean="0"/>
                  <a:t> </a:t>
                </a:r>
                <a:r>
                  <a:rPr lang="en-US" dirty="0" smtClean="0"/>
                  <a:t>bandwidth</a:t>
                </a:r>
                <a:endParaRPr lang="en-US" dirty="0"/>
              </a:p>
            </c:rich>
          </c:tx>
          <c:layout>
            <c:manualLayout>
              <c:xMode val="edge"/>
              <c:yMode val="edge"/>
              <c:x val="2.6707544453138408E-2"/>
              <c:y val="0.18815788540901843"/>
            </c:manualLayout>
          </c:layout>
        </c:title>
        <c:numFmt formatCode="General" sourceLinked="1"/>
        <c:tickLblPos val="nextTo"/>
        <c:crossAx val="102812288"/>
        <c:crosses val="autoZero"/>
        <c:crossBetween val="between"/>
      </c:valAx>
    </c:plotArea>
    <c:legend>
      <c:legendPos val="r"/>
      <c:layout>
        <c:manualLayout>
          <c:xMode val="edge"/>
          <c:yMode val="edge"/>
          <c:x val="0.38731908234411244"/>
          <c:y val="5.7551915335341923E-2"/>
          <c:w val="0.60842551681409274"/>
          <c:h val="8.9114537766112556E-2"/>
        </c:manualLayout>
      </c:layout>
      <c:txPr>
        <a:bodyPr/>
        <a:lstStyle/>
        <a:p>
          <a:pPr>
            <a:defRPr sz="2800"/>
          </a:pPr>
          <a:endParaRPr lang="en-US"/>
        </a:p>
      </c:txPr>
    </c:legend>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7"/>
  <c:chart>
    <c:plotArea>
      <c:layout>
        <c:manualLayout>
          <c:layoutTarget val="inner"/>
          <c:xMode val="edge"/>
          <c:yMode val="edge"/>
          <c:x val="0.15255796150481193"/>
          <c:y val="3.2882035578885992E-2"/>
          <c:w val="0.84393350831146108"/>
          <c:h val="0.73091498979294223"/>
        </c:manualLayout>
      </c:layout>
      <c:barChart>
        <c:barDir val="col"/>
        <c:grouping val="clustered"/>
        <c:ser>
          <c:idx val="0"/>
          <c:order val="0"/>
          <c:spPr>
            <a:solidFill>
              <a:schemeClr val="accent3"/>
            </a:solidFill>
          </c:spPr>
          <c:cat>
            <c:strRef>
              <c:f>motivation!$L$67:$L$77</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motivation!$M$67:$M$77</c:f>
              <c:numCache>
                <c:formatCode>General</c:formatCode>
                <c:ptCount val="11"/>
                <c:pt idx="0">
                  <c:v>6.0543964232488832E-2</c:v>
                </c:pt>
                <c:pt idx="1">
                  <c:v>2.0415458553441634E-2</c:v>
                </c:pt>
                <c:pt idx="2">
                  <c:v>5.1275087585888474E-2</c:v>
                </c:pt>
                <c:pt idx="3">
                  <c:v>1.2815212897891684E-2</c:v>
                </c:pt>
                <c:pt idx="4">
                  <c:v>0.21128107074569791</c:v>
                </c:pt>
                <c:pt idx="5">
                  <c:v>5.5939930276213481E-2</c:v>
                </c:pt>
                <c:pt idx="6">
                  <c:v>1.3265485172837346E-2</c:v>
                </c:pt>
                <c:pt idx="7">
                  <c:v>6.670195870831129E-2</c:v>
                </c:pt>
                <c:pt idx="8">
                  <c:v>0.13565217391304338</c:v>
                </c:pt>
                <c:pt idx="9">
                  <c:v>0.20564516129032268</c:v>
                </c:pt>
                <c:pt idx="10">
                  <c:v>2.0920184946562566E-2</c:v>
                </c:pt>
              </c:numCache>
            </c:numRef>
          </c:val>
        </c:ser>
        <c:axId val="108339968"/>
        <c:axId val="108341504"/>
      </c:barChart>
      <c:catAx>
        <c:axId val="108339968"/>
        <c:scaling>
          <c:orientation val="minMax"/>
        </c:scaling>
        <c:axPos val="b"/>
        <c:numFmt formatCode="General" sourceLinked="0"/>
        <c:tickLblPos val="nextTo"/>
        <c:crossAx val="108341504"/>
        <c:crosses val="autoZero"/>
        <c:auto val="1"/>
        <c:lblAlgn val="ctr"/>
        <c:lblOffset val="100"/>
      </c:catAx>
      <c:valAx>
        <c:axId val="108341504"/>
        <c:scaling>
          <c:orientation val="minMax"/>
        </c:scaling>
        <c:axPos val="l"/>
        <c:majorGridlines/>
        <c:title>
          <c:tx>
            <c:rich>
              <a:bodyPr rot="-5400000" vert="horz"/>
              <a:lstStyle/>
              <a:p>
                <a:pPr>
                  <a:defRPr/>
                </a:pPr>
                <a:r>
                  <a:rPr lang="en-US" dirty="0"/>
                  <a:t>Normalized </a:t>
                </a:r>
                <a:r>
                  <a:rPr lang="en-US" dirty="0" smtClean="0"/>
                  <a:t>directory</a:t>
                </a:r>
                <a:r>
                  <a:rPr lang="en-US" baseline="0" dirty="0" smtClean="0"/>
                  <a:t> </a:t>
                </a:r>
                <a:r>
                  <a:rPr lang="en-US" dirty="0" smtClean="0"/>
                  <a:t>MSHRs </a:t>
                </a:r>
                <a:r>
                  <a:rPr lang="en-US" dirty="0"/>
                  <a:t>required</a:t>
                </a:r>
              </a:p>
            </c:rich>
          </c:tx>
          <c:layout>
            <c:manualLayout>
              <c:xMode val="edge"/>
              <c:yMode val="edge"/>
              <c:x val="1.9904418116926378E-2"/>
              <c:y val="8.5341165151783707E-2"/>
            </c:manualLayout>
          </c:layout>
        </c:title>
        <c:numFmt formatCode="General" sourceLinked="1"/>
        <c:tickLblPos val="nextTo"/>
        <c:crossAx val="108339968"/>
        <c:crosses val="autoZero"/>
        <c:crossBetween val="between"/>
      </c:valAx>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993452379221"/>
          <c:y val="2.8252405949256338E-2"/>
          <c:w val="0.85905750329417196"/>
          <c:h val="0.74943350831146116"/>
        </c:manualLayout>
      </c:layout>
      <c:barChart>
        <c:barDir val="col"/>
        <c:grouping val="clustered"/>
        <c:ser>
          <c:idx val="0"/>
          <c:order val="0"/>
          <c:tx>
            <c:strRef>
              <c:f>tbe_32!$AA$23</c:f>
              <c:strCache>
                <c:ptCount val="1"/>
                <c:pt idx="0">
                  <c:v>broadcast</c:v>
                </c:pt>
              </c:strCache>
            </c:strRef>
          </c:tx>
          <c:spPr>
            <a:solidFill>
              <a:schemeClr val="accent5"/>
            </a:solidFill>
          </c:spPr>
          <c:cat>
            <c:strRef>
              <c:f>tbe_32!$Z$24:$Z$34</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tbe_32!$AA$24:$AA$34</c:f>
              <c:numCache>
                <c:formatCode>General</c:formatCode>
                <c:ptCount val="11"/>
                <c:pt idx="0">
                  <c:v>0.99863969798849272</c:v>
                </c:pt>
                <c:pt idx="1">
                  <c:v>1.8855701877276543</c:v>
                </c:pt>
                <c:pt idx="2">
                  <c:v>1.5333679901228152</c:v>
                </c:pt>
                <c:pt idx="3">
                  <c:v>1.2343227209252199</c:v>
                </c:pt>
                <c:pt idx="4">
                  <c:v>1.3690634479573878</c:v>
                </c:pt>
                <c:pt idx="5">
                  <c:v>2.2964382180010783</c:v>
                </c:pt>
                <c:pt idx="6">
                  <c:v>2.0084623760422677</c:v>
                </c:pt>
                <c:pt idx="7">
                  <c:v>0.99864742683863905</c:v>
                </c:pt>
                <c:pt idx="8">
                  <c:v>1.8250358335830945</c:v>
                </c:pt>
                <c:pt idx="9">
                  <c:v>2.3599515526662471</c:v>
                </c:pt>
                <c:pt idx="10">
                  <c:v>3.9259207282844812</c:v>
                </c:pt>
              </c:numCache>
            </c:numRef>
          </c:val>
        </c:ser>
        <c:ser>
          <c:idx val="1"/>
          <c:order val="1"/>
          <c:tx>
            <c:strRef>
              <c:f>tbe_32!$AB$23</c:f>
              <c:strCache>
                <c:ptCount val="1"/>
                <c:pt idx="0">
                  <c:v>baseline</c:v>
                </c:pt>
              </c:strCache>
            </c:strRef>
          </c:tx>
          <c:cat>
            <c:strRef>
              <c:f>tbe_32!$Z$24:$Z$34</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tbe_32!$AB$24:$AB$34</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ser>
        <c:ser>
          <c:idx val="2"/>
          <c:order val="2"/>
          <c:tx>
            <c:strRef>
              <c:f>tbe_32!$AC$23</c:f>
              <c:strCache>
                <c:ptCount val="1"/>
                <c:pt idx="0">
                  <c:v>HSC</c:v>
                </c:pt>
              </c:strCache>
            </c:strRef>
          </c:tx>
          <c:cat>
            <c:strRef>
              <c:f>tbe_32!$Z$24:$Z$34</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tbe_32!$AC$24:$AC$34</c:f>
              <c:numCache>
                <c:formatCode>General</c:formatCode>
                <c:ptCount val="11"/>
                <c:pt idx="0">
                  <c:v>0.16791372342247099</c:v>
                </c:pt>
                <c:pt idx="1">
                  <c:v>0.36113237001160786</c:v>
                </c:pt>
                <c:pt idx="2">
                  <c:v>0.27969910154553324</c:v>
                </c:pt>
                <c:pt idx="3">
                  <c:v>0.38239486780569676</c:v>
                </c:pt>
                <c:pt idx="4">
                  <c:v>0.45676478315910174</c:v>
                </c:pt>
                <c:pt idx="5">
                  <c:v>0.86422974506305639</c:v>
                </c:pt>
                <c:pt idx="6">
                  <c:v>2.8564026863293884E-2</c:v>
                </c:pt>
                <c:pt idx="7">
                  <c:v>0.49497390600343733</c:v>
                </c:pt>
                <c:pt idx="8">
                  <c:v>0.14784447215540375</c:v>
                </c:pt>
                <c:pt idx="9">
                  <c:v>0.39313393058073576</c:v>
                </c:pt>
                <c:pt idx="10">
                  <c:v>0.16459680765382081</c:v>
                </c:pt>
              </c:numCache>
            </c:numRef>
          </c:val>
        </c:ser>
        <c:axId val="108397312"/>
        <c:axId val="108398848"/>
      </c:barChart>
      <c:catAx>
        <c:axId val="108397312"/>
        <c:scaling>
          <c:orientation val="minMax"/>
        </c:scaling>
        <c:axPos val="b"/>
        <c:numFmt formatCode="General" sourceLinked="0"/>
        <c:tickLblPos val="nextTo"/>
        <c:crossAx val="108398848"/>
        <c:crosses val="autoZero"/>
        <c:auto val="1"/>
        <c:lblAlgn val="ctr"/>
        <c:lblOffset val="100"/>
      </c:catAx>
      <c:valAx>
        <c:axId val="108398848"/>
        <c:scaling>
          <c:orientation val="minMax"/>
        </c:scaling>
        <c:axPos val="l"/>
        <c:majorGridlines/>
        <c:title>
          <c:tx>
            <c:rich>
              <a:bodyPr rot="-5400000" vert="horz"/>
              <a:lstStyle/>
              <a:p>
                <a:pPr>
                  <a:defRPr/>
                </a:pPr>
                <a:r>
                  <a:rPr lang="en-US" dirty="0" smtClean="0"/>
                  <a:t>Normalized </a:t>
                </a:r>
                <a:r>
                  <a:rPr lang="en-US" dirty="0"/>
                  <a:t>load latency</a:t>
                </a:r>
              </a:p>
            </c:rich>
          </c:tx>
          <c:layout>
            <c:manualLayout>
              <c:xMode val="edge"/>
              <c:yMode val="edge"/>
              <c:x val="1.6666666666666673E-2"/>
              <c:y val="0.19954870224555263"/>
            </c:manualLayout>
          </c:layout>
        </c:title>
        <c:numFmt formatCode="General" sourceLinked="1"/>
        <c:tickLblPos val="nextTo"/>
        <c:crossAx val="108397312"/>
        <c:crosses val="autoZero"/>
        <c:crossBetween val="between"/>
      </c:valAx>
    </c:plotArea>
    <c:legend>
      <c:legendPos val="r"/>
      <c:layout>
        <c:manualLayout>
          <c:xMode val="edge"/>
          <c:yMode val="edge"/>
          <c:x val="0.36546730698189889"/>
          <c:y val="3.7037037037037049E-2"/>
          <c:w val="0.63175494271195409"/>
          <c:h val="8.4871661138820692E-2"/>
        </c:manualLayout>
      </c:layout>
      <c:txPr>
        <a:bodyPr/>
        <a:lstStyle/>
        <a:p>
          <a:pPr>
            <a:defRPr sz="2800"/>
          </a:pPr>
          <a:endParaRPr lang="en-US"/>
        </a:p>
      </c:tx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0886351706036747"/>
          <c:y val="2.8252405949256338E-2"/>
          <c:w val="0.87759601924759412"/>
          <c:h val="0.74480387868183184"/>
        </c:manualLayout>
      </c:layout>
      <c:barChart>
        <c:barDir val="col"/>
        <c:grouping val="stacked"/>
        <c:ser>
          <c:idx val="0"/>
          <c:order val="0"/>
          <c:tx>
            <c:strRef>
              <c:f>tbe_32!$M$77</c:f>
              <c:strCache>
                <c:ptCount val="1"/>
                <c:pt idx="0">
                  <c:v>CPU</c:v>
                </c:pt>
              </c:strCache>
            </c:strRef>
          </c:tx>
          <c:cat>
            <c:strRef>
              <c:f>tbe_32!$L$78:$L$88</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tbe_32!$M$78:$M$88</c:f>
              <c:numCache>
                <c:formatCode>General</c:formatCode>
                <c:ptCount val="11"/>
                <c:pt idx="0">
                  <c:v>83.304087963579661</c:v>
                </c:pt>
                <c:pt idx="1">
                  <c:v>50.377484082563242</c:v>
                </c:pt>
                <c:pt idx="2">
                  <c:v>50.048417774919677</c:v>
                </c:pt>
                <c:pt idx="3">
                  <c:v>52.150486699510651</c:v>
                </c:pt>
                <c:pt idx="4">
                  <c:v>54.833361347909502</c:v>
                </c:pt>
                <c:pt idx="5">
                  <c:v>99.974191862327743</c:v>
                </c:pt>
                <c:pt idx="6">
                  <c:v>52.433210809698842</c:v>
                </c:pt>
                <c:pt idx="7">
                  <c:v>90.573142186947379</c:v>
                </c:pt>
                <c:pt idx="8">
                  <c:v>50.03677957303659</c:v>
                </c:pt>
                <c:pt idx="9">
                  <c:v>88.840082775633178</c:v>
                </c:pt>
                <c:pt idx="10">
                  <c:v>50.072783966445101</c:v>
                </c:pt>
              </c:numCache>
            </c:numRef>
          </c:val>
        </c:ser>
        <c:ser>
          <c:idx val="1"/>
          <c:order val="1"/>
          <c:tx>
            <c:strRef>
              <c:f>tbe_32!$N$77</c:f>
              <c:strCache>
                <c:ptCount val="1"/>
                <c:pt idx="0">
                  <c:v>GPU</c:v>
                </c:pt>
              </c:strCache>
            </c:strRef>
          </c:tx>
          <c:spPr>
            <a:solidFill>
              <a:schemeClr val="accent3"/>
            </a:solidFill>
          </c:spPr>
          <c:cat>
            <c:strRef>
              <c:f>tbe_32!$L$78:$L$88</c:f>
              <c:strCache>
                <c:ptCount val="11"/>
                <c:pt idx="0">
                  <c:v>bp</c:v>
                </c:pt>
                <c:pt idx="1">
                  <c:v>bfs</c:v>
                </c:pt>
                <c:pt idx="2">
                  <c:v>hs</c:v>
                </c:pt>
                <c:pt idx="3">
                  <c:v>lud</c:v>
                </c:pt>
                <c:pt idx="4">
                  <c:v>nw</c:v>
                </c:pt>
                <c:pt idx="5">
                  <c:v>km</c:v>
                </c:pt>
                <c:pt idx="6">
                  <c:v>sd</c:v>
                </c:pt>
                <c:pt idx="7">
                  <c:v>bn</c:v>
                </c:pt>
                <c:pt idx="8">
                  <c:v>dct</c:v>
                </c:pt>
                <c:pt idx="9">
                  <c:v>hg</c:v>
                </c:pt>
                <c:pt idx="10">
                  <c:v>mm</c:v>
                </c:pt>
              </c:strCache>
            </c:strRef>
          </c:cat>
          <c:val>
            <c:numRef>
              <c:f>tbe_32!$N$78:$N$88</c:f>
              <c:numCache>
                <c:formatCode>General</c:formatCode>
                <c:ptCount val="11"/>
                <c:pt idx="0">
                  <c:v>16.695912036420303</c:v>
                </c:pt>
                <c:pt idx="1">
                  <c:v>49.622515917436758</c:v>
                </c:pt>
                <c:pt idx="2">
                  <c:v>49.951582225080308</c:v>
                </c:pt>
                <c:pt idx="3">
                  <c:v>47.849513300489335</c:v>
                </c:pt>
                <c:pt idx="4">
                  <c:v>45.166638652090498</c:v>
                </c:pt>
                <c:pt idx="5">
                  <c:v>2.5808137672257123E-2</c:v>
                </c:pt>
                <c:pt idx="6">
                  <c:v>47.566789190301158</c:v>
                </c:pt>
                <c:pt idx="7">
                  <c:v>9.4268578130526048</c:v>
                </c:pt>
                <c:pt idx="8">
                  <c:v>49.963220426963375</c:v>
                </c:pt>
                <c:pt idx="9">
                  <c:v>11.159917224366822</c:v>
                </c:pt>
                <c:pt idx="10">
                  <c:v>49.927216033554913</c:v>
                </c:pt>
              </c:numCache>
            </c:numRef>
          </c:val>
        </c:ser>
        <c:overlap val="100"/>
        <c:axId val="108453888"/>
        <c:axId val="108455424"/>
      </c:barChart>
      <c:catAx>
        <c:axId val="108453888"/>
        <c:scaling>
          <c:orientation val="minMax"/>
        </c:scaling>
        <c:axPos val="b"/>
        <c:numFmt formatCode="General" sourceLinked="0"/>
        <c:tickLblPos val="nextTo"/>
        <c:crossAx val="108455424"/>
        <c:crosses val="autoZero"/>
        <c:auto val="1"/>
        <c:lblAlgn val="ctr"/>
        <c:lblOffset val="100"/>
      </c:catAx>
      <c:valAx>
        <c:axId val="108455424"/>
        <c:scaling>
          <c:orientation val="minMax"/>
        </c:scaling>
        <c:axPos val="l"/>
        <c:majorGridlines/>
        <c:title>
          <c:tx>
            <c:rich>
              <a:bodyPr rot="-5400000" vert="horz"/>
              <a:lstStyle/>
              <a:p>
                <a:pPr>
                  <a:defRPr/>
                </a:pPr>
                <a:r>
                  <a:rPr lang="en-US"/>
                  <a:t>Execution time (%)</a:t>
                </a:r>
              </a:p>
            </c:rich>
          </c:tx>
          <c:layout>
            <c:manualLayout>
              <c:xMode val="edge"/>
              <c:yMode val="edge"/>
              <c:x val="8.3333333333333367E-3"/>
              <c:y val="0.25405694079906682"/>
            </c:manualLayout>
          </c:layout>
        </c:title>
        <c:numFmt formatCode="General" sourceLinked="1"/>
        <c:tickLblPos val="nextTo"/>
        <c:crossAx val="108453888"/>
        <c:crosses val="autoZero"/>
        <c:crossBetween val="between"/>
      </c:valAx>
    </c:plotArea>
    <c:legend>
      <c:legendPos val="r"/>
      <c:layout>
        <c:manualLayout>
          <c:xMode val="edge"/>
          <c:yMode val="edge"/>
          <c:x val="0.77812620297462853"/>
          <c:y val="2.739391951006126E-2"/>
          <c:w val="0.21354046369203863"/>
          <c:h val="0.11187882764654415"/>
        </c:manualLayout>
      </c:layout>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D331283-B79C-4A4D-8494-C1CCC008938E}" type="datetimeFigureOut">
              <a:rPr lang="en-US" smtClean="0"/>
              <a:pPr/>
              <a:t>11/17/2015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726EB7-C9CE-46AB-A807-454EF0638FD9}" type="slidenum">
              <a:rPr lang="en-US" smtClean="0"/>
              <a:pPr/>
              <a:t>‹#›</a:t>
            </a:fld>
            <a:endParaRPr lang="en-US"/>
          </a:p>
        </p:txBody>
      </p:sp>
    </p:spTree>
    <p:extLst>
      <p:ext uri="{BB962C8B-B14F-4D97-AF65-F5344CB8AC3E}">
        <p14:creationId xmlns="" xmlns:p14="http://schemas.microsoft.com/office/powerpoint/2010/main" val="220456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32492B-F736-4B6C-B6C8-8F298B760659}" type="datetimeFigureOut">
              <a:rPr lang="en-US" smtClean="0"/>
              <a:pPr/>
              <a:t>11/17/2015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4CD734-F429-4B0F-8B93-8E7082F758F8}" type="slidenum">
              <a:rPr lang="en-US" smtClean="0"/>
              <a:pPr/>
              <a:t>‹#›</a:t>
            </a:fld>
            <a:endParaRPr lang="en-US"/>
          </a:p>
        </p:txBody>
      </p:sp>
    </p:spTree>
    <p:extLst>
      <p:ext uri="{BB962C8B-B14F-4D97-AF65-F5344CB8AC3E}">
        <p14:creationId xmlns="" xmlns:p14="http://schemas.microsoft.com/office/powerpoint/2010/main" val="418316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4CD734-F429-4B0F-8B93-8E7082F758F8}" type="slidenum">
              <a:rPr lang="en-US" smtClean="0"/>
              <a:pPr/>
              <a:t>1</a:t>
            </a:fld>
            <a:endParaRPr lang="en-US"/>
          </a:p>
        </p:txBody>
      </p:sp>
    </p:spTree>
    <p:extLst>
      <p:ext uri="{BB962C8B-B14F-4D97-AF65-F5344CB8AC3E}">
        <p14:creationId xmlns="" xmlns:p14="http://schemas.microsoft.com/office/powerpoint/2010/main" val="260209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inclusive” directory. Send</a:t>
            </a:r>
            <a:r>
              <a:rPr lang="en-US" baseline="0" dirty="0" smtClean="0"/>
              <a:t> probes only to sharers on hits, send probes to everyone on </a:t>
            </a:r>
            <a:r>
              <a:rPr lang="en-US" baseline="0" smtClean="0"/>
              <a:t>misses.</a:t>
            </a:r>
          </a:p>
          <a:p>
            <a:r>
              <a:rPr lang="en-US" baseline="0" smtClean="0"/>
              <a:t>Define probe: for instance, an invalidation</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15</a:t>
            </a:fld>
            <a:endParaRPr lang="en-US"/>
          </a:p>
        </p:txBody>
      </p:sp>
    </p:spTree>
    <p:extLst>
      <p:ext uri="{BB962C8B-B14F-4D97-AF65-F5344CB8AC3E}">
        <p14:creationId xmlns="" xmlns:p14="http://schemas.microsoft.com/office/powerpoint/2010/main" val="1876621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GCN</a:t>
            </a:r>
          </a:p>
          <a:p>
            <a:r>
              <a:rPr lang="en-US" dirty="0" smtClean="0"/>
              <a:t>Make sure to point out the assumption of stacked </a:t>
            </a:r>
            <a:r>
              <a:rPr lang="en-US" smtClean="0"/>
              <a:t>high-bandwidth</a:t>
            </a:r>
            <a:r>
              <a:rPr lang="en-US" baseline="0" smtClean="0"/>
              <a:t> DRAM</a:t>
            </a:r>
          </a:p>
          <a:p>
            <a:r>
              <a:rPr lang="en-US" baseline="0" smtClean="0"/>
              <a:t>Point out 1 GHz</a:t>
            </a:r>
          </a:p>
          <a:p>
            <a:r>
              <a:rPr lang="en-US" baseline="0" smtClean="0"/>
              <a:t>Workloads coming next!!</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18</a:t>
            </a:fld>
            <a:endParaRPr lang="en-US"/>
          </a:p>
        </p:txBody>
      </p:sp>
    </p:spTree>
    <p:extLst>
      <p:ext uri="{BB962C8B-B14F-4D97-AF65-F5344CB8AC3E}">
        <p14:creationId xmlns="" xmlns:p14="http://schemas.microsoft.com/office/powerpoint/2010/main" val="82842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a list, see the paper for more details</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19</a:t>
            </a:fld>
            <a:endParaRPr lang="en-US"/>
          </a:p>
        </p:txBody>
      </p:sp>
    </p:spTree>
    <p:extLst>
      <p:ext uri="{BB962C8B-B14F-4D97-AF65-F5344CB8AC3E}">
        <p14:creationId xmlns="" xmlns:p14="http://schemas.microsoft.com/office/powerpoint/2010/main" val="83072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stay coherent need to put all GPU coherent requests through directory</a:t>
            </a:r>
          </a:p>
          <a:p>
            <a:r>
              <a:rPr lang="en-US" baseline="0" dirty="0" smtClean="0"/>
              <a:t>Very high bandwidth</a:t>
            </a:r>
          </a:p>
          <a:p>
            <a:endParaRPr lang="en-US" baseline="0" dirty="0" smtClean="0"/>
          </a:p>
          <a:p>
            <a:r>
              <a:rPr lang="en-US" baseline="0" dirty="0" smtClean="0"/>
              <a:t>“Often” highly associative: MSHRs</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20</a:t>
            </a:fld>
            <a:endParaRPr lang="en-US"/>
          </a:p>
        </p:txBody>
      </p:sp>
    </p:spTree>
    <p:extLst>
      <p:ext uri="{BB962C8B-B14F-4D97-AF65-F5344CB8AC3E}">
        <p14:creationId xmlns="" xmlns:p14="http://schemas.microsoft.com/office/powerpoint/2010/main" val="23478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Define axes.</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21</a:t>
            </a:fld>
            <a:endParaRPr lang="en-US"/>
          </a:p>
        </p:txBody>
      </p:sp>
    </p:spTree>
    <p:extLst>
      <p:ext uri="{BB962C8B-B14F-4D97-AF65-F5344CB8AC3E}">
        <p14:creationId xmlns="" xmlns:p14="http://schemas.microsoft.com/office/powerpoint/2010/main" val="229320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Little's law calculated</a:t>
            </a:r>
            <a:r>
              <a:rPr lang="en-US" sz="1200" kern="1200" baseline="0" dirty="0" smtClean="0">
                <a:solidFill>
                  <a:schemeClr val="tx1"/>
                </a:solidFill>
                <a:effectLst/>
                <a:latin typeface="+mn-lt"/>
                <a:ea typeface="+mn-ea"/>
                <a:cs typeface="+mn-cs"/>
              </a:rPr>
              <a:t> line: </a:t>
            </a:r>
            <a:r>
              <a:rPr lang="en-US" sz="1200" kern="1200" dirty="0" smtClean="0">
                <a:solidFill>
                  <a:schemeClr val="tx1"/>
                </a:solidFill>
                <a:effectLst/>
                <a:latin typeface="+mn-lt"/>
                <a:ea typeface="+mn-ea"/>
                <a:cs typeface="+mn-cs"/>
              </a:rPr>
              <a:t>700GB/s / 64 bytes per request = 11 requests/ns </a:t>
            </a:r>
            <a:r>
              <a:rPr lang="en-US" sz="1200" kern="1200" smtClean="0">
                <a:solidFill>
                  <a:schemeClr val="tx1"/>
                </a:solidFill>
                <a:effectLst/>
                <a:latin typeface="+mn-lt"/>
                <a:ea typeface="+mn-ea"/>
                <a:cs typeface="+mn-cs"/>
              </a:rPr>
              <a:t>* 22 ns </a:t>
            </a:r>
            <a:r>
              <a:rPr lang="en-US" sz="1200" kern="1200" dirty="0" smtClean="0">
                <a:solidFill>
                  <a:schemeClr val="tx1"/>
                </a:solidFill>
                <a:effectLst/>
                <a:latin typeface="+mn-lt"/>
                <a:ea typeface="+mn-ea"/>
                <a:cs typeface="+mn-cs"/>
              </a:rPr>
              <a:t>latency </a:t>
            </a:r>
            <a:r>
              <a:rPr lang="en-US" sz="1200" kern="1200" smtClean="0">
                <a:solidFill>
                  <a:schemeClr val="tx1"/>
                </a:solidFill>
                <a:effectLst/>
                <a:latin typeface="+mn-lt"/>
                <a:ea typeface="+mn-ea"/>
                <a:cs typeface="+mn-cs"/>
              </a:rPr>
              <a:t>= 242</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outstanding </a:t>
            </a:r>
            <a:r>
              <a:rPr lang="en-US" sz="1200" kern="1200" dirty="0" smtClean="0">
                <a:solidFill>
                  <a:schemeClr val="tx1"/>
                </a:solidFill>
                <a:effectLst/>
                <a:latin typeface="+mn-lt"/>
                <a:ea typeface="+mn-ea"/>
                <a:cs typeface="+mn-cs"/>
              </a:rPr>
              <a:t>requests</a:t>
            </a:r>
            <a:r>
              <a:rPr lang="en-US" sz="1200" kern="120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22</a:t>
            </a:fld>
            <a:endParaRPr lang="en-US"/>
          </a:p>
        </p:txBody>
      </p:sp>
    </p:spTree>
    <p:extLst>
      <p:ext uri="{BB962C8B-B14F-4D97-AF65-F5344CB8AC3E}">
        <p14:creationId xmlns="" xmlns:p14="http://schemas.microsoft.com/office/powerpoint/2010/main" val="231650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t>
            </a:r>
            <a:r>
              <a:rPr lang="en-US" baseline="0" dirty="0" smtClean="0"/>
              <a:t>workloads </a:t>
            </a:r>
            <a:r>
              <a:rPr lang="en-US" baseline="0" dirty="0" err="1" smtClean="0"/>
              <a:t>experince</a:t>
            </a:r>
            <a:r>
              <a:rPr lang="en-US" baseline="0" dirty="0" smtClean="0"/>
              <a:t> HUGE slowdown</a:t>
            </a:r>
          </a:p>
          <a:p>
            <a:r>
              <a:rPr lang="en-US" dirty="0" smtClean="0"/>
              <a:t>Using 32 </a:t>
            </a:r>
            <a:r>
              <a:rPr lang="en-US" dirty="0" err="1" smtClean="0"/>
              <a:t>mshrs</a:t>
            </a:r>
            <a:endParaRPr lang="en-US" dirty="0" smtClean="0"/>
          </a:p>
          <a:p>
            <a:r>
              <a:rPr lang="en-US" dirty="0" smtClean="0"/>
              <a:t>Explain back pressure signals</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23</a:t>
            </a:fld>
            <a:endParaRPr lang="en-US"/>
          </a:p>
        </p:txBody>
      </p:sp>
    </p:spTree>
    <p:extLst>
      <p:ext uri="{BB962C8B-B14F-4D97-AF65-F5344CB8AC3E}">
        <p14:creationId xmlns="" xmlns:p14="http://schemas.microsoft.com/office/powerpoint/2010/main" val="180284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24</a:t>
            </a:fld>
            <a:endParaRPr lang="en-US"/>
          </a:p>
        </p:txBody>
      </p:sp>
    </p:spTree>
    <p:extLst>
      <p:ext uri="{BB962C8B-B14F-4D97-AF65-F5344CB8AC3E}">
        <p14:creationId xmlns="" xmlns:p14="http://schemas.microsoft.com/office/powerpoint/2010/main" val="3851718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6:00 Feel pretty OK about</a:t>
            </a:r>
            <a:r>
              <a:rPr lang="en-US" baseline="0" smtClean="0"/>
              <a:t> this section.</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25</a:t>
            </a:fld>
            <a:endParaRPr lang="en-US"/>
          </a:p>
        </p:txBody>
      </p:sp>
    </p:spTree>
    <p:extLst>
      <p:ext uri="{BB962C8B-B14F-4D97-AF65-F5344CB8AC3E}">
        <p14:creationId xmlns="" xmlns:p14="http://schemas.microsoft.com/office/powerpoint/2010/main" val="90053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2,3,7   5,6</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27</a:t>
            </a:fld>
            <a:endParaRPr lang="en-US"/>
          </a:p>
        </p:txBody>
      </p:sp>
    </p:spTree>
    <p:extLst>
      <p:ext uri="{BB962C8B-B14F-4D97-AF65-F5344CB8AC3E}">
        <p14:creationId xmlns="" xmlns:p14="http://schemas.microsoft.com/office/powerpoint/2010/main" val="212264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Define MSHRs</a:t>
            </a:r>
          </a:p>
          <a:p>
            <a:endParaRPr lang="en-US" smtClean="0"/>
          </a:p>
          <a:p>
            <a:r>
              <a:rPr lang="en-US" smtClean="0"/>
              <a:t>3:30</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2</a:t>
            </a:fld>
            <a:endParaRPr lang="en-US"/>
          </a:p>
        </p:txBody>
      </p:sp>
    </p:spTree>
    <p:extLst>
      <p:ext uri="{BB962C8B-B14F-4D97-AF65-F5344CB8AC3E}">
        <p14:creationId xmlns="" xmlns:p14="http://schemas.microsoft.com/office/powerpoint/2010/main" val="2145304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2,3,7   5,6</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28</a:t>
            </a:fld>
            <a:endParaRPr lang="en-US"/>
          </a:p>
        </p:txBody>
      </p:sp>
    </p:spTree>
    <p:extLst>
      <p:ext uri="{BB962C8B-B14F-4D97-AF65-F5344CB8AC3E}">
        <p14:creationId xmlns="" xmlns:p14="http://schemas.microsoft.com/office/powerpoint/2010/main" val="2122644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up region dir</a:t>
            </a:r>
          </a:p>
          <a:p>
            <a:r>
              <a:rPr lang="en-US" dirty="0" smtClean="0"/>
              <a:t>Bring</a:t>
            </a:r>
            <a:r>
              <a:rPr lang="en-US" baseline="0" dirty="0" smtClean="0"/>
              <a:t> up </a:t>
            </a:r>
            <a:r>
              <a:rPr lang="en-US" baseline="0" dirty="0" err="1" smtClean="0"/>
              <a:t>regin</a:t>
            </a:r>
            <a:r>
              <a:rPr lang="en-US" baseline="0" dirty="0" smtClean="0"/>
              <a:t> </a:t>
            </a:r>
            <a:r>
              <a:rPr lang="en-US" baseline="0" dirty="0" err="1" smtClean="0"/>
              <a:t>buf</a:t>
            </a:r>
            <a:endParaRPr lang="en-US" baseline="0" dirty="0" smtClean="0"/>
          </a:p>
          <a:p>
            <a:endParaRPr lang="en-US" baseline="0" dirty="0" smtClean="0"/>
          </a:p>
          <a:p>
            <a:r>
              <a:rPr lang="en-US" baseline="0" dirty="0" err="1" smtClean="0"/>
              <a:t>Coord</a:t>
            </a:r>
            <a:r>
              <a:rPr lang="en-US" baseline="0" dirty="0" smtClean="0"/>
              <a:t> with region dir</a:t>
            </a:r>
          </a:p>
          <a:p>
            <a:r>
              <a:rPr lang="en-US" baseline="0" dirty="0" smtClean="0"/>
              <a:t>Direct access bus</a:t>
            </a:r>
          </a:p>
          <a:p>
            <a:r>
              <a:rPr lang="en-US" baseline="0" dirty="0" smtClean="0"/>
              <a:t>Region of 16 64 B blocks or 1KB</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29</a:t>
            </a:fld>
            <a:endParaRPr lang="en-US"/>
          </a:p>
        </p:txBody>
      </p:sp>
    </p:spTree>
    <p:extLst>
      <p:ext uri="{BB962C8B-B14F-4D97-AF65-F5344CB8AC3E}">
        <p14:creationId xmlns="" xmlns:p14="http://schemas.microsoft.com/office/powerpoint/2010/main" val="473300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Overhead of 2% of a</a:t>
            </a:r>
            <a:r>
              <a:rPr lang="en-US" baseline="0" smtClean="0"/>
              <a:t> 4</a:t>
            </a:r>
            <a:r>
              <a:rPr lang="en-US" smtClean="0"/>
              <a:t>MB cach</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32</a:t>
            </a:fld>
            <a:endParaRPr lang="en-US"/>
          </a:p>
        </p:txBody>
      </p:sp>
    </p:spTree>
    <p:extLst>
      <p:ext uri="{BB962C8B-B14F-4D97-AF65-F5344CB8AC3E}">
        <p14:creationId xmlns="" xmlns:p14="http://schemas.microsoft.com/office/powerpoint/2010/main" val="29131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t>
            </a:r>
            <a:r>
              <a:rPr lang="en-US" smtClean="0"/>
              <a:t>to scale</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t>
            </a:r>
            <a:r>
              <a:rPr lang="en-US" smtClean="0"/>
              <a:t>to scale</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Less</a:t>
            </a:r>
            <a:r>
              <a:rPr lang="en-US" baseline="0" smtClean="0"/>
              <a:t> than 1% of the overall area</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36</a:t>
            </a:fld>
            <a:endParaRPr lang="en-US"/>
          </a:p>
        </p:txBody>
      </p:sp>
    </p:spTree>
    <p:extLst>
      <p:ext uri="{BB962C8B-B14F-4D97-AF65-F5344CB8AC3E}">
        <p14:creationId xmlns="" xmlns:p14="http://schemas.microsoft.com/office/powerpoint/2010/main" val="1653106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5:30</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38</a:t>
            </a:fld>
            <a:endParaRPr lang="en-US"/>
          </a:p>
        </p:txBody>
      </p:sp>
    </p:spTree>
    <p:extLst>
      <p:ext uri="{BB962C8B-B14F-4D97-AF65-F5344CB8AC3E}">
        <p14:creationId xmlns="" xmlns:p14="http://schemas.microsoft.com/office/powerpoint/2010/main" val="3286099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a lot more time here explaining</a:t>
            </a:r>
          </a:p>
          <a:p>
            <a:r>
              <a:rPr lang="en-US" dirty="0" smtClean="0"/>
              <a:t>Higher is better</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40</a:t>
            </a:fld>
            <a:endParaRPr lang="en-US"/>
          </a:p>
        </p:txBody>
      </p:sp>
    </p:spTree>
    <p:extLst>
      <p:ext uri="{BB962C8B-B14F-4D97-AF65-F5344CB8AC3E}">
        <p14:creationId xmlns="" xmlns:p14="http://schemas.microsoft.com/office/powerpoint/2010/main" val="3511402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Theoretical reduction</a:t>
            </a:r>
          </a:p>
          <a:p>
            <a:r>
              <a:rPr lang="en-US" smtClean="0"/>
              <a:t>Then</a:t>
            </a:r>
            <a:r>
              <a:rPr lang="en-US" baseline="0" smtClean="0"/>
              <a:t> overall average bandwidth greatly reduced (94%)</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41</a:t>
            </a:fld>
            <a:endParaRPr lang="en-US"/>
          </a:p>
        </p:txBody>
      </p:sp>
    </p:spTree>
    <p:extLst>
      <p:ext uri="{BB962C8B-B14F-4D97-AF65-F5344CB8AC3E}">
        <p14:creationId xmlns="" xmlns:p14="http://schemas.microsoft.com/office/powerpoint/2010/main" val="218957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Load latency</a:t>
            </a:r>
            <a:r>
              <a:rPr lang="en-US" baseline="0" dirty="0" smtClean="0"/>
              <a:t> decreased by prefetching permissions and by reducing queuing delays</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43</a:t>
            </a:fld>
            <a:endParaRPr lang="en-US"/>
          </a:p>
        </p:txBody>
      </p:sp>
    </p:spTree>
    <p:extLst>
      <p:ext uri="{BB962C8B-B14F-4D97-AF65-F5344CB8AC3E}">
        <p14:creationId xmlns="" xmlns:p14="http://schemas.microsoft.com/office/powerpoint/2010/main" val="375009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Uses 1 KB regions to only send one request to dir per 16 64</a:t>
            </a:r>
            <a:r>
              <a:rPr lang="en-US" baseline="0" smtClean="0"/>
              <a:t> B blocks</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3</a:t>
            </a:fld>
            <a:endParaRPr lang="en-US"/>
          </a:p>
        </p:txBody>
      </p:sp>
    </p:spTree>
    <p:extLst>
      <p:ext uri="{BB962C8B-B14F-4D97-AF65-F5344CB8AC3E}">
        <p14:creationId xmlns="" xmlns:p14="http://schemas.microsoft.com/office/powerpoint/2010/main" val="2112456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46</a:t>
            </a:fld>
            <a:endParaRPr lang="en-US"/>
          </a:p>
        </p:txBody>
      </p:sp>
    </p:spTree>
    <p:extLst>
      <p:ext uri="{BB962C8B-B14F-4D97-AF65-F5344CB8AC3E}">
        <p14:creationId xmlns="" xmlns:p14="http://schemas.microsoft.com/office/powerpoint/2010/main" val="3750090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47</a:t>
            </a:fld>
            <a:endParaRPr lang="en-US"/>
          </a:p>
        </p:txBody>
      </p:sp>
    </p:spTree>
    <p:extLst>
      <p:ext uri="{BB962C8B-B14F-4D97-AF65-F5344CB8AC3E}">
        <p14:creationId xmlns="" xmlns:p14="http://schemas.microsoft.com/office/powerpoint/2010/main" val="413226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we all know, Moore’s law has</a:t>
            </a:r>
            <a:r>
              <a:rPr lang="en-US" baseline="0" smtClean="0"/>
              <a:t> allowed the continued reduction of transistor size for decades.</a:t>
            </a:r>
          </a:p>
          <a:p>
            <a:r>
              <a:rPr lang="en-US" baseline="0" smtClean="0"/>
              <a:t>Recently, as transistors have shrunk, more cores have been added to the chip</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4</a:t>
            </a:fld>
            <a:endParaRPr lang="en-US"/>
          </a:p>
        </p:txBody>
      </p:sp>
    </p:spTree>
    <p:extLst>
      <p:ext uri="{BB962C8B-B14F-4D97-AF65-F5344CB8AC3E}">
        <p14:creationId xmlns="" xmlns:p14="http://schemas.microsoft.com/office/powerpoint/2010/main" val="107593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REMEMBER</a:t>
            </a:r>
            <a:r>
              <a:rPr lang="en-US" baseline="0" smtClean="0"/>
              <a:t> THE STACKED DRAM!!!!!</a:t>
            </a:r>
            <a:endParaRPr lang="en-US"/>
          </a:p>
        </p:txBody>
      </p:sp>
      <p:sp>
        <p:nvSpPr>
          <p:cNvPr id="4" name="Slide Number Placeholder 3"/>
          <p:cNvSpPr>
            <a:spLocks noGrp="1"/>
          </p:cNvSpPr>
          <p:nvPr>
            <p:ph type="sldNum" sz="quarter" idx="10"/>
          </p:nvPr>
        </p:nvSpPr>
        <p:spPr/>
        <p:txBody>
          <a:bodyPr/>
          <a:lstStyle/>
          <a:p>
            <a:fld id="{384CD734-F429-4B0F-8B93-8E7082F758F8}" type="slidenum">
              <a:rPr lang="en-US" smtClean="0"/>
              <a:pPr/>
              <a:t>7</a:t>
            </a:fld>
            <a:endParaRPr lang="en-US"/>
          </a:p>
        </p:txBody>
      </p:sp>
    </p:spTree>
    <p:extLst>
      <p:ext uri="{BB962C8B-B14F-4D97-AF65-F5344CB8AC3E}">
        <p14:creationId xmlns="" xmlns:p14="http://schemas.microsoft.com/office/powerpoint/2010/main" val="210932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HB Interconnect</a:t>
            </a:r>
          </a:p>
          <a:p>
            <a:r>
              <a:rPr lang="en-US" dirty="0" smtClean="0"/>
              <a:t>We assume</a:t>
            </a:r>
            <a:r>
              <a:rPr lang="en-US" baseline="0" dirty="0" smtClean="0"/>
              <a:t> something like die-stacking and a very high bandwidth in this presentation</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10</a:t>
            </a:fld>
            <a:endParaRPr lang="en-US"/>
          </a:p>
        </p:txBody>
      </p:sp>
    </p:spTree>
    <p:extLst>
      <p:ext uri="{BB962C8B-B14F-4D97-AF65-F5344CB8AC3E}">
        <p14:creationId xmlns="" xmlns:p14="http://schemas.microsoft.com/office/powerpoint/2010/main" val="23478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stay coherent need to put all GPU coherent requests through directory</a:t>
            </a:r>
          </a:p>
          <a:p>
            <a:r>
              <a:rPr lang="en-US" baseline="0" dirty="0" smtClean="0"/>
              <a:t>Very high bandwidth</a:t>
            </a:r>
          </a:p>
          <a:p>
            <a:r>
              <a:rPr lang="en-US" baseline="0" dirty="0" smtClean="0"/>
              <a:t>Arrow thickness</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11</a:t>
            </a:fld>
            <a:endParaRPr lang="en-US"/>
          </a:p>
        </p:txBody>
      </p:sp>
    </p:spTree>
    <p:extLst>
      <p:ext uri="{BB962C8B-B14F-4D97-AF65-F5344CB8AC3E}">
        <p14:creationId xmlns="" xmlns:p14="http://schemas.microsoft.com/office/powerpoint/2010/main" val="23478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 = </a:t>
            </a:r>
            <a:r>
              <a:rPr lang="en-US" smtClean="0"/>
              <a:t>streaming multiprocessor</a:t>
            </a:r>
          </a:p>
          <a:p>
            <a:r>
              <a:rPr lang="en-US" smtClean="0"/>
              <a:t>Talk more about i-fetch/register</a:t>
            </a:r>
            <a:r>
              <a:rPr lang="en-US" baseline="0" smtClean="0"/>
              <a:t> file/scratch pad</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12</a:t>
            </a:fld>
            <a:endParaRPr lang="en-US"/>
          </a:p>
        </p:txBody>
      </p:sp>
    </p:spTree>
    <p:extLst>
      <p:ext uri="{BB962C8B-B14F-4D97-AF65-F5344CB8AC3E}">
        <p14:creationId xmlns="" xmlns:p14="http://schemas.microsoft.com/office/powerpoint/2010/main" val="23478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baseline system</a:t>
            </a:r>
          </a:p>
          <a:p>
            <a:r>
              <a:rPr lang="en-US" dirty="0" smtClean="0"/>
              <a:t>Bring on animations</a:t>
            </a:r>
            <a:r>
              <a:rPr lang="en-US" baseline="0" dirty="0" smtClean="0"/>
              <a:t> when explaining </a:t>
            </a:r>
            <a:r>
              <a:rPr lang="en-US" baseline="0" dirty="0" err="1" smtClean="0"/>
              <a:t>mechansims</a:t>
            </a:r>
            <a:endParaRPr lang="en-US" dirty="0"/>
          </a:p>
        </p:txBody>
      </p:sp>
      <p:sp>
        <p:nvSpPr>
          <p:cNvPr id="4" name="Slide Number Placeholder 3"/>
          <p:cNvSpPr>
            <a:spLocks noGrp="1"/>
          </p:cNvSpPr>
          <p:nvPr>
            <p:ph type="sldNum" sz="quarter" idx="10"/>
          </p:nvPr>
        </p:nvSpPr>
        <p:spPr/>
        <p:txBody>
          <a:bodyPr/>
          <a:lstStyle/>
          <a:p>
            <a:fld id="{384CD734-F429-4B0F-8B93-8E7082F758F8}" type="slidenum">
              <a:rPr lang="en-US" smtClean="0"/>
              <a:pPr/>
              <a:t>14</a:t>
            </a:fld>
            <a:endParaRPr lang="en-US"/>
          </a:p>
        </p:txBody>
      </p:sp>
    </p:spTree>
    <p:extLst>
      <p:ext uri="{BB962C8B-B14F-4D97-AF65-F5344CB8AC3E}">
        <p14:creationId xmlns="" xmlns:p14="http://schemas.microsoft.com/office/powerpoint/2010/main" val="906124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2" name="Picture 13"/>
          <p:cNvPicPr>
            <a:picLocks noChangeAspect="1"/>
          </p:cNvPicPr>
          <p:nvPr/>
        </p:nvPicPr>
        <p:blipFill rotWithShape="1">
          <a:blip r:embed="rId2" cstate="email">
            <a:extLst>
              <a:ext uri="{28A0092B-C50C-407E-A947-70E740481C1C}">
                <a14:useLocalDpi xmlns=""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5" name="Right Triangle 14"/>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322889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ight Triangle 12"/>
          <p:cNvSpPr/>
          <p:nvPr/>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Parallelogram 14"/>
          <p:cNvSpPr/>
          <p:nvPr/>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Parallelogram 16"/>
          <p:cNvSpPr>
            <a:spLocks/>
          </p:cNvSpPr>
          <p:nvPr/>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Parallelogram 17"/>
          <p:cNvSpPr>
            <a:spLocks/>
          </p:cNvSpPr>
          <p:nvPr/>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 xmlns:p14="http://schemas.microsoft.com/office/powerpoint/2010/main" val="1081912966"/>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02">
    <p:spTree>
      <p:nvGrpSpPr>
        <p:cNvPr id="1" name=""/>
        <p:cNvGrpSpPr/>
        <p:nvPr/>
      </p:nvGrpSpPr>
      <p:grpSpPr>
        <a:xfrm>
          <a:off x="0" y="0"/>
          <a:ext cx="0" cy="0"/>
          <a:chOff x="0" y="0"/>
          <a:chExt cx="0" cy="0"/>
        </a:xfrm>
      </p:grpSpPr>
      <p:sp>
        <p:nvSpPr>
          <p:cNvPr id="3" name="Parallelogram 2"/>
          <p:cNvSpPr/>
          <p:nvPr/>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Parallelogram 7"/>
          <p:cNvSpPr/>
          <p:nvPr/>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 name="Parallelogram 4"/>
          <p:cNvSpPr/>
          <p:nvPr/>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 name="Parallelogram 5"/>
          <p:cNvSpPr/>
          <p:nvPr/>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55913379"/>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 xmlns:p14="http://schemas.microsoft.com/office/powerpoint/2010/main" val="4258178694"/>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 xmlns:p14="http://schemas.microsoft.com/office/powerpoint/2010/main" val="243094402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20805103"/>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 xmlns:p14="http://schemas.microsoft.com/office/powerpoint/2010/main" val="19332425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 xmlns:p14="http://schemas.microsoft.com/office/powerpoint/2010/main" val="3203822816"/>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733872048"/>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42829400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pic>
        <p:nvPicPr>
          <p:cNvPr id="13" name="Picture 1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sp>
        <p:nvSpPr>
          <p:cNvPr id="15" name="Right Triangle 14"/>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Parallelogram 16"/>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 xmlns:p14="http://schemas.microsoft.com/office/powerpoint/2010/main" val="337199313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02 Image Jason">
    <p:spTree>
      <p:nvGrpSpPr>
        <p:cNvPr id="1" name=""/>
        <p:cNvGrpSpPr/>
        <p:nvPr/>
      </p:nvGrpSpPr>
      <p:grpSpPr>
        <a:xfrm>
          <a:off x="0" y="0"/>
          <a:ext cx="0" cy="0"/>
          <a:chOff x="0" y="0"/>
          <a:chExt cx="0" cy="0"/>
        </a:xfrm>
      </p:grpSpPr>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3" name="Picture 1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6" name="Picture 12"/>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Parallelogram 16"/>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 name="Title 1"/>
          <p:cNvSpPr>
            <a:spLocks noGrp="1"/>
          </p:cNvSpPr>
          <p:nvPr>
            <p:ph type="ctrTitle"/>
          </p:nvPr>
        </p:nvSpPr>
        <p:spPr>
          <a:xfrm>
            <a:off x="533400" y="4114800"/>
            <a:ext cx="8049010"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3401" y="5006253"/>
            <a:ext cx="8049010"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ight Triangle 14"/>
          <p:cNvSpPr/>
          <p:nvPr/>
        </p:nvSpPr>
        <p:spPr>
          <a:xfrm flipH="1">
            <a:off x="8618798" y="4636598"/>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 xmlns:p14="http://schemas.microsoft.com/office/powerpoint/2010/main" val="135709773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9" name="Picture 1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1" name="Right Triangle 20"/>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2" name="Picture 12"/>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Parallelogram 22"/>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 xmlns:p14="http://schemas.microsoft.com/office/powerpoint/2010/main" val="220222868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 xmlns:p14="http://schemas.microsoft.com/office/powerpoint/2010/main" val="283456182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 xmlns:p14="http://schemas.microsoft.com/office/powerpoint/2010/main" val="38449326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 xmlns:p14="http://schemas.microsoft.com/office/powerpoint/2010/main" val="2893786713"/>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Parallelogram 4"/>
          <p:cNvSpPr/>
          <p:nvPr/>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2"/>
              </a:solidFill>
            </a:endParaRPr>
          </a:p>
        </p:txBody>
      </p:sp>
      <p:sp>
        <p:nvSpPr>
          <p:cNvPr id="25" name="Parallelogram 17"/>
          <p:cNvSpPr/>
          <p:nvPr/>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prstClr val="white"/>
              </a:solidFill>
            </a:endParaRPr>
          </a:p>
        </p:txBody>
      </p:sp>
      <p:sp>
        <p:nvSpPr>
          <p:cNvPr id="7" name="Parallelogram 6"/>
          <p:cNvSpPr/>
          <p:nvPr/>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Parallelogram 7"/>
          <p:cNvSpPr/>
          <p:nvPr/>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Parallelogram 8"/>
          <p:cNvSpPr/>
          <p:nvPr/>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Parallelogram 9"/>
          <p:cNvSpPr/>
          <p:nvPr/>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Parallelogram 10"/>
          <p:cNvSpPr/>
          <p:nvPr/>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Parallelogram 11"/>
          <p:cNvSpPr/>
          <p:nvPr/>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Parallelogram 12"/>
          <p:cNvSpPr/>
          <p:nvPr/>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ight Triangle 16"/>
          <p:cNvSpPr/>
          <p:nvPr/>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 xmlns:p14="http://schemas.microsoft.com/office/powerpoint/2010/main" val="94372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01">
    <p:spTree>
      <p:nvGrpSpPr>
        <p:cNvPr id="1" name=""/>
        <p:cNvGrpSpPr/>
        <p:nvPr/>
      </p:nvGrpSpPr>
      <p:grpSpPr>
        <a:xfrm>
          <a:off x="0" y="0"/>
          <a:ext cx="0" cy="0"/>
          <a:chOff x="0" y="0"/>
          <a:chExt cx="0" cy="0"/>
        </a:xfrm>
      </p:grpSpPr>
      <p:sp>
        <p:nvSpPr>
          <p:cNvPr id="3" name="Parallelogram 9"/>
          <p:cNvSpPr/>
          <p:nvPr/>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Parallelogram 3"/>
          <p:cNvSpPr/>
          <p:nvPr/>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Parallelogram 4"/>
          <p:cNvSpPr/>
          <p:nvPr/>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Parallelogram 9"/>
          <p:cNvSpPr/>
          <p:nvPr/>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Right Triangle 7"/>
          <p:cNvSpPr/>
          <p:nvPr/>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4262921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8"/>
          <p:cNvSpPr txBox="1"/>
          <p:nvPr/>
        </p:nvSpPr>
        <p:spPr>
          <a:xfrm>
            <a:off x="332271" y="6561034"/>
            <a:ext cx="2372444"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a:cs typeface="Arial" pitchFamily="34" charset="0"/>
              </a:rPr>
              <a:t>|   </a:t>
            </a:r>
            <a:r>
              <a:rPr lang="en-US" sz="1000" cap="all" dirty="0" smtClean="0">
                <a:cs typeface="Arial" pitchFamily="34" charset="0"/>
              </a:rPr>
              <a:t>Heterogeneous system coherence   </a:t>
            </a:r>
            <a:endParaRPr lang="en-US" sz="1000" cap="all" dirty="0">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cs typeface="Arial" pitchFamily="34" charset="0"/>
              </a:rPr>
              <a:pPr algn="r" fontAlgn="auto">
                <a:spcBef>
                  <a:spcPts val="0"/>
                </a:spcBef>
                <a:spcAft>
                  <a:spcPts val="0"/>
                </a:spcAft>
                <a:defRPr/>
              </a:pPr>
              <a:t>‹#›</a:t>
            </a:fld>
            <a:endParaRPr lang="en-US" sz="1000" cap="all" dirty="0">
              <a:cs typeface="Arial" pitchFamily="34" charset="0"/>
            </a:endParaRPr>
          </a:p>
        </p:txBody>
      </p:sp>
      <p:pic>
        <p:nvPicPr>
          <p:cNvPr id="7" name="Picture 9"/>
          <p:cNvPicPr>
            <a:picLocks noChangeAspect="1"/>
          </p:cNvPicPr>
          <p:nvPr/>
        </p:nvPicPr>
        <p:blipFill>
          <a:blip r:embed="rId20" cstate="email">
            <a:extLst>
              <a:ext uri="{28A0092B-C50C-407E-A947-70E740481C1C}">
                <a14:useLocalDpi xmlns=""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2" name="Picture 2" descr="http://www.uc.wisc.edu/brand/templates-and-downloads/downloads/print/UWlogo_fl_4c.png"/>
          <p:cNvPicPr>
            <a:picLocks noChangeAspect="1" noChangeArrowheads="1"/>
          </p:cNvPicPr>
          <p:nvPr userDrawn="1"/>
        </p:nvPicPr>
        <p:blipFill>
          <a:blip r:embed="rId21" cstate="print">
            <a:extLst>
              <a:ext uri="{28A0092B-C50C-407E-A947-70E740481C1C}">
                <a14:useLocalDpi xmlns="" xmlns:a14="http://schemas.microsoft.com/office/drawing/2010/main" val="0"/>
              </a:ext>
            </a:extLst>
          </a:blip>
          <a:srcRect/>
          <a:stretch>
            <a:fillRect/>
          </a:stretch>
        </p:blipFill>
        <p:spPr bwMode="auto">
          <a:xfrm>
            <a:off x="7772400" y="6378682"/>
            <a:ext cx="1228688" cy="419100"/>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8" r:id="rId18"/>
  </p:sldLayoutIdLst>
  <p:transition/>
  <p:timing>
    <p:tnLst>
      <p:par>
        <p:cTn id="1" dur="indefinite" restart="never" nodeType="tmRoot"/>
      </p:par>
    </p:tnLst>
  </p:timing>
  <p:txStyles>
    <p:titleStyle>
      <a:lvl1pPr algn="l" rtl="0" eaLnBrk="1" fontAlgn="base" hangingPunct="1">
        <a:spcBef>
          <a:spcPct val="0"/>
        </a:spcBef>
        <a:spcAft>
          <a:spcPct val="0"/>
        </a:spcAft>
        <a:defRPr sz="32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24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20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vmlDrawing" Target="../drawings/vmlDrawing7.vml"/><Relationship Id="rId5" Type="http://schemas.openxmlformats.org/officeDocument/2006/relationships/oleObject" Target="../embeddings/oleObject8.bin"/><Relationship Id="rId4"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vmlDrawing" Target="../drawings/vmlDrawing9.vml"/><Relationship Id="rId5" Type="http://schemas.openxmlformats.org/officeDocument/2006/relationships/oleObject" Target="../embeddings/oleObject10.bin"/><Relationship Id="rId4"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vmlDrawing" Target="../drawings/vmlDrawing10.vml"/><Relationship Id="rId5" Type="http://schemas.openxmlformats.org/officeDocument/2006/relationships/oleObject" Target="../embeddings/oleObject11.bin"/><Relationship Id="rId4"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oleObject" Target="../embeddings/oleObject14.bin"/><Relationship Id="rId2" Type="http://schemas.openxmlformats.org/officeDocument/2006/relationships/tags" Target="../tags/tag18.xm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vmlDrawing" Target="../drawings/vmlDrawing12.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vmlDrawing" Target="../drawings/vmlDrawing13.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vmlDrawing" Target="../drawings/vmlDrawing14.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vmlDrawing" Target="../drawings/vmlDrawing15.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vmlDrawing" Target="../drawings/vmlDrawing16.vml"/><Relationship Id="rId5" Type="http://schemas.openxmlformats.org/officeDocument/2006/relationships/oleObject" Target="../embeddings/oleObject23.bin"/><Relationship Id="rId4"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vmlDrawing" Target="../drawings/vmlDrawing17.vml"/><Relationship Id="rId5" Type="http://schemas.openxmlformats.org/officeDocument/2006/relationships/oleObject" Target="../embeddings/oleObject24.bin"/><Relationship Id="rId4"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chart" Target="../charts/chart4.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733800"/>
            <a:ext cx="8049010" cy="822960"/>
          </a:xfrm>
        </p:spPr>
        <p:txBody>
          <a:bodyPr/>
          <a:lstStyle/>
          <a:p>
            <a:r>
              <a:rPr lang="en-US" sz="3200" dirty="0"/>
              <a:t>Heterogeneous System coherence</a:t>
            </a:r>
            <a:r>
              <a:rPr lang="en-US" dirty="0"/>
              <a:t/>
            </a:r>
            <a:br>
              <a:rPr lang="en-US" dirty="0"/>
            </a:br>
            <a:r>
              <a:rPr lang="en-US" sz="2600" dirty="0"/>
              <a:t>f</a:t>
            </a:r>
            <a:r>
              <a:rPr lang="en-US" sz="2600" dirty="0" smtClean="0"/>
              <a:t>or </a:t>
            </a:r>
            <a:r>
              <a:rPr lang="en-US" sz="2600" dirty="0"/>
              <a:t>Integrated CPU-GPU Systems</a:t>
            </a:r>
          </a:p>
        </p:txBody>
      </p:sp>
      <p:sp>
        <p:nvSpPr>
          <p:cNvPr id="4" name="Rectangle 3"/>
          <p:cNvSpPr/>
          <p:nvPr/>
        </p:nvSpPr>
        <p:spPr>
          <a:xfrm>
            <a:off x="4038600" y="4724400"/>
            <a:ext cx="4572000" cy="1938992"/>
          </a:xfrm>
          <a:prstGeom prst="rect">
            <a:avLst/>
          </a:prstGeom>
        </p:spPr>
        <p:txBody>
          <a:bodyPr>
            <a:spAutoFit/>
          </a:bodyPr>
          <a:lstStyle/>
          <a:p>
            <a:pPr algn="r"/>
            <a:r>
              <a:rPr lang="en-US" sz="2400" dirty="0" smtClean="0">
                <a:cs typeface="Calibri"/>
              </a:rPr>
              <a:t>Original work by </a:t>
            </a:r>
            <a:r>
              <a:rPr lang="en-US" sz="2400" b="1" dirty="0" smtClean="0">
                <a:cs typeface="Calibri"/>
              </a:rPr>
              <a:t>Jason et. </a:t>
            </a:r>
            <a:r>
              <a:rPr lang="en-US" sz="2400" b="1" dirty="0" smtClean="0">
                <a:cs typeface="Calibri"/>
              </a:rPr>
              <a:t>Al</a:t>
            </a:r>
          </a:p>
          <a:p>
            <a:pPr algn="r"/>
            <a:endParaRPr lang="en-US" sz="2400" b="1" dirty="0" smtClean="0">
              <a:cs typeface="Calibri"/>
            </a:endParaRPr>
          </a:p>
          <a:p>
            <a:pPr algn="r"/>
            <a:r>
              <a:rPr lang="en-US" sz="2400" dirty="0" smtClean="0"/>
              <a:t>Presented By,</a:t>
            </a:r>
          </a:p>
          <a:p>
            <a:pPr algn="r"/>
            <a:r>
              <a:rPr lang="en-US" sz="2400" dirty="0" err="1" smtClean="0"/>
              <a:t>Anilkumar</a:t>
            </a:r>
            <a:r>
              <a:rPr lang="en-US" sz="2400" dirty="0" smtClean="0"/>
              <a:t> </a:t>
            </a:r>
            <a:r>
              <a:rPr lang="en-US" sz="2400" dirty="0" err="1" smtClean="0"/>
              <a:t>Ranganagoudra</a:t>
            </a:r>
            <a:endParaRPr lang="en-US" sz="2400" dirty="0" smtClean="0"/>
          </a:p>
          <a:p>
            <a:pPr algn="r"/>
            <a:r>
              <a:rPr lang="en-US" sz="2400" dirty="0" smtClean="0"/>
              <a:t>For ECE751 Coursework</a:t>
            </a:r>
            <a:endParaRPr lang="en-US" sz="2400" dirty="0"/>
          </a:p>
        </p:txBody>
      </p:sp>
    </p:spTree>
    <p:extLst>
      <p:ext uri="{BB962C8B-B14F-4D97-AF65-F5344CB8AC3E}">
        <p14:creationId xmlns="" xmlns:p14="http://schemas.microsoft.com/office/powerpoint/2010/main" val="6769109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overview</a:t>
            </a:r>
            <a:endParaRPr lang="en-US" dirty="0"/>
          </a:p>
        </p:txBody>
      </p:sp>
      <p:sp>
        <p:nvSpPr>
          <p:cNvPr id="7" name="Text Placeholder 6"/>
          <p:cNvSpPr>
            <a:spLocks noGrp="1"/>
          </p:cNvSpPr>
          <p:nvPr>
            <p:ph type="body" sz="quarter" idx="10"/>
          </p:nvPr>
        </p:nvSpPr>
        <p:spPr/>
        <p:txBody>
          <a:bodyPr/>
          <a:lstStyle/>
          <a:p>
            <a:r>
              <a:rPr lang="en-US" dirty="0" smtClean="0"/>
              <a:t>System level</a:t>
            </a:r>
            <a:endParaRPr lang="en-US" dirty="0"/>
          </a:p>
        </p:txBody>
      </p:sp>
      <p:graphicFrame>
        <p:nvGraphicFramePr>
          <p:cNvPr id="8" name="Object 7"/>
          <p:cNvGraphicFramePr>
            <a:graphicFrameLocks noChangeAspect="1"/>
          </p:cNvGraphicFramePr>
          <p:nvPr>
            <p:extLst>
              <p:ext uri="{D42A27DB-BD31-4B8C-83A1-F6EECF244321}">
                <p14:modId xmlns="" xmlns:p14="http://schemas.microsoft.com/office/powerpoint/2010/main" val="1348245038"/>
              </p:ext>
            </p:extLst>
          </p:nvPr>
        </p:nvGraphicFramePr>
        <p:xfrm>
          <a:off x="3048000" y="1371600"/>
          <a:ext cx="3048000" cy="4506996"/>
        </p:xfrm>
        <a:graphic>
          <a:graphicData uri="http://schemas.openxmlformats.org/presentationml/2006/ole">
            <p:oleObj spid="_x0000_s1120" name="Visio" r:id="rId5" imgW="1339232" imgH="1981791" progId="">
              <p:embed/>
            </p:oleObj>
          </a:graphicData>
        </a:graphic>
      </p:graphicFrame>
      <p:sp>
        <p:nvSpPr>
          <p:cNvPr id="12" name="Line Callout 1 (Accent Bar) 11"/>
          <p:cNvSpPr/>
          <p:nvPr/>
        </p:nvSpPr>
        <p:spPr>
          <a:xfrm>
            <a:off x="304800" y="2057400"/>
            <a:ext cx="2819400" cy="1447800"/>
          </a:xfrm>
          <a:prstGeom prst="accentCallout1">
            <a:avLst>
              <a:gd name="adj1" fmla="val 71858"/>
              <a:gd name="adj2" fmla="val 105194"/>
              <a:gd name="adj3" fmla="val 87742"/>
              <a:gd name="adj4" fmla="val 145752"/>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High-bandwidth interconnect</a:t>
            </a:r>
            <a:endParaRPr lang="en-US" sz="2400" dirty="0">
              <a:solidFill>
                <a:schemeClr val="tx2"/>
              </a:solidFill>
            </a:endParaRPr>
          </a:p>
        </p:txBody>
      </p:sp>
    </p:spTree>
    <p:custDataLst>
      <p:tags r:id="rId2"/>
    </p:custDataLst>
    <p:extLst>
      <p:ext uri="{BB962C8B-B14F-4D97-AF65-F5344CB8AC3E}">
        <p14:creationId xmlns="" xmlns:p14="http://schemas.microsoft.com/office/powerpoint/2010/main" val="3054571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overview</a:t>
            </a:r>
            <a:endParaRPr lang="en-US" dirty="0"/>
          </a:p>
        </p:txBody>
      </p:sp>
      <p:sp>
        <p:nvSpPr>
          <p:cNvPr id="7" name="Text Placeholder 6"/>
          <p:cNvSpPr>
            <a:spLocks noGrp="1"/>
          </p:cNvSpPr>
          <p:nvPr>
            <p:ph type="body" sz="quarter" idx="10"/>
          </p:nvPr>
        </p:nvSpPr>
        <p:spPr/>
        <p:txBody>
          <a:bodyPr/>
          <a:lstStyle/>
          <a:p>
            <a:r>
              <a:rPr lang="en-US" dirty="0" smtClean="0"/>
              <a:t>APU</a:t>
            </a:r>
            <a:endParaRPr lang="en-US" dirty="0"/>
          </a:p>
        </p:txBody>
      </p:sp>
      <p:graphicFrame>
        <p:nvGraphicFramePr>
          <p:cNvPr id="2" name="Object 1"/>
          <p:cNvGraphicFramePr>
            <a:graphicFrameLocks noChangeAspect="1"/>
          </p:cNvGraphicFramePr>
          <p:nvPr>
            <p:extLst>
              <p:ext uri="{D42A27DB-BD31-4B8C-83A1-F6EECF244321}">
                <p14:modId xmlns="" xmlns:p14="http://schemas.microsoft.com/office/powerpoint/2010/main" val="2625655693"/>
              </p:ext>
            </p:extLst>
          </p:nvPr>
        </p:nvGraphicFramePr>
        <p:xfrm>
          <a:off x="2362200" y="1143000"/>
          <a:ext cx="4148138" cy="5047811"/>
        </p:xfrm>
        <a:graphic>
          <a:graphicData uri="http://schemas.openxmlformats.org/presentationml/2006/ole">
            <p:oleObj spid="_x0000_s3169" name="Visio" r:id="rId5" imgW="2053489" imgH="2489194" progId="">
              <p:embed/>
            </p:oleObj>
          </a:graphicData>
        </a:graphic>
      </p:graphicFrame>
      <p:sp>
        <p:nvSpPr>
          <p:cNvPr id="5" name="Line Callout 1 (Accent Bar) 4"/>
          <p:cNvSpPr/>
          <p:nvPr/>
        </p:nvSpPr>
        <p:spPr>
          <a:xfrm>
            <a:off x="76200" y="3810000"/>
            <a:ext cx="2819400" cy="1447800"/>
          </a:xfrm>
          <a:prstGeom prst="accentCallout1">
            <a:avLst>
              <a:gd name="adj1" fmla="val 71858"/>
              <a:gd name="adj2" fmla="val 105194"/>
              <a:gd name="adj3" fmla="val 92068"/>
              <a:gd name="adj4" fmla="val 128425"/>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Direct-access bus</a:t>
            </a:r>
          </a:p>
          <a:p>
            <a:pPr algn="ctr" fontAlgn="auto">
              <a:spcBef>
                <a:spcPts val="0"/>
              </a:spcBef>
              <a:spcAft>
                <a:spcPts val="0"/>
              </a:spcAft>
            </a:pPr>
            <a:r>
              <a:rPr lang="en-US" sz="2400" dirty="0" smtClean="0">
                <a:solidFill>
                  <a:schemeClr val="tx2"/>
                </a:solidFill>
              </a:rPr>
              <a:t>(used for graphics)</a:t>
            </a:r>
            <a:endParaRPr lang="en-US" sz="2400" dirty="0">
              <a:solidFill>
                <a:schemeClr val="tx2"/>
              </a:solidFill>
            </a:endParaRPr>
          </a:p>
        </p:txBody>
      </p:sp>
      <p:sp>
        <p:nvSpPr>
          <p:cNvPr id="10" name="Line Callout 1 (Accent Bar) 9"/>
          <p:cNvSpPr/>
          <p:nvPr/>
        </p:nvSpPr>
        <p:spPr>
          <a:xfrm>
            <a:off x="6553200" y="2514600"/>
            <a:ext cx="2133600" cy="1066800"/>
          </a:xfrm>
          <a:prstGeom prst="accentCallout1">
            <a:avLst>
              <a:gd name="adj1" fmla="val 77729"/>
              <a:gd name="adj2" fmla="val -6939"/>
              <a:gd name="adj3" fmla="val 120248"/>
              <a:gd name="adj4" fmla="val -54745"/>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Invalidation traffic</a:t>
            </a:r>
            <a:endParaRPr lang="en-US" sz="2400" dirty="0">
              <a:solidFill>
                <a:schemeClr val="tx2"/>
              </a:solidFill>
            </a:endParaRPr>
          </a:p>
        </p:txBody>
      </p:sp>
      <p:sp>
        <p:nvSpPr>
          <p:cNvPr id="11" name="Line Callout 1 (Accent Bar) 10"/>
          <p:cNvSpPr/>
          <p:nvPr/>
        </p:nvSpPr>
        <p:spPr>
          <a:xfrm>
            <a:off x="304800" y="2012515"/>
            <a:ext cx="2819400" cy="1447800"/>
          </a:xfrm>
          <a:prstGeom prst="accentCallout1">
            <a:avLst>
              <a:gd name="adj1" fmla="val 71858"/>
              <a:gd name="adj2" fmla="val 105194"/>
              <a:gd name="adj3" fmla="val 174260"/>
              <a:gd name="adj4" fmla="val 132423"/>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GPU compute accesses must stay coherent</a:t>
            </a:r>
            <a:endParaRPr lang="en-US" sz="2400" dirty="0">
              <a:solidFill>
                <a:schemeClr val="tx2"/>
              </a:solidFill>
            </a:endParaRPr>
          </a:p>
        </p:txBody>
      </p:sp>
      <p:sp>
        <p:nvSpPr>
          <p:cNvPr id="4" name="TextBox 3"/>
          <p:cNvSpPr txBox="1"/>
          <p:nvPr/>
        </p:nvSpPr>
        <p:spPr>
          <a:xfrm>
            <a:off x="6525127" y="1355412"/>
            <a:ext cx="2519472" cy="944874"/>
          </a:xfrm>
          <a:prstGeom prst="rect">
            <a:avLst/>
          </a:prstGeom>
        </p:spPr>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800" b="0" i="0" u="none" strike="noStrike" kern="1200" cap="none" spc="0" normalizeH="0" baseline="0" noProof="0" dirty="0" smtClean="0">
                <a:ln>
                  <a:noFill/>
                </a:ln>
                <a:solidFill>
                  <a:schemeClr val="tx1"/>
                </a:solidFill>
                <a:effectLst/>
                <a:uLnTx/>
                <a:uFillTx/>
                <a:latin typeface="+mj-lt"/>
                <a:ea typeface="MS PGothic" pitchFamily="34" charset="-128"/>
              </a:rPr>
              <a:t>Arrow thickness</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800" dirty="0" smtClean="0">
                <a:latin typeface="+mj-lt"/>
                <a:ea typeface="MS PGothic" pitchFamily="34" charset="-128"/>
              </a:rPr>
              <a:t>→bandwidth</a:t>
            </a:r>
            <a:endParaRPr kumimoji="0" lang="en-US" sz="2800" b="0" i="0" u="none" strike="noStrike" kern="1200" cap="none" spc="0" normalizeH="0" baseline="0" noProof="0" dirty="0">
              <a:ln>
                <a:noFill/>
              </a:ln>
              <a:solidFill>
                <a:schemeClr val="tx1"/>
              </a:solidFill>
              <a:effectLst/>
              <a:uLnTx/>
              <a:uFillTx/>
              <a:latin typeface="+mj-lt"/>
              <a:ea typeface="MS PGothic" pitchFamily="34" charset="-128"/>
            </a:endParaRPr>
          </a:p>
        </p:txBody>
      </p:sp>
    </p:spTree>
    <p:custDataLst>
      <p:tags r:id="rId2"/>
    </p:custDataLst>
    <p:extLst>
      <p:ext uri="{BB962C8B-B14F-4D97-AF65-F5344CB8AC3E}">
        <p14:creationId xmlns="" xmlns:p14="http://schemas.microsoft.com/office/powerpoint/2010/main" val="2505348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overview</a:t>
            </a:r>
            <a:endParaRPr lang="en-US" dirty="0"/>
          </a:p>
        </p:txBody>
      </p:sp>
      <p:sp>
        <p:nvSpPr>
          <p:cNvPr id="7" name="Text Placeholder 6"/>
          <p:cNvSpPr>
            <a:spLocks noGrp="1"/>
          </p:cNvSpPr>
          <p:nvPr>
            <p:ph type="body" sz="quarter" idx="10"/>
          </p:nvPr>
        </p:nvSpPr>
        <p:spPr/>
        <p:txBody>
          <a:bodyPr/>
          <a:lstStyle/>
          <a:p>
            <a:r>
              <a:rPr lang="en-US" dirty="0" smtClean="0"/>
              <a:t>GPU</a:t>
            </a:r>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3969074616"/>
              </p:ext>
            </p:extLst>
          </p:nvPr>
        </p:nvGraphicFramePr>
        <p:xfrm>
          <a:off x="457200" y="1925637"/>
          <a:ext cx="8262115" cy="3768725"/>
        </p:xfrm>
        <a:graphic>
          <a:graphicData uri="http://schemas.openxmlformats.org/presentationml/2006/ole">
            <p:oleObj spid="_x0000_s4286" name="Visio" r:id="rId5" imgW="5502314" imgH="2510539" progId="">
              <p:embed/>
            </p:oleObj>
          </a:graphicData>
        </a:graphic>
      </p:graphicFrame>
      <p:sp>
        <p:nvSpPr>
          <p:cNvPr id="5" name="Line Callout 1 (Accent Bar) 4"/>
          <p:cNvSpPr/>
          <p:nvPr/>
        </p:nvSpPr>
        <p:spPr>
          <a:xfrm>
            <a:off x="2971800" y="1676400"/>
            <a:ext cx="3771378" cy="1447800"/>
          </a:xfrm>
          <a:prstGeom prst="accentCallout1">
            <a:avLst>
              <a:gd name="adj1" fmla="val 71858"/>
              <a:gd name="adj2" fmla="val 105194"/>
              <a:gd name="adj3" fmla="val 151765"/>
              <a:gd name="adj4" fmla="val 131822"/>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Very high bandwidth:</a:t>
            </a:r>
          </a:p>
          <a:p>
            <a:pPr algn="ctr" fontAlgn="auto">
              <a:spcBef>
                <a:spcPts val="0"/>
              </a:spcBef>
              <a:spcAft>
                <a:spcPts val="0"/>
              </a:spcAft>
            </a:pPr>
            <a:r>
              <a:rPr lang="en-US" sz="3200" dirty="0" smtClean="0">
                <a:solidFill>
                  <a:schemeClr val="tx2"/>
                </a:solidFill>
              </a:rPr>
              <a:t>L2 has high miss rate</a:t>
            </a:r>
          </a:p>
        </p:txBody>
      </p:sp>
      <p:graphicFrame>
        <p:nvGraphicFramePr>
          <p:cNvPr id="2" name="Object 1"/>
          <p:cNvGraphicFramePr>
            <a:graphicFrameLocks noChangeAspect="1"/>
          </p:cNvGraphicFramePr>
          <p:nvPr>
            <p:extLst>
              <p:ext uri="{D42A27DB-BD31-4B8C-83A1-F6EECF244321}">
                <p14:modId xmlns="" xmlns:p14="http://schemas.microsoft.com/office/powerpoint/2010/main" val="3637258841"/>
              </p:ext>
            </p:extLst>
          </p:nvPr>
        </p:nvGraphicFramePr>
        <p:xfrm>
          <a:off x="1866146" y="1371600"/>
          <a:ext cx="4877032" cy="4244502"/>
        </p:xfrm>
        <a:graphic>
          <a:graphicData uri="http://schemas.openxmlformats.org/presentationml/2006/ole">
            <p:oleObj spid="_x0000_s4287" name="Visio" r:id="rId6" imgW="2278987" imgH="1983412" progId="">
              <p:embed/>
            </p:oleObj>
          </a:graphicData>
        </a:graphic>
      </p:graphicFrame>
    </p:spTree>
    <p:custDataLst>
      <p:tags r:id="rId2"/>
    </p:custDataLst>
    <p:extLst>
      <p:ext uri="{BB962C8B-B14F-4D97-AF65-F5344CB8AC3E}">
        <p14:creationId xmlns="" xmlns:p14="http://schemas.microsoft.com/office/powerpoint/2010/main" val="2338972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 xmlns:p14="http://schemas.microsoft.com/office/powerpoint/2010/main" val="3684145380"/>
              </p:ext>
            </p:extLst>
          </p:nvPr>
        </p:nvGraphicFramePr>
        <p:xfrm>
          <a:off x="2209800" y="1234857"/>
          <a:ext cx="4419600" cy="5075832"/>
        </p:xfrm>
        <a:graphic>
          <a:graphicData uri="http://schemas.openxmlformats.org/presentationml/2006/ole">
            <p:oleObj spid="_x0000_s5216" name="Visio" r:id="rId4" imgW="1935885" imgH="2221713" progId="">
              <p:embed/>
            </p:oleObj>
          </a:graphicData>
        </a:graphic>
      </p:graphicFrame>
      <p:sp>
        <p:nvSpPr>
          <p:cNvPr id="6" name="Title 5"/>
          <p:cNvSpPr>
            <a:spLocks noGrp="1"/>
          </p:cNvSpPr>
          <p:nvPr>
            <p:ph type="title"/>
          </p:nvPr>
        </p:nvSpPr>
        <p:spPr/>
        <p:txBody>
          <a:bodyPr/>
          <a:lstStyle/>
          <a:p>
            <a:r>
              <a:rPr lang="en-US" dirty="0"/>
              <a:t>System overview</a:t>
            </a:r>
          </a:p>
        </p:txBody>
      </p:sp>
      <p:sp>
        <p:nvSpPr>
          <p:cNvPr id="7" name="Text Placeholder 6"/>
          <p:cNvSpPr>
            <a:spLocks noGrp="1"/>
          </p:cNvSpPr>
          <p:nvPr>
            <p:ph type="body" sz="quarter" idx="10"/>
          </p:nvPr>
        </p:nvSpPr>
        <p:spPr/>
        <p:txBody>
          <a:bodyPr/>
          <a:lstStyle/>
          <a:p>
            <a:endParaRPr lang="en-US"/>
          </a:p>
        </p:txBody>
      </p:sp>
      <p:sp>
        <p:nvSpPr>
          <p:cNvPr id="11" name="Line Callout 1 (Accent Bar) 10"/>
          <p:cNvSpPr/>
          <p:nvPr/>
        </p:nvSpPr>
        <p:spPr>
          <a:xfrm>
            <a:off x="521918" y="1949885"/>
            <a:ext cx="3505200" cy="1447800"/>
          </a:xfrm>
          <a:prstGeom prst="accentCallout1">
            <a:avLst>
              <a:gd name="adj1" fmla="val 66667"/>
              <a:gd name="adj2" fmla="val 103869"/>
              <a:gd name="adj3" fmla="val 135328"/>
              <a:gd name="adj4" fmla="val 152820"/>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Low bandwidth: Low L2 miss rate</a:t>
            </a:r>
          </a:p>
        </p:txBody>
      </p:sp>
    </p:spTree>
    <p:custDataLst>
      <p:tags r:id="rId2"/>
    </p:custDataLst>
    <p:extLst>
      <p:ext uri="{BB962C8B-B14F-4D97-AF65-F5344CB8AC3E}">
        <p14:creationId xmlns="" xmlns:p14="http://schemas.microsoft.com/office/powerpoint/2010/main" val="1542327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Architecture Reminder</a:t>
            </a:r>
            <a:endParaRPr lang="en-US" dirty="0"/>
          </a:p>
        </p:txBody>
      </p:sp>
      <p:sp>
        <p:nvSpPr>
          <p:cNvPr id="3" name="Text Placeholder 2"/>
          <p:cNvSpPr>
            <a:spLocks noGrp="1"/>
          </p:cNvSpPr>
          <p:nvPr>
            <p:ph type="body" sz="quarter" idx="10"/>
          </p:nvPr>
        </p:nvSpPr>
        <p:spPr/>
        <p:txBody>
          <a:bodyPr/>
          <a:lstStyle/>
          <a:p>
            <a:r>
              <a:rPr lang="en-US" dirty="0" smtClean="0"/>
              <a:t>CPU/GPU L2 cache</a:t>
            </a:r>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2706464356"/>
              </p:ext>
            </p:extLst>
          </p:nvPr>
        </p:nvGraphicFramePr>
        <p:xfrm>
          <a:off x="381000" y="1219200"/>
          <a:ext cx="8107705" cy="4953000"/>
        </p:xfrm>
        <a:graphic>
          <a:graphicData uri="http://schemas.openxmlformats.org/presentationml/2006/ole">
            <p:oleObj spid="_x0000_s7260" name="Visio" r:id="rId5" imgW="3369254" imgH="2180916" progId="">
              <p:embed/>
            </p:oleObj>
          </a:graphicData>
        </a:graphic>
      </p:graphicFrame>
      <p:sp>
        <p:nvSpPr>
          <p:cNvPr id="6" name="Line Callout 1 (Accent Bar) 5"/>
          <p:cNvSpPr/>
          <p:nvPr/>
        </p:nvSpPr>
        <p:spPr>
          <a:xfrm>
            <a:off x="1524000" y="1524000"/>
            <a:ext cx="3505200" cy="1447800"/>
          </a:xfrm>
          <a:prstGeom prst="accentCallout1">
            <a:avLst>
              <a:gd name="adj1" fmla="val 65802"/>
              <a:gd name="adj2" fmla="val -4410"/>
              <a:gd name="adj3" fmla="val 127541"/>
              <a:gd name="adj4" fmla="val -19782"/>
            </a:avLst>
          </a:prstGeom>
          <a:ln w="57150">
            <a:tailEnd type="none"/>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Demand requests from L1 cache</a:t>
            </a:r>
          </a:p>
        </p:txBody>
      </p:sp>
      <p:sp>
        <p:nvSpPr>
          <p:cNvPr id="7" name="Line Callout 1 (Accent Bar) 6"/>
          <p:cNvSpPr/>
          <p:nvPr/>
        </p:nvSpPr>
        <p:spPr>
          <a:xfrm>
            <a:off x="3124200" y="2057400"/>
            <a:ext cx="3505200" cy="1447800"/>
          </a:xfrm>
          <a:prstGeom prst="accentCallout1">
            <a:avLst>
              <a:gd name="adj1" fmla="val 26578"/>
              <a:gd name="adj2" fmla="val -4135"/>
              <a:gd name="adj3" fmla="val 127541"/>
              <a:gd name="adj4" fmla="val -19782"/>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Allocates an MSHR entry</a:t>
            </a:r>
          </a:p>
        </p:txBody>
      </p:sp>
      <p:sp>
        <p:nvSpPr>
          <p:cNvPr id="8" name="Line Callout 1 (Accent Bar) 7"/>
          <p:cNvSpPr/>
          <p:nvPr/>
        </p:nvSpPr>
        <p:spPr>
          <a:xfrm>
            <a:off x="4724400" y="1558968"/>
            <a:ext cx="3505200" cy="1447800"/>
          </a:xfrm>
          <a:prstGeom prst="accentCallout1">
            <a:avLst>
              <a:gd name="adj1" fmla="val 65802"/>
              <a:gd name="adj2" fmla="val -4410"/>
              <a:gd name="adj3" fmla="val 127541"/>
              <a:gd name="adj4" fmla="val -19782"/>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Searches cache tags for a tag match</a:t>
            </a:r>
          </a:p>
        </p:txBody>
      </p:sp>
      <p:sp>
        <p:nvSpPr>
          <p:cNvPr id="9" name="Line Callout 1 (Accent Bar) 8"/>
          <p:cNvSpPr/>
          <p:nvPr/>
        </p:nvSpPr>
        <p:spPr>
          <a:xfrm>
            <a:off x="1828800" y="3468143"/>
            <a:ext cx="3505200" cy="1447800"/>
          </a:xfrm>
          <a:prstGeom prst="accentCallout1">
            <a:avLst>
              <a:gd name="adj1" fmla="val 49364"/>
              <a:gd name="adj2" fmla="val 103511"/>
              <a:gd name="adj3" fmla="val 78226"/>
              <a:gd name="adj4" fmla="val 131022"/>
            </a:avLst>
          </a:prstGeom>
          <a:ln w="57150"/>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On a hit, return data to the L1</a:t>
            </a:r>
          </a:p>
        </p:txBody>
      </p:sp>
      <p:sp>
        <p:nvSpPr>
          <p:cNvPr id="10" name="Line Callout 1 (Accent Bar) 9"/>
          <p:cNvSpPr/>
          <p:nvPr/>
        </p:nvSpPr>
        <p:spPr>
          <a:xfrm>
            <a:off x="2667000" y="3040171"/>
            <a:ext cx="3505200" cy="1447800"/>
          </a:xfrm>
          <a:prstGeom prst="accentCallout1">
            <a:avLst>
              <a:gd name="adj1" fmla="val 49364"/>
              <a:gd name="adj2" fmla="val 103511"/>
              <a:gd name="adj3" fmla="val 137923"/>
              <a:gd name="adj4" fmla="val 134238"/>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On a miss, send request to directory</a:t>
            </a:r>
          </a:p>
        </p:txBody>
      </p:sp>
      <p:sp>
        <p:nvSpPr>
          <p:cNvPr id="11" name="Line Callout 1 (Accent Bar) 10"/>
          <p:cNvSpPr/>
          <p:nvPr/>
        </p:nvSpPr>
        <p:spPr>
          <a:xfrm>
            <a:off x="5105400" y="2842364"/>
            <a:ext cx="3505200" cy="1447800"/>
          </a:xfrm>
          <a:prstGeom prst="accentCallout1">
            <a:avLst>
              <a:gd name="adj1" fmla="val 21678"/>
              <a:gd name="adj2" fmla="val -3696"/>
              <a:gd name="adj3" fmla="val 57462"/>
              <a:gd name="adj4" fmla="val -77674"/>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On a directory probe, check MSHRs and tags</a:t>
            </a:r>
          </a:p>
        </p:txBody>
      </p:sp>
      <p:cxnSp>
        <p:nvCxnSpPr>
          <p:cNvPr id="12" name="Straight Connector 11"/>
          <p:cNvCxnSpPr/>
          <p:nvPr/>
        </p:nvCxnSpPr>
        <p:spPr>
          <a:xfrm flipH="1">
            <a:off x="3962400" y="4114800"/>
            <a:ext cx="990600" cy="129540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Line Callout 1 (Accent Bar) 15"/>
          <p:cNvSpPr/>
          <p:nvPr/>
        </p:nvSpPr>
        <p:spPr>
          <a:xfrm>
            <a:off x="2590800" y="2316271"/>
            <a:ext cx="3886200" cy="1447800"/>
          </a:xfrm>
          <a:prstGeom prst="accentCallout1">
            <a:avLst>
              <a:gd name="adj1" fmla="val 30889"/>
              <a:gd name="adj2" fmla="val 103369"/>
              <a:gd name="adj3" fmla="val 184643"/>
              <a:gd name="adj4" fmla="val 128877"/>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Tag hit on probe: send data to other core</a:t>
            </a:r>
          </a:p>
        </p:txBody>
      </p:sp>
    </p:spTree>
    <p:custDataLst>
      <p:tags r:id="rId2"/>
    </p:custDataLst>
    <p:extLst>
      <p:ext uri="{BB962C8B-B14F-4D97-AF65-F5344CB8AC3E}">
        <p14:creationId xmlns="" xmlns:p14="http://schemas.microsoft.com/office/powerpoint/2010/main" val="1379067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 Architecture </a:t>
            </a:r>
            <a:r>
              <a:rPr lang="en-US" dirty="0"/>
              <a:t>Reminder</a:t>
            </a:r>
          </a:p>
        </p:txBody>
      </p:sp>
      <p:sp>
        <p:nvSpPr>
          <p:cNvPr id="3" name="Text Placeholder 2"/>
          <p:cNvSpPr>
            <a:spLocks noGrp="1"/>
          </p:cNvSpPr>
          <p:nvPr>
            <p:ph type="body" sz="quarter" idx="10"/>
          </p:nvPr>
        </p:nvSpPr>
        <p:spPr/>
        <p:txBody>
          <a:bodyPr/>
          <a:lstStyle/>
          <a:p>
            <a:r>
              <a:rPr lang="en-US" dirty="0" smtClean="0"/>
              <a:t>Directory</a:t>
            </a:r>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2235753974"/>
              </p:ext>
            </p:extLst>
          </p:nvPr>
        </p:nvGraphicFramePr>
        <p:xfrm>
          <a:off x="381000" y="1371600"/>
          <a:ext cx="8311612" cy="4648200"/>
        </p:xfrm>
        <a:graphic>
          <a:graphicData uri="http://schemas.openxmlformats.org/presentationml/2006/ole">
            <p:oleObj spid="_x0000_s8283" name="Visio" r:id="rId5" imgW="3368714" imgH="2002325" progId="">
              <p:embed/>
            </p:oleObj>
          </a:graphicData>
        </a:graphic>
      </p:graphicFrame>
      <p:sp>
        <p:nvSpPr>
          <p:cNvPr id="5" name="Line Callout 1 (Accent Bar) 4"/>
          <p:cNvSpPr/>
          <p:nvPr/>
        </p:nvSpPr>
        <p:spPr>
          <a:xfrm>
            <a:off x="1524000" y="1524000"/>
            <a:ext cx="3505200" cy="1447800"/>
          </a:xfrm>
          <a:prstGeom prst="accentCallout1">
            <a:avLst>
              <a:gd name="adj1" fmla="val 65802"/>
              <a:gd name="adj2" fmla="val -4410"/>
              <a:gd name="adj3" fmla="val 127541"/>
              <a:gd name="adj4" fmla="val -19782"/>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Demand requests from L2 cache</a:t>
            </a:r>
          </a:p>
        </p:txBody>
      </p:sp>
      <p:sp>
        <p:nvSpPr>
          <p:cNvPr id="6" name="Line Callout 1 (Accent Bar) 5"/>
          <p:cNvSpPr/>
          <p:nvPr/>
        </p:nvSpPr>
        <p:spPr>
          <a:xfrm>
            <a:off x="3124200" y="2057400"/>
            <a:ext cx="3505200" cy="1447800"/>
          </a:xfrm>
          <a:prstGeom prst="accentCallout1">
            <a:avLst>
              <a:gd name="adj1" fmla="val 27907"/>
              <a:gd name="adj2" fmla="val -4685"/>
              <a:gd name="adj3" fmla="val 138843"/>
              <a:gd name="adj4" fmla="val -15388"/>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Allocates an MSHR entry</a:t>
            </a:r>
          </a:p>
        </p:txBody>
      </p:sp>
      <p:sp>
        <p:nvSpPr>
          <p:cNvPr id="7" name="Line Callout 1 (Accent Bar) 6"/>
          <p:cNvSpPr/>
          <p:nvPr/>
        </p:nvSpPr>
        <p:spPr>
          <a:xfrm>
            <a:off x="4724400" y="1558968"/>
            <a:ext cx="3505200" cy="1447800"/>
          </a:xfrm>
          <a:prstGeom prst="accentCallout1">
            <a:avLst>
              <a:gd name="adj1" fmla="val 65802"/>
              <a:gd name="adj2" fmla="val -4410"/>
              <a:gd name="adj3" fmla="val 127541"/>
              <a:gd name="adj4" fmla="val -19782"/>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Searches cache tags for a tag match</a:t>
            </a:r>
          </a:p>
        </p:txBody>
      </p:sp>
      <p:sp>
        <p:nvSpPr>
          <p:cNvPr id="8" name="Line Callout 1 (Accent Bar) 7"/>
          <p:cNvSpPr/>
          <p:nvPr/>
        </p:nvSpPr>
        <p:spPr>
          <a:xfrm>
            <a:off x="2667000" y="3040171"/>
            <a:ext cx="3505200" cy="1447800"/>
          </a:xfrm>
          <a:prstGeom prst="accentCallout1">
            <a:avLst>
              <a:gd name="adj1" fmla="val 49364"/>
              <a:gd name="adj2" fmla="val 103511"/>
              <a:gd name="adj3" fmla="val 94710"/>
              <a:gd name="adj4" fmla="val 133689"/>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Allocate and send probes to L2 caches</a:t>
            </a:r>
          </a:p>
        </p:txBody>
      </p:sp>
      <p:sp>
        <p:nvSpPr>
          <p:cNvPr id="9" name="Line Callout 1 (Accent Bar) 8"/>
          <p:cNvSpPr/>
          <p:nvPr/>
        </p:nvSpPr>
        <p:spPr>
          <a:xfrm>
            <a:off x="1905000" y="2590800"/>
            <a:ext cx="3505200" cy="1447800"/>
          </a:xfrm>
          <a:prstGeom prst="accentCallout1">
            <a:avLst>
              <a:gd name="adj1" fmla="val 64072"/>
              <a:gd name="adj2" fmla="val 103511"/>
              <a:gd name="adj3" fmla="val 154362"/>
              <a:gd name="adj4" fmla="val 124232"/>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On a miss, the data comes from DRAM</a:t>
            </a:r>
          </a:p>
        </p:txBody>
      </p:sp>
    </p:spTree>
    <p:custDataLst>
      <p:tags r:id="rId2"/>
    </p:custDataLst>
    <p:extLst>
      <p:ext uri="{BB962C8B-B14F-4D97-AF65-F5344CB8AC3E}">
        <p14:creationId xmlns="" xmlns:p14="http://schemas.microsoft.com/office/powerpoint/2010/main" val="689966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Summary</a:t>
            </a:r>
            <a:endParaRPr lang="en-US" dirty="0"/>
          </a:p>
        </p:txBody>
      </p:sp>
      <p:sp>
        <p:nvSpPr>
          <p:cNvPr id="4" name="Content Placeholder 3"/>
          <p:cNvSpPr>
            <a:spLocks noGrp="1"/>
          </p:cNvSpPr>
          <p:nvPr>
            <p:ph idx="1"/>
          </p:nvPr>
        </p:nvSpPr>
        <p:spPr/>
        <p:txBody>
          <a:bodyPr/>
          <a:lstStyle/>
          <a:p>
            <a:r>
              <a:rPr lang="en-US" dirty="0" smtClean="0"/>
              <a:t>System under investigation</a:t>
            </a:r>
          </a:p>
          <a:p>
            <a:pPr lvl="1"/>
            <a:r>
              <a:rPr lang="en-US" dirty="0" smtClean="0"/>
              <a:t>Heterogeneous CPU-GPU on chip</a:t>
            </a:r>
          </a:p>
          <a:p>
            <a:pPr lvl="1"/>
            <a:r>
              <a:rPr lang="en-US" dirty="0" smtClean="0"/>
              <a:t>High-bandwidth DRAM</a:t>
            </a:r>
          </a:p>
          <a:p>
            <a:pPr lvl="1"/>
            <a:endParaRPr lang="en-US" dirty="0"/>
          </a:p>
          <a:p>
            <a:r>
              <a:rPr lang="en-US" dirty="0" smtClean="0"/>
              <a:t>Directory pipeline complex</a:t>
            </a:r>
          </a:p>
          <a:p>
            <a:pPr lvl="1"/>
            <a:r>
              <a:rPr lang="en-US" dirty="0" smtClean="0"/>
              <a:t>MSHR array is associative</a:t>
            </a:r>
          </a:p>
          <a:p>
            <a:pPr lvl="1"/>
            <a:r>
              <a:rPr lang="en-US" dirty="0" smtClean="0"/>
              <a:t>Difficult to pipeline with more than </a:t>
            </a:r>
            <a:r>
              <a:rPr lang="en-US" dirty="0"/>
              <a:t>1</a:t>
            </a:r>
            <a:r>
              <a:rPr lang="en-US" dirty="0" smtClean="0"/>
              <a:t> request per cycle</a:t>
            </a:r>
          </a:p>
          <a:p>
            <a:pPr lvl="1"/>
            <a:r>
              <a:rPr lang="en-US" dirty="0" smtClean="0"/>
              <a:t>Important resources: MSHR entries</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26895612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Motivation</a:t>
            </a:r>
          </a:p>
          <a:p>
            <a:r>
              <a:rPr lang="en-US" dirty="0" smtClean="0"/>
              <a:t>Background</a:t>
            </a:r>
          </a:p>
          <a:p>
            <a:r>
              <a:rPr lang="en-US" b="1" dirty="0" smtClean="0"/>
              <a:t>Heterogeneous System Bottlenecks</a:t>
            </a:r>
          </a:p>
          <a:p>
            <a:pPr lvl="1"/>
            <a:r>
              <a:rPr lang="en-US" dirty="0" smtClean="0"/>
              <a:t>Simulation overview</a:t>
            </a:r>
          </a:p>
          <a:p>
            <a:pPr lvl="1"/>
            <a:r>
              <a:rPr lang="en-US" dirty="0" smtClean="0"/>
              <a:t>Directory bandwidth</a:t>
            </a:r>
          </a:p>
          <a:p>
            <a:pPr lvl="1"/>
            <a:r>
              <a:rPr lang="en-US" dirty="0" smtClean="0"/>
              <a:t>MSHRs</a:t>
            </a:r>
          </a:p>
          <a:p>
            <a:pPr lvl="1"/>
            <a:r>
              <a:rPr lang="en-US" dirty="0" smtClean="0"/>
              <a:t>Performance is significantly affected</a:t>
            </a:r>
          </a:p>
          <a:p>
            <a:r>
              <a:rPr lang="en-US" dirty="0" smtClean="0"/>
              <a:t>Heterogeneous System Coherence Details</a:t>
            </a:r>
          </a:p>
          <a:p>
            <a:r>
              <a:rPr lang="en-US" dirty="0" smtClean="0"/>
              <a:t>Results</a:t>
            </a:r>
          </a:p>
          <a:p>
            <a:r>
              <a:rPr lang="en-US" dirty="0" smtClean="0"/>
              <a:t>Conclusions</a:t>
            </a:r>
          </a:p>
          <a:p>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275228946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Simulation details</a:t>
            </a:r>
            <a:endParaRPr lang="en-US" dirty="0"/>
          </a:p>
        </p:txBody>
      </p:sp>
      <p:sp>
        <p:nvSpPr>
          <p:cNvPr id="4" name="Content Placeholder 3"/>
          <p:cNvSpPr>
            <a:spLocks noGrp="1"/>
          </p:cNvSpPr>
          <p:nvPr>
            <p:ph idx="1"/>
          </p:nvPr>
        </p:nvSpPr>
        <p:spPr>
          <a:xfrm>
            <a:off x="274388" y="1371600"/>
            <a:ext cx="5135812" cy="1895477"/>
          </a:xfrm>
        </p:spPr>
        <p:txBody>
          <a:bodyPr/>
          <a:lstStyle/>
          <a:p>
            <a:r>
              <a:rPr lang="en-US" dirty="0" smtClean="0"/>
              <a:t>gem5 simulator</a:t>
            </a:r>
          </a:p>
          <a:p>
            <a:pPr lvl="1"/>
            <a:r>
              <a:rPr lang="en-US" dirty="0" smtClean="0"/>
              <a:t>Simple CPU</a:t>
            </a:r>
          </a:p>
          <a:p>
            <a:pPr lvl="1"/>
            <a:r>
              <a:rPr lang="en-US" dirty="0" smtClean="0"/>
              <a:t>GPU simulator based on AMD GCN</a:t>
            </a:r>
          </a:p>
          <a:p>
            <a:pPr lvl="1"/>
            <a:r>
              <a:rPr lang="en-US" dirty="0" smtClean="0"/>
              <a:t>All memory requests through gem5</a:t>
            </a:r>
          </a:p>
        </p:txBody>
      </p:sp>
      <p:sp>
        <p:nvSpPr>
          <p:cNvPr id="5" name="Text Placeholder 4"/>
          <p:cNvSpPr>
            <a:spLocks noGrp="1"/>
          </p:cNvSpPr>
          <p:nvPr>
            <p:ph type="body" sz="quarter" idx="10"/>
          </p:nvPr>
        </p:nvSpPr>
        <p:spPr/>
        <p:txBody>
          <a:bodyPr/>
          <a:lstStyle/>
          <a:p>
            <a:endParaRPr lang="en-US"/>
          </a:p>
        </p:txBody>
      </p:sp>
      <p:graphicFrame>
        <p:nvGraphicFramePr>
          <p:cNvPr id="8" name="Content Placeholder 7"/>
          <p:cNvGraphicFramePr>
            <a:graphicFrameLocks noGrp="1"/>
          </p:cNvGraphicFramePr>
          <p:nvPr>
            <p:ph sz="quarter" idx="11"/>
            <p:extLst>
              <p:ext uri="{D42A27DB-BD31-4B8C-83A1-F6EECF244321}">
                <p14:modId xmlns="" xmlns:p14="http://schemas.microsoft.com/office/powerpoint/2010/main" val="756145968"/>
              </p:ext>
            </p:extLst>
          </p:nvPr>
        </p:nvGraphicFramePr>
        <p:xfrm>
          <a:off x="1894806" y="3276600"/>
          <a:ext cx="5105400" cy="3038475"/>
        </p:xfrm>
        <a:graphic>
          <a:graphicData uri="http://schemas.openxmlformats.org/drawingml/2006/table">
            <a:tbl>
              <a:tblPr firstCol="1" bandRow="1">
                <a:tableStyleId>{5C22544A-7EE6-4342-B048-85BDC9FD1C3A}</a:tableStyleId>
              </a:tblPr>
              <a:tblGrid>
                <a:gridCol w="2140974"/>
                <a:gridCol w="2964426"/>
              </a:tblGrid>
              <a:tr h="304205">
                <a:tc>
                  <a:txBody>
                    <a:bodyPr/>
                    <a:lstStyle/>
                    <a:p>
                      <a:pPr marL="45720" marR="45720">
                        <a:spcBef>
                          <a:spcPts val="100"/>
                        </a:spcBef>
                        <a:spcAft>
                          <a:spcPts val="100"/>
                        </a:spcAft>
                      </a:pPr>
                      <a:r>
                        <a:rPr lang="en-US" sz="1800" dirty="0">
                          <a:effectLst/>
                        </a:rPr>
                        <a:t>CPU Clock</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a:effectLst/>
                        </a:rPr>
                        <a:t>2 GHz</a:t>
                      </a:r>
                      <a:endParaRPr lang="en-US" sz="2000">
                        <a:effectLst/>
                        <a:latin typeface="Times New Roman"/>
                        <a:ea typeface="SimSun"/>
                        <a:cs typeface="Times New Roman"/>
                      </a:endParaRPr>
                    </a:p>
                  </a:txBody>
                  <a:tcPr marL="68580" marR="68580" marT="0" marB="0"/>
                </a:tc>
              </a:tr>
              <a:tr h="304205">
                <a:tc>
                  <a:txBody>
                    <a:bodyPr/>
                    <a:lstStyle/>
                    <a:p>
                      <a:pPr marL="45720" marR="45720">
                        <a:spcBef>
                          <a:spcPts val="100"/>
                        </a:spcBef>
                        <a:spcAft>
                          <a:spcPts val="100"/>
                        </a:spcAft>
                      </a:pPr>
                      <a:r>
                        <a:rPr lang="en-US" sz="1800" dirty="0">
                          <a:effectLst/>
                        </a:rPr>
                        <a:t>CPU Cores</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a:effectLst/>
                        </a:rPr>
                        <a:t>2</a:t>
                      </a:r>
                      <a:endParaRPr lang="en-US" sz="2000">
                        <a:effectLst/>
                        <a:latin typeface="Times New Roman"/>
                        <a:ea typeface="SimSun"/>
                        <a:cs typeface="Times New Roman"/>
                      </a:endParaRPr>
                    </a:p>
                  </a:txBody>
                  <a:tcPr marL="68580" marR="68580" marT="0" marB="0"/>
                </a:tc>
              </a:tr>
              <a:tr h="296465">
                <a:tc>
                  <a:txBody>
                    <a:bodyPr/>
                    <a:lstStyle/>
                    <a:p>
                      <a:pPr marL="45720" marR="45720">
                        <a:spcBef>
                          <a:spcPts val="100"/>
                        </a:spcBef>
                        <a:spcAft>
                          <a:spcPts val="100"/>
                        </a:spcAft>
                      </a:pPr>
                      <a:r>
                        <a:rPr lang="en-US" sz="1800" dirty="0">
                          <a:effectLst/>
                        </a:rPr>
                        <a:t>CPU Shared </a:t>
                      </a:r>
                      <a:r>
                        <a:rPr lang="en-US" sz="1800" dirty="0" smtClean="0">
                          <a:effectLst/>
                        </a:rPr>
                        <a:t>L2</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dirty="0">
                          <a:effectLst/>
                        </a:rPr>
                        <a:t>2 MB (16-way banked)</a:t>
                      </a:r>
                      <a:endParaRPr lang="en-US" sz="2000" dirty="0">
                        <a:effectLst/>
                        <a:latin typeface="Times New Roman"/>
                        <a:ea typeface="SimSun"/>
                        <a:cs typeface="Times New Roman"/>
                      </a:endParaRPr>
                    </a:p>
                  </a:txBody>
                  <a:tcPr marL="68580" marR="68580" marT="0" marB="0"/>
                </a:tc>
              </a:tr>
              <a:tr h="304205">
                <a:tc>
                  <a:txBody>
                    <a:bodyPr/>
                    <a:lstStyle/>
                    <a:p>
                      <a:pPr marL="45720" marR="45720">
                        <a:spcBef>
                          <a:spcPts val="100"/>
                        </a:spcBef>
                        <a:spcAft>
                          <a:spcPts val="100"/>
                        </a:spcAft>
                      </a:pPr>
                      <a:r>
                        <a:rPr lang="en-US" sz="1800">
                          <a:effectLst/>
                        </a:rPr>
                        <a:t>GPU Clock</a:t>
                      </a:r>
                      <a:endParaRPr lang="en-US" sz="200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a:effectLst/>
                        </a:rPr>
                        <a:t>1 GHz</a:t>
                      </a:r>
                      <a:endParaRPr lang="en-US" sz="2000">
                        <a:effectLst/>
                        <a:latin typeface="Times New Roman"/>
                        <a:ea typeface="SimSun"/>
                        <a:cs typeface="Times New Roman"/>
                      </a:endParaRPr>
                    </a:p>
                  </a:txBody>
                  <a:tcPr marL="68580" marR="68580" marT="0" marB="0"/>
                </a:tc>
              </a:tr>
              <a:tr h="304205">
                <a:tc>
                  <a:txBody>
                    <a:bodyPr/>
                    <a:lstStyle/>
                    <a:p>
                      <a:pPr marL="45720" marR="45720">
                        <a:spcBef>
                          <a:spcPts val="100"/>
                        </a:spcBef>
                        <a:spcAft>
                          <a:spcPts val="100"/>
                        </a:spcAft>
                      </a:pPr>
                      <a:r>
                        <a:rPr lang="en-US" sz="1800">
                          <a:effectLst/>
                        </a:rPr>
                        <a:t>Compute Units</a:t>
                      </a:r>
                      <a:endParaRPr lang="en-US" sz="200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a:effectLst/>
                        </a:rPr>
                        <a:t>32</a:t>
                      </a:r>
                      <a:endParaRPr lang="en-US" sz="2000">
                        <a:effectLst/>
                        <a:latin typeface="Times New Roman"/>
                        <a:ea typeface="SimSun"/>
                        <a:cs typeface="Times New Roman"/>
                      </a:endParaRPr>
                    </a:p>
                  </a:txBody>
                  <a:tcPr marL="68580" marR="68580" marT="0" marB="0"/>
                </a:tc>
              </a:tr>
              <a:tr h="305990">
                <a:tc>
                  <a:txBody>
                    <a:bodyPr/>
                    <a:lstStyle/>
                    <a:p>
                      <a:pPr marL="45720" marR="45720">
                        <a:spcBef>
                          <a:spcPts val="100"/>
                        </a:spcBef>
                        <a:spcAft>
                          <a:spcPts val="100"/>
                        </a:spcAft>
                      </a:pPr>
                      <a:r>
                        <a:rPr lang="en-US" sz="1800" dirty="0">
                          <a:effectLst/>
                        </a:rPr>
                        <a:t>GPU Shared </a:t>
                      </a:r>
                      <a:r>
                        <a:rPr lang="en-US" sz="1800" dirty="0" smtClean="0">
                          <a:effectLst/>
                        </a:rPr>
                        <a:t>L2</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a:effectLst/>
                        </a:rPr>
                        <a:t>4 MB (64-way banked)</a:t>
                      </a:r>
                      <a:endParaRPr lang="en-US" sz="2000">
                        <a:effectLst/>
                        <a:latin typeface="Times New Roman"/>
                        <a:ea typeface="SimSun"/>
                        <a:cs typeface="Times New Roman"/>
                      </a:endParaRPr>
                    </a:p>
                  </a:txBody>
                  <a:tcPr marL="68580" marR="68580" marT="0" marB="0"/>
                </a:tc>
              </a:tr>
              <a:tr h="307181">
                <a:tc>
                  <a:txBody>
                    <a:bodyPr/>
                    <a:lstStyle/>
                    <a:p>
                      <a:pPr marL="45720" marR="45720">
                        <a:spcBef>
                          <a:spcPts val="100"/>
                        </a:spcBef>
                        <a:spcAft>
                          <a:spcPts val="100"/>
                        </a:spcAft>
                      </a:pPr>
                      <a:r>
                        <a:rPr lang="en-US" sz="1800" dirty="0">
                          <a:effectLst/>
                        </a:rPr>
                        <a:t>L3 </a:t>
                      </a:r>
                      <a:r>
                        <a:rPr lang="en-US" sz="1800" dirty="0" smtClean="0">
                          <a:effectLst/>
                        </a:rPr>
                        <a:t>(Memory-side)</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a:effectLst/>
                        </a:rPr>
                        <a:t>16 MB (16-way banked)</a:t>
                      </a:r>
                      <a:endParaRPr lang="en-US" sz="2000">
                        <a:effectLst/>
                        <a:latin typeface="Times New Roman"/>
                        <a:ea typeface="SimSun"/>
                        <a:cs typeface="Times New Roman"/>
                      </a:endParaRPr>
                    </a:p>
                  </a:txBody>
                  <a:tcPr marL="68580" marR="68580" marT="0" marB="0"/>
                </a:tc>
              </a:tr>
              <a:tr h="308372">
                <a:tc>
                  <a:txBody>
                    <a:bodyPr/>
                    <a:lstStyle/>
                    <a:p>
                      <a:pPr marL="45720" marR="45720">
                        <a:spcBef>
                          <a:spcPts val="100"/>
                        </a:spcBef>
                        <a:spcAft>
                          <a:spcPts val="100"/>
                        </a:spcAft>
                      </a:pPr>
                      <a:r>
                        <a:rPr lang="en-US" sz="1800">
                          <a:effectLst/>
                        </a:rPr>
                        <a:t>DRAM</a:t>
                      </a:r>
                      <a:endParaRPr lang="en-US" sz="200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dirty="0">
                          <a:effectLst/>
                        </a:rPr>
                        <a:t>DDR3, 16 </a:t>
                      </a:r>
                      <a:r>
                        <a:rPr lang="en-US" sz="1800" dirty="0" smtClean="0">
                          <a:effectLst/>
                        </a:rPr>
                        <a:t>channels</a:t>
                      </a:r>
                      <a:endParaRPr lang="en-US" sz="2000" dirty="0">
                        <a:effectLst/>
                        <a:latin typeface="Times New Roman"/>
                        <a:ea typeface="SimSun"/>
                        <a:cs typeface="Times New Roman"/>
                      </a:endParaRPr>
                    </a:p>
                  </a:txBody>
                  <a:tcPr marL="68580" marR="68580" marT="0" marB="0"/>
                </a:tc>
              </a:tr>
              <a:tr h="304800">
                <a:tc>
                  <a:txBody>
                    <a:bodyPr/>
                    <a:lstStyle/>
                    <a:p>
                      <a:pPr marL="45720" marR="45720">
                        <a:spcBef>
                          <a:spcPts val="100"/>
                        </a:spcBef>
                        <a:spcAft>
                          <a:spcPts val="100"/>
                        </a:spcAft>
                      </a:pPr>
                      <a:r>
                        <a:rPr lang="en-US" sz="1800" dirty="0">
                          <a:effectLst/>
                        </a:rPr>
                        <a:t>Peak </a:t>
                      </a:r>
                      <a:r>
                        <a:rPr lang="en-US" sz="1800" dirty="0" smtClean="0">
                          <a:effectLst/>
                        </a:rPr>
                        <a:t>Bandwidth</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dirty="0">
                          <a:effectLst/>
                        </a:rPr>
                        <a:t>700 GB/s</a:t>
                      </a:r>
                      <a:endParaRPr lang="en-US" sz="2000" dirty="0">
                        <a:effectLst/>
                        <a:latin typeface="Times New Roman"/>
                        <a:ea typeface="SimSun"/>
                        <a:cs typeface="Times New Roman"/>
                      </a:endParaRPr>
                    </a:p>
                  </a:txBody>
                  <a:tcPr marL="68580" marR="68580" marT="0" marB="0"/>
                </a:tc>
              </a:tr>
              <a:tr h="298847">
                <a:tc>
                  <a:txBody>
                    <a:bodyPr/>
                    <a:lstStyle/>
                    <a:p>
                      <a:pPr marL="45720" marR="45720">
                        <a:spcBef>
                          <a:spcPts val="100"/>
                        </a:spcBef>
                        <a:spcAft>
                          <a:spcPts val="100"/>
                        </a:spcAft>
                      </a:pPr>
                      <a:r>
                        <a:rPr lang="en-US" sz="1800" dirty="0">
                          <a:effectLst/>
                        </a:rPr>
                        <a:t>Baseline Directory</a:t>
                      </a:r>
                      <a:endParaRPr lang="en-US" sz="2000" dirty="0">
                        <a:effectLst/>
                        <a:latin typeface="Times New Roman"/>
                        <a:ea typeface="SimSun"/>
                        <a:cs typeface="Times New Roman"/>
                      </a:endParaRPr>
                    </a:p>
                  </a:txBody>
                  <a:tcPr marL="68580" marR="68580" marT="0" marB="0"/>
                </a:tc>
                <a:tc>
                  <a:txBody>
                    <a:bodyPr/>
                    <a:lstStyle/>
                    <a:p>
                      <a:pPr marL="45720" marR="45720">
                        <a:spcBef>
                          <a:spcPts val="100"/>
                        </a:spcBef>
                        <a:spcAft>
                          <a:spcPts val="100"/>
                        </a:spcAft>
                      </a:pPr>
                      <a:r>
                        <a:rPr lang="en-US" sz="1800" dirty="0" smtClean="0">
                          <a:effectLst/>
                        </a:rPr>
                        <a:t>256k </a:t>
                      </a:r>
                      <a:r>
                        <a:rPr lang="en-US" sz="1800" dirty="0">
                          <a:effectLst/>
                        </a:rPr>
                        <a:t>entries (8-way banked)</a:t>
                      </a:r>
                      <a:endParaRPr lang="en-US" sz="2000" dirty="0">
                        <a:effectLst/>
                        <a:latin typeface="Times New Roman"/>
                        <a:ea typeface="SimSun"/>
                        <a:cs typeface="Times New Roman"/>
                      </a:endParaRPr>
                    </a:p>
                  </a:txBody>
                  <a:tcPr marL="68580" marR="68580" marT="0" marB="0"/>
                </a:tc>
              </a:tr>
            </a:tbl>
          </a:graphicData>
        </a:graphic>
      </p:graphicFrame>
      <p:sp>
        <p:nvSpPr>
          <p:cNvPr id="10" name="Content Placeholder 3"/>
          <p:cNvSpPr txBox="1">
            <a:spLocks/>
          </p:cNvSpPr>
          <p:nvPr/>
        </p:nvSpPr>
        <p:spPr bwMode="auto">
          <a:xfrm>
            <a:off x="5181600" y="1371600"/>
            <a:ext cx="3688012"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8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24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20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Workloads</a:t>
            </a:r>
          </a:p>
          <a:p>
            <a:pPr lvl="1"/>
            <a:r>
              <a:rPr lang="en-US" dirty="0"/>
              <a:t>Modified to use </a:t>
            </a:r>
            <a:r>
              <a:rPr lang="en-US" dirty="0" err="1"/>
              <a:t>hUMA</a:t>
            </a:r>
            <a:endParaRPr lang="en-US" dirty="0"/>
          </a:p>
          <a:p>
            <a:pPr lvl="1"/>
            <a:r>
              <a:rPr lang="en-US" dirty="0"/>
              <a:t>Rodinia &amp; AMD APP SDK</a:t>
            </a:r>
          </a:p>
        </p:txBody>
      </p:sp>
    </p:spTree>
    <p:extLst>
      <p:ext uri="{BB962C8B-B14F-4D97-AF65-F5344CB8AC3E}">
        <p14:creationId xmlns="" xmlns:p14="http://schemas.microsoft.com/office/powerpoint/2010/main" val="189647943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GPGPU Benchmarks</a:t>
            </a:r>
            <a:endParaRPr lang="en-US" dirty="0"/>
          </a:p>
        </p:txBody>
      </p:sp>
      <p:sp>
        <p:nvSpPr>
          <p:cNvPr id="9" name="Content Placeholder 2"/>
          <p:cNvSpPr>
            <a:spLocks noGrp="1"/>
          </p:cNvSpPr>
          <p:nvPr>
            <p:ph idx="1"/>
          </p:nvPr>
        </p:nvSpPr>
        <p:spPr>
          <a:xfrm>
            <a:off x="317149" y="866167"/>
            <a:ext cx="8525577" cy="5229833"/>
          </a:xfrm>
        </p:spPr>
        <p:txBody>
          <a:bodyPr>
            <a:normAutofit/>
          </a:bodyPr>
          <a:lstStyle/>
          <a:p>
            <a:r>
              <a:rPr lang="en-US" b="1" dirty="0" err="1" smtClean="0"/>
              <a:t>Rodinia</a:t>
            </a:r>
            <a:r>
              <a:rPr lang="en-US" b="1" dirty="0" smtClean="0"/>
              <a:t> benchmarks</a:t>
            </a:r>
          </a:p>
          <a:p>
            <a:pPr lvl="1"/>
            <a:r>
              <a:rPr lang="en-US" sz="2000" b="1" dirty="0" err="1"/>
              <a:t>b</a:t>
            </a:r>
            <a:r>
              <a:rPr lang="en-US" sz="2000" b="1" dirty="0" err="1" smtClean="0"/>
              <a:t>p</a:t>
            </a:r>
            <a:r>
              <a:rPr lang="en-US" sz="2000" b="1" dirty="0" smtClean="0"/>
              <a:t> </a:t>
            </a:r>
            <a:r>
              <a:rPr lang="en-US" sz="2000" dirty="0"/>
              <a:t>trains the connection weights on a neural network</a:t>
            </a:r>
            <a:endParaRPr lang="en-US" sz="2000" b="1" dirty="0" smtClean="0"/>
          </a:p>
          <a:p>
            <a:pPr lvl="1"/>
            <a:r>
              <a:rPr lang="en-US" sz="2000" b="1" dirty="0" err="1" smtClean="0"/>
              <a:t>bfs</a:t>
            </a:r>
            <a:r>
              <a:rPr lang="en-US" sz="2000" b="1" dirty="0" smtClean="0"/>
              <a:t> </a:t>
            </a:r>
            <a:r>
              <a:rPr lang="en-US" sz="2000" dirty="0" smtClean="0"/>
              <a:t>breadth-first search</a:t>
            </a:r>
            <a:endParaRPr lang="en-US" sz="2000" b="1" dirty="0" smtClean="0"/>
          </a:p>
          <a:p>
            <a:pPr lvl="1"/>
            <a:r>
              <a:rPr lang="en-US" sz="2000" b="1" dirty="0" err="1"/>
              <a:t>h</a:t>
            </a:r>
            <a:r>
              <a:rPr lang="en-US" sz="2000" b="1" dirty="0" err="1" smtClean="0"/>
              <a:t>s</a:t>
            </a:r>
            <a:r>
              <a:rPr lang="en-US" sz="2000" b="1" dirty="0" smtClean="0"/>
              <a:t> </a:t>
            </a:r>
            <a:r>
              <a:rPr lang="en-US" sz="2000" dirty="0"/>
              <a:t>performs a transient 2D thermal simulation (5-point stencil</a:t>
            </a:r>
            <a:r>
              <a:rPr lang="en-US" sz="2000" dirty="0" smtClean="0"/>
              <a:t>)</a:t>
            </a:r>
            <a:endParaRPr lang="en-US" sz="2000" b="1" dirty="0" smtClean="0"/>
          </a:p>
          <a:p>
            <a:pPr lvl="1"/>
            <a:r>
              <a:rPr lang="en-US" sz="2000" b="1" dirty="0" err="1"/>
              <a:t>l</a:t>
            </a:r>
            <a:r>
              <a:rPr lang="en-US" sz="2000" b="1" dirty="0" err="1" smtClean="0"/>
              <a:t>ud</a:t>
            </a:r>
            <a:r>
              <a:rPr lang="en-US" sz="2000" b="1" dirty="0" smtClean="0"/>
              <a:t> </a:t>
            </a:r>
            <a:r>
              <a:rPr lang="en-US" sz="2000" dirty="0"/>
              <a:t>matrix decomposition</a:t>
            </a:r>
            <a:endParaRPr lang="en-US" sz="2000" b="1" dirty="0" smtClean="0"/>
          </a:p>
          <a:p>
            <a:pPr lvl="1"/>
            <a:r>
              <a:rPr lang="en-US" sz="2000" b="1" dirty="0" err="1"/>
              <a:t>nw</a:t>
            </a:r>
            <a:r>
              <a:rPr lang="en-US" sz="2000" b="1" dirty="0"/>
              <a:t> </a:t>
            </a:r>
            <a:r>
              <a:rPr lang="en-US" sz="2000" dirty="0"/>
              <a:t>performs a global optimization for DNA sequence alignment</a:t>
            </a:r>
          </a:p>
          <a:p>
            <a:pPr lvl="1"/>
            <a:r>
              <a:rPr lang="en-US" sz="2000" b="1" dirty="0"/>
              <a:t>k</a:t>
            </a:r>
            <a:r>
              <a:rPr lang="en-US" sz="2000" b="1" dirty="0" smtClean="0"/>
              <a:t>m </a:t>
            </a:r>
            <a:r>
              <a:rPr lang="en-US" sz="2000" dirty="0"/>
              <a:t>does k-means clustering </a:t>
            </a:r>
            <a:endParaRPr lang="en-US" sz="2000" b="1" dirty="0" smtClean="0"/>
          </a:p>
          <a:p>
            <a:pPr lvl="1"/>
            <a:r>
              <a:rPr lang="en-US" sz="2000" b="1" dirty="0" err="1"/>
              <a:t>s</a:t>
            </a:r>
            <a:r>
              <a:rPr lang="en-US" sz="2000" b="1" dirty="0" err="1" smtClean="0"/>
              <a:t>d</a:t>
            </a:r>
            <a:r>
              <a:rPr lang="en-US" sz="2000" b="1" dirty="0" smtClean="0"/>
              <a:t> </a:t>
            </a:r>
            <a:r>
              <a:rPr lang="en-US" sz="2000" dirty="0" smtClean="0"/>
              <a:t>speckle-reducing anisotropic diffusion</a:t>
            </a:r>
            <a:endParaRPr lang="en-US" sz="2000" b="1" dirty="0" smtClean="0"/>
          </a:p>
          <a:p>
            <a:r>
              <a:rPr lang="en-US" b="1" dirty="0" smtClean="0"/>
              <a:t>AMD </a:t>
            </a:r>
            <a:r>
              <a:rPr lang="en-US" b="1" dirty="0"/>
              <a:t>SDK</a:t>
            </a:r>
          </a:p>
          <a:p>
            <a:pPr lvl="1"/>
            <a:r>
              <a:rPr lang="en-US" sz="2000" b="1" dirty="0" err="1"/>
              <a:t>b</a:t>
            </a:r>
            <a:r>
              <a:rPr lang="en-US" sz="2000" b="1" dirty="0" err="1" smtClean="0"/>
              <a:t>n</a:t>
            </a:r>
            <a:r>
              <a:rPr lang="en-US" sz="2000" b="1" dirty="0" smtClean="0"/>
              <a:t> </a:t>
            </a:r>
            <a:r>
              <a:rPr lang="en-US" sz="2000" dirty="0" err="1" smtClean="0"/>
              <a:t>bitonic</a:t>
            </a:r>
            <a:r>
              <a:rPr lang="en-US" sz="2000" dirty="0" smtClean="0"/>
              <a:t> sort</a:t>
            </a:r>
            <a:endParaRPr lang="en-US" sz="2000" b="1" dirty="0"/>
          </a:p>
          <a:p>
            <a:pPr lvl="1"/>
            <a:r>
              <a:rPr lang="en-US" sz="2000" b="1" dirty="0" err="1"/>
              <a:t>d</a:t>
            </a:r>
            <a:r>
              <a:rPr lang="en-US" sz="2000" b="1" dirty="0" err="1" smtClean="0"/>
              <a:t>ct</a:t>
            </a:r>
            <a:r>
              <a:rPr lang="en-US" sz="2000" b="1" dirty="0" smtClean="0"/>
              <a:t> </a:t>
            </a:r>
            <a:r>
              <a:rPr lang="en-US" sz="2000" dirty="0"/>
              <a:t>discrete cosine </a:t>
            </a:r>
            <a:r>
              <a:rPr lang="en-US" sz="2000" dirty="0" smtClean="0"/>
              <a:t>transform</a:t>
            </a:r>
            <a:endParaRPr lang="en-US" sz="2000" b="1" dirty="0" smtClean="0"/>
          </a:p>
          <a:p>
            <a:pPr lvl="1"/>
            <a:r>
              <a:rPr lang="en-US" sz="2000" b="1" dirty="0"/>
              <a:t>h</a:t>
            </a:r>
            <a:r>
              <a:rPr lang="en-US" sz="2000" b="1" dirty="0" smtClean="0"/>
              <a:t>g </a:t>
            </a:r>
            <a:r>
              <a:rPr lang="en-US" sz="2000" dirty="0" smtClean="0"/>
              <a:t>histogram</a:t>
            </a:r>
            <a:endParaRPr lang="en-US" sz="2000" b="1" dirty="0" smtClean="0"/>
          </a:p>
          <a:p>
            <a:pPr lvl="1"/>
            <a:r>
              <a:rPr lang="en-US" sz="2000" b="1" dirty="0"/>
              <a:t>m</a:t>
            </a:r>
            <a:r>
              <a:rPr lang="en-US" sz="2000" b="1" dirty="0" smtClean="0"/>
              <a:t>m </a:t>
            </a:r>
            <a:r>
              <a:rPr lang="en-US" sz="2000" dirty="0" smtClean="0"/>
              <a:t>matrix multiplication</a:t>
            </a:r>
            <a:endParaRPr lang="en-US" sz="2000" b="1" dirty="0" smtClean="0"/>
          </a:p>
        </p:txBody>
      </p:sp>
    </p:spTree>
    <p:extLst>
      <p:ext uri="{BB962C8B-B14F-4D97-AF65-F5344CB8AC3E}">
        <p14:creationId xmlns="" xmlns:p14="http://schemas.microsoft.com/office/powerpoint/2010/main" val="145861425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Summary</a:t>
            </a:r>
            <a:endParaRPr lang="en-US" dirty="0"/>
          </a:p>
        </p:txBody>
      </p:sp>
      <p:sp>
        <p:nvSpPr>
          <p:cNvPr id="5" name="Content Placeholder 4"/>
          <p:cNvSpPr>
            <a:spLocks noGrp="1"/>
          </p:cNvSpPr>
          <p:nvPr>
            <p:ph idx="1"/>
          </p:nvPr>
        </p:nvSpPr>
        <p:spPr/>
        <p:txBody>
          <a:bodyPr>
            <a:normAutofit/>
          </a:bodyPr>
          <a:lstStyle/>
          <a:p>
            <a:r>
              <a:rPr lang="en-US" dirty="0" smtClean="0"/>
              <a:t>Physical and logical CPU-GPU integration</a:t>
            </a:r>
          </a:p>
          <a:p>
            <a:endParaRPr lang="en-US" dirty="0" smtClean="0"/>
          </a:p>
          <a:p>
            <a:r>
              <a:rPr lang="en-US" dirty="0" smtClean="0"/>
              <a:t>Two key bottlenecks in heterogeneous cache coherence</a:t>
            </a:r>
          </a:p>
          <a:p>
            <a:pPr lvl="1"/>
            <a:r>
              <a:rPr lang="en-US" dirty="0" smtClean="0"/>
              <a:t>Directory bandwidth: must support more than 1 request per cycle</a:t>
            </a:r>
          </a:p>
          <a:p>
            <a:pPr lvl="1"/>
            <a:r>
              <a:rPr lang="en-US" dirty="0" smtClean="0"/>
              <a:t>Directory MSHRs: need tens of thousands</a:t>
            </a:r>
          </a:p>
          <a:p>
            <a:pPr lvl="1"/>
            <a:endParaRPr lang="en-US" dirty="0" smtClean="0"/>
          </a:p>
          <a:p>
            <a:r>
              <a:rPr lang="en-US" dirty="0" smtClean="0"/>
              <a:t>Heterogeneous System Coherence</a:t>
            </a:r>
          </a:p>
          <a:p>
            <a:pPr lvl="1"/>
            <a:r>
              <a:rPr lang="en-US" dirty="0" smtClean="0"/>
              <a:t>Leverages </a:t>
            </a:r>
            <a:r>
              <a:rPr lang="en-US" smtClean="0"/>
              <a:t>coarse-grained coherence</a:t>
            </a:r>
            <a:endParaRPr lang="en-US" dirty="0" smtClean="0"/>
          </a:p>
          <a:p>
            <a:pPr lvl="1"/>
            <a:r>
              <a:rPr lang="en-US" dirty="0" smtClean="0"/>
              <a:t>Moves coherence traffic onto incoherent direct-access bus</a:t>
            </a:r>
          </a:p>
          <a:p>
            <a:pPr lvl="1"/>
            <a:r>
              <a:rPr lang="en-US" dirty="0" smtClean="0"/>
              <a:t>Directory bandwidth </a:t>
            </a:r>
            <a:r>
              <a:rPr lang="en-US" dirty="0" smtClean="0">
                <a:latin typeface="Calibri"/>
                <a:cs typeface="Calibri"/>
              </a:rPr>
              <a:t>↓</a:t>
            </a:r>
            <a:r>
              <a:rPr lang="en-US" dirty="0" smtClean="0"/>
              <a:t> by 94% and resources </a:t>
            </a:r>
            <a:r>
              <a:rPr lang="en-US" dirty="0" smtClean="0">
                <a:latin typeface="Calibri"/>
                <a:cs typeface="Calibri"/>
              </a:rPr>
              <a:t>↓ </a:t>
            </a:r>
            <a:r>
              <a:rPr lang="en-US" dirty="0" smtClean="0"/>
              <a:t>by 95%</a:t>
            </a: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3483538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 calcmode="lin" valueType="num">
                                      <p:cBhvr additive="base">
                                        <p:cTn id="33"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 Bottlenecks</a:t>
            </a:r>
            <a:endParaRPr lang="en-US" dirty="0"/>
          </a:p>
        </p:txBody>
      </p:sp>
      <p:sp>
        <p:nvSpPr>
          <p:cNvPr id="6" name="Content Placeholder 5"/>
          <p:cNvSpPr>
            <a:spLocks noGrp="1"/>
          </p:cNvSpPr>
          <p:nvPr>
            <p:ph idx="1"/>
          </p:nvPr>
        </p:nvSpPr>
        <p:spPr/>
        <p:txBody>
          <a:bodyPr/>
          <a:lstStyle/>
          <a:p>
            <a:r>
              <a:rPr lang="en-US" dirty="0" smtClean="0"/>
              <a:t>Difficult to scale directory bandwidth</a:t>
            </a:r>
          </a:p>
          <a:p>
            <a:pPr lvl="1"/>
            <a:r>
              <a:rPr lang="en-US" dirty="0" smtClean="0"/>
              <a:t>Difficult to multi-port</a:t>
            </a:r>
          </a:p>
          <a:p>
            <a:pPr lvl="1"/>
            <a:r>
              <a:rPr lang="en-US" dirty="0" smtClean="0"/>
              <a:t>Complicated pipeline</a:t>
            </a:r>
          </a:p>
          <a:p>
            <a:pPr lvl="1"/>
            <a:endParaRPr lang="en-US" dirty="0" smtClean="0"/>
          </a:p>
          <a:p>
            <a:pPr lvl="1"/>
            <a:endParaRPr lang="en-US" dirty="0"/>
          </a:p>
          <a:p>
            <a:r>
              <a:rPr lang="en-US" dirty="0" smtClean="0"/>
              <a:t>High resource usage</a:t>
            </a:r>
          </a:p>
          <a:p>
            <a:pPr lvl="1"/>
            <a:r>
              <a:rPr lang="en-US" dirty="0" smtClean="0"/>
              <a:t>Must allocate MSHR for entire duration of request</a:t>
            </a:r>
          </a:p>
          <a:p>
            <a:pPr lvl="1"/>
            <a:r>
              <a:rPr lang="en-US" dirty="0" smtClean="0"/>
              <a:t>MSHR array difficult to scale</a:t>
            </a:r>
            <a:endParaRPr lang="en-US" dirty="0"/>
          </a:p>
        </p:txBody>
      </p:sp>
      <p:sp>
        <p:nvSpPr>
          <p:cNvPr id="7" name="Text Placeholder 6"/>
          <p:cNvSpPr>
            <a:spLocks noGrp="1"/>
          </p:cNvSpPr>
          <p:nvPr>
            <p:ph type="body" sz="quarter" idx="10"/>
          </p:nvPr>
        </p:nvSpPr>
        <p:spPr/>
        <p:txBody>
          <a:bodyPr/>
          <a:lstStyle/>
          <a:p>
            <a:endParaRPr lang="en-US" dirty="0"/>
          </a:p>
        </p:txBody>
      </p:sp>
      <p:grpSp>
        <p:nvGrpSpPr>
          <p:cNvPr id="4" name="Group 3"/>
          <p:cNvGrpSpPr/>
          <p:nvPr/>
        </p:nvGrpSpPr>
        <p:grpSpPr>
          <a:xfrm>
            <a:off x="76200" y="1143000"/>
            <a:ext cx="8915400" cy="5047811"/>
            <a:chOff x="76200" y="1143000"/>
            <a:chExt cx="8915400" cy="5047811"/>
          </a:xfrm>
        </p:grpSpPr>
        <p:graphicFrame>
          <p:nvGraphicFramePr>
            <p:cNvPr id="2" name="Object 1"/>
            <p:cNvGraphicFramePr>
              <a:graphicFrameLocks noChangeAspect="1"/>
            </p:cNvGraphicFramePr>
            <p:nvPr>
              <p:extLst>
                <p:ext uri="{D42A27DB-BD31-4B8C-83A1-F6EECF244321}">
                  <p14:modId xmlns="" xmlns:p14="http://schemas.microsoft.com/office/powerpoint/2010/main" val="2167222459"/>
                </p:ext>
              </p:extLst>
            </p:nvPr>
          </p:nvGraphicFramePr>
          <p:xfrm>
            <a:off x="2362200" y="1143000"/>
            <a:ext cx="4148138" cy="5047811"/>
          </p:xfrm>
          <a:graphic>
            <a:graphicData uri="http://schemas.openxmlformats.org/presentationml/2006/ole">
              <p:oleObj spid="_x0000_s6236" name="Visio" r:id="rId5" imgW="2053489" imgH="2489194" progId="">
                <p:embed/>
              </p:oleObj>
            </a:graphicData>
          </a:graphic>
        </p:graphicFrame>
        <p:sp>
          <p:nvSpPr>
            <p:cNvPr id="5" name="Line Callout 1 (Accent Bar) 4"/>
            <p:cNvSpPr/>
            <p:nvPr/>
          </p:nvSpPr>
          <p:spPr>
            <a:xfrm>
              <a:off x="76200" y="3810000"/>
              <a:ext cx="2819400" cy="1447800"/>
            </a:xfrm>
            <a:prstGeom prst="accentCallout1">
              <a:avLst>
                <a:gd name="adj1" fmla="val 71858"/>
                <a:gd name="adj2" fmla="val 105194"/>
                <a:gd name="adj3" fmla="val 53135"/>
                <a:gd name="adj4" fmla="val 147529"/>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High bandwidth</a:t>
              </a:r>
              <a:endParaRPr lang="en-US" sz="2400" dirty="0">
                <a:solidFill>
                  <a:schemeClr val="tx2"/>
                </a:solidFill>
              </a:endParaRPr>
            </a:p>
          </p:txBody>
        </p:sp>
        <p:sp>
          <p:nvSpPr>
            <p:cNvPr id="10" name="Line Callout 1 (Accent Bar) 9"/>
            <p:cNvSpPr/>
            <p:nvPr/>
          </p:nvSpPr>
          <p:spPr>
            <a:xfrm>
              <a:off x="6248400" y="2819400"/>
              <a:ext cx="2743200" cy="1714500"/>
            </a:xfrm>
            <a:prstGeom prst="accentCallout1">
              <a:avLst>
                <a:gd name="adj1" fmla="val 77729"/>
                <a:gd name="adj2" fmla="val -6939"/>
                <a:gd name="adj3" fmla="val 107828"/>
                <a:gd name="adj4" fmla="val -38763"/>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Designed to support CPU bandwidth</a:t>
              </a:r>
              <a:endParaRPr lang="en-US" sz="2400" dirty="0">
                <a:solidFill>
                  <a:schemeClr val="tx2"/>
                </a:solidFill>
              </a:endParaRPr>
            </a:p>
          </p:txBody>
        </p:sp>
      </p:grpSp>
    </p:spTree>
    <p:custDataLst>
      <p:tags r:id="rId2"/>
    </p:custDataLst>
    <p:extLst>
      <p:ext uri="{BB962C8B-B14F-4D97-AF65-F5344CB8AC3E}">
        <p14:creationId xmlns="" xmlns:p14="http://schemas.microsoft.com/office/powerpoint/2010/main" val="1036517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50000" y="50000"/>
                                    </p:animScale>
                                  </p:childTnLst>
                                </p:cTn>
                              </p:par>
                              <p:par>
                                <p:cTn id="7" presetID="42" presetClass="path" presetSubtype="0" fill="hold" nodeType="withEffect">
                                  <p:stCondLst>
                                    <p:cond delay="0"/>
                                  </p:stCondLst>
                                  <p:childTnLst>
                                    <p:animMotion origin="layout" path="M -3.33333E-6 -1.14504E-6 L 0.27917 -0.15683 " pathEditMode="relative" rAng="0" ptsTypes="AA">
                                      <p:cBhvr>
                                        <p:cTn id="8" dur="1000" fill="hold"/>
                                        <p:tgtEl>
                                          <p:spTgt spid="4"/>
                                        </p:tgtEl>
                                        <p:attrNameLst>
                                          <p:attrName>ppt_x</p:attrName>
                                          <p:attrName>ppt_y</p:attrName>
                                        </p:attrNameLst>
                                      </p:cBhvr>
                                      <p:rCtr x="13958" y="-7842"/>
                                    </p:animMotion>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4"/>
          <p:cNvGraphicFramePr>
            <a:graphicFrameLocks noGrp="1"/>
          </p:cNvGraphicFramePr>
          <p:nvPr>
            <p:ph idx="1"/>
            <p:extLst>
              <p:ext uri="{D42A27DB-BD31-4B8C-83A1-F6EECF244321}">
                <p14:modId xmlns="" xmlns:p14="http://schemas.microsoft.com/office/powerpoint/2010/main" val="43238548"/>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smtClean="0"/>
              <a:t>Directory Traffic</a:t>
            </a:r>
            <a:endParaRPr lang="en-US" dirty="0"/>
          </a:p>
        </p:txBody>
      </p:sp>
      <p:sp>
        <p:nvSpPr>
          <p:cNvPr id="9" name="Text Placeholder 8"/>
          <p:cNvSpPr>
            <a:spLocks noGrp="1"/>
          </p:cNvSpPr>
          <p:nvPr>
            <p:ph type="body" sz="quarter" idx="10"/>
          </p:nvPr>
        </p:nvSpPr>
        <p:spPr/>
        <p:txBody>
          <a:bodyPr/>
          <a:lstStyle/>
          <a:p>
            <a:endParaRPr lang="en-US"/>
          </a:p>
        </p:txBody>
      </p:sp>
      <p:cxnSp>
        <p:nvCxnSpPr>
          <p:cNvPr id="13" name="Straight Connector 12"/>
          <p:cNvCxnSpPr/>
          <p:nvPr/>
        </p:nvCxnSpPr>
        <p:spPr>
          <a:xfrm>
            <a:off x="1295400" y="4800600"/>
            <a:ext cx="7315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Line Callout 1 (Accent Bar) 14"/>
          <p:cNvSpPr/>
          <p:nvPr/>
        </p:nvSpPr>
        <p:spPr>
          <a:xfrm>
            <a:off x="1524000" y="1752600"/>
            <a:ext cx="4113756" cy="1447800"/>
          </a:xfrm>
          <a:prstGeom prst="accentCallout1">
            <a:avLst>
              <a:gd name="adj1" fmla="val 71858"/>
              <a:gd name="adj2" fmla="val 105194"/>
              <a:gd name="adj3" fmla="val 53135"/>
              <a:gd name="adj4" fmla="val 147529"/>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Difficult to support &gt;1 request per cycle</a:t>
            </a:r>
            <a:endParaRPr lang="en-US" sz="2400" dirty="0">
              <a:solidFill>
                <a:schemeClr val="tx2"/>
              </a:solidFill>
            </a:endParaRPr>
          </a:p>
        </p:txBody>
      </p:sp>
    </p:spTree>
    <p:custDataLst>
      <p:tags r:id="rId1"/>
    </p:custDataLst>
    <p:extLst>
      <p:ext uri="{BB962C8B-B14F-4D97-AF65-F5344CB8AC3E}">
        <p14:creationId xmlns="" xmlns:p14="http://schemas.microsoft.com/office/powerpoint/2010/main" val="684466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p:cNvGraphicFramePr>
            <a:graphicFrameLocks noGrp="1"/>
          </p:cNvGraphicFramePr>
          <p:nvPr>
            <p:ph idx="1"/>
            <p:extLst>
              <p:ext uri="{D42A27DB-BD31-4B8C-83A1-F6EECF244321}">
                <p14:modId xmlns="" xmlns:p14="http://schemas.microsoft.com/office/powerpoint/2010/main" val="4046144552"/>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smtClean="0"/>
              <a:t>Resource usage</a:t>
            </a:r>
            <a:endParaRPr lang="en-US" dirty="0"/>
          </a:p>
        </p:txBody>
      </p:sp>
      <p:sp>
        <p:nvSpPr>
          <p:cNvPr id="4" name="Text Placeholder 3"/>
          <p:cNvSpPr>
            <a:spLocks noGrp="1"/>
          </p:cNvSpPr>
          <p:nvPr>
            <p:ph type="body" sz="quarter" idx="10"/>
          </p:nvPr>
        </p:nvSpPr>
        <p:spPr/>
        <p:txBody>
          <a:bodyPr/>
          <a:lstStyle/>
          <a:p>
            <a:endParaRPr lang="en-US"/>
          </a:p>
        </p:txBody>
      </p:sp>
      <p:sp>
        <p:nvSpPr>
          <p:cNvPr id="7" name="Line Callout 1 (Accent Bar) 6"/>
          <p:cNvSpPr/>
          <p:nvPr/>
        </p:nvSpPr>
        <p:spPr>
          <a:xfrm>
            <a:off x="5105400" y="4267200"/>
            <a:ext cx="3732756" cy="1447800"/>
          </a:xfrm>
          <a:prstGeom prst="accentCallout1">
            <a:avLst>
              <a:gd name="adj1" fmla="val 71858"/>
              <a:gd name="adj2" fmla="val 105194"/>
              <a:gd name="adj3" fmla="val 53135"/>
              <a:gd name="adj4" fmla="val 147529"/>
            </a:avLst>
          </a:prstGeom>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Causes significant back-pressure on L2s</a:t>
            </a:r>
            <a:endParaRPr lang="en-US" sz="3200" dirty="0">
              <a:solidFill>
                <a:schemeClr val="tx2"/>
              </a:solidFill>
            </a:endParaRPr>
          </a:p>
        </p:txBody>
      </p:sp>
      <p:sp>
        <p:nvSpPr>
          <p:cNvPr id="6" name="Line Callout 1 (Accent Bar) 5"/>
          <p:cNvSpPr/>
          <p:nvPr/>
        </p:nvSpPr>
        <p:spPr>
          <a:xfrm>
            <a:off x="1371600" y="3261852"/>
            <a:ext cx="3447789" cy="1447800"/>
          </a:xfrm>
          <a:prstGeom prst="accentCallout1">
            <a:avLst>
              <a:gd name="adj1" fmla="val 71858"/>
              <a:gd name="adj2" fmla="val 105194"/>
              <a:gd name="adj3" fmla="val 53135"/>
              <a:gd name="adj4" fmla="val 147529"/>
            </a:avLst>
          </a:prstGeom>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Very difficult to scale MSHR array </a:t>
            </a:r>
            <a:endParaRPr lang="en-US" sz="3200" dirty="0">
              <a:solidFill>
                <a:schemeClr val="tx2"/>
              </a:solidFill>
            </a:endParaRPr>
          </a:p>
        </p:txBody>
      </p:sp>
    </p:spTree>
    <p:custDataLst>
      <p:tags r:id="rId1"/>
    </p:custDataLst>
    <p:extLst>
      <p:ext uri="{BB962C8B-B14F-4D97-AF65-F5344CB8AC3E}">
        <p14:creationId xmlns="" xmlns:p14="http://schemas.microsoft.com/office/powerpoint/2010/main" val="3874045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baseline</a:t>
            </a:r>
            <a:endParaRPr lang="en-US" dirty="0"/>
          </a:p>
        </p:txBody>
      </p:sp>
      <p:sp>
        <p:nvSpPr>
          <p:cNvPr id="4" name="Text Placeholder 3"/>
          <p:cNvSpPr>
            <a:spLocks noGrp="1"/>
          </p:cNvSpPr>
          <p:nvPr>
            <p:ph type="body" sz="quarter" idx="10"/>
          </p:nvPr>
        </p:nvSpPr>
        <p:spPr/>
        <p:txBody>
          <a:bodyPr/>
          <a:lstStyle/>
          <a:p>
            <a:r>
              <a:rPr lang="en-US" dirty="0" smtClean="0"/>
              <a:t>Compared to unconstrained resources</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225600416"/>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p:cNvCxnSpPr/>
          <p:nvPr/>
        </p:nvCxnSpPr>
        <p:spPr>
          <a:xfrm>
            <a:off x="1219200" y="4829178"/>
            <a:ext cx="75438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Line Callout 1 (Accent Bar) 8"/>
          <p:cNvSpPr/>
          <p:nvPr/>
        </p:nvSpPr>
        <p:spPr>
          <a:xfrm>
            <a:off x="1371600" y="1295400"/>
            <a:ext cx="5105400" cy="1295400"/>
          </a:xfrm>
          <a:prstGeom prst="accentCallout1">
            <a:avLst>
              <a:gd name="adj1" fmla="val 71858"/>
              <a:gd name="adj2" fmla="val 105194"/>
              <a:gd name="adj3" fmla="val 53135"/>
              <a:gd name="adj4" fmla="val 147529"/>
            </a:avLst>
          </a:prstGeom>
          <a:ln>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Back-pressure from limited MSHRs and bandwidth</a:t>
            </a:r>
            <a:endParaRPr lang="en-US" sz="2400" dirty="0">
              <a:solidFill>
                <a:schemeClr val="tx2"/>
              </a:solidFill>
            </a:endParaRPr>
          </a:p>
        </p:txBody>
      </p:sp>
    </p:spTree>
    <p:custDataLst>
      <p:tags r:id="rId1"/>
    </p:custDataLst>
    <p:extLst>
      <p:ext uri="{BB962C8B-B14F-4D97-AF65-F5344CB8AC3E}">
        <p14:creationId xmlns="" xmlns:p14="http://schemas.microsoft.com/office/powerpoint/2010/main" val="1419535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Bottlenecks Summary</a:t>
            </a:r>
            <a:endParaRPr lang="en-US" dirty="0"/>
          </a:p>
        </p:txBody>
      </p:sp>
      <p:sp>
        <p:nvSpPr>
          <p:cNvPr id="3" name="Content Placeholder 2"/>
          <p:cNvSpPr>
            <a:spLocks noGrp="1"/>
          </p:cNvSpPr>
          <p:nvPr>
            <p:ph idx="1"/>
          </p:nvPr>
        </p:nvSpPr>
        <p:spPr/>
        <p:txBody>
          <a:bodyPr/>
          <a:lstStyle/>
          <a:p>
            <a:r>
              <a:rPr lang="en-US" dirty="0" smtClean="0"/>
              <a:t>Directory bandwidth</a:t>
            </a:r>
          </a:p>
          <a:p>
            <a:pPr lvl="1"/>
            <a:r>
              <a:rPr lang="en-US" dirty="0" smtClean="0"/>
              <a:t>Must support up to 4 requests per cycle</a:t>
            </a:r>
          </a:p>
          <a:p>
            <a:pPr lvl="1"/>
            <a:r>
              <a:rPr lang="en-US" dirty="0" smtClean="0"/>
              <a:t>Difficult to construct pipeline</a:t>
            </a:r>
          </a:p>
          <a:p>
            <a:pPr marL="366713" lvl="1" indent="0">
              <a:buNone/>
            </a:pPr>
            <a:endParaRPr lang="en-US" dirty="0"/>
          </a:p>
          <a:p>
            <a:r>
              <a:rPr lang="en-US" dirty="0" smtClean="0"/>
              <a:t>Resource usage</a:t>
            </a:r>
          </a:p>
          <a:p>
            <a:pPr lvl="1"/>
            <a:r>
              <a:rPr lang="en-US" dirty="0" smtClean="0"/>
              <a:t>MSHRs are a constraining resource</a:t>
            </a:r>
          </a:p>
          <a:p>
            <a:pPr lvl="1"/>
            <a:r>
              <a:rPr lang="en-US" dirty="0" smtClean="0"/>
              <a:t>Need more than 10,000</a:t>
            </a:r>
          </a:p>
          <a:p>
            <a:pPr lvl="1"/>
            <a:r>
              <a:rPr lang="en-US" dirty="0" smtClean="0"/>
              <a:t>Without resource constraints, up to 4x better performance</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3209625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Motivation</a:t>
            </a:r>
          </a:p>
          <a:p>
            <a:r>
              <a:rPr lang="en-US" dirty="0" smtClean="0"/>
              <a:t>Background</a:t>
            </a:r>
          </a:p>
          <a:p>
            <a:r>
              <a:rPr lang="en-US" dirty="0" smtClean="0"/>
              <a:t>Heterogeneous System Bottlenecks</a:t>
            </a:r>
          </a:p>
          <a:p>
            <a:r>
              <a:rPr lang="en-US" b="1" dirty="0" smtClean="0"/>
              <a:t>Heterogeneous System Coherence Details</a:t>
            </a:r>
          </a:p>
          <a:p>
            <a:pPr lvl="1"/>
            <a:r>
              <a:rPr lang="en-US" dirty="0" smtClean="0"/>
              <a:t>Overall system design</a:t>
            </a:r>
          </a:p>
          <a:p>
            <a:pPr lvl="1"/>
            <a:r>
              <a:rPr lang="en-US" dirty="0" smtClean="0"/>
              <a:t>Region buffer design</a:t>
            </a:r>
          </a:p>
          <a:p>
            <a:pPr lvl="1"/>
            <a:r>
              <a:rPr lang="en-US" dirty="0" smtClean="0"/>
              <a:t>Region directory design</a:t>
            </a:r>
          </a:p>
          <a:p>
            <a:pPr lvl="1"/>
            <a:r>
              <a:rPr lang="en-US" dirty="0" smtClean="0"/>
              <a:t>Example</a:t>
            </a:r>
          </a:p>
          <a:p>
            <a:pPr lvl="1"/>
            <a:r>
              <a:rPr lang="en-US" dirty="0" smtClean="0"/>
              <a:t>Hardware complexity</a:t>
            </a:r>
          </a:p>
          <a:p>
            <a:r>
              <a:rPr lang="en-US" dirty="0" smtClean="0"/>
              <a:t>Results</a:t>
            </a:r>
          </a:p>
          <a:p>
            <a:r>
              <a:rPr lang="en-US" dirty="0" smtClean="0"/>
              <a:t>Conclusions</a:t>
            </a:r>
          </a:p>
          <a:p>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27522894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Baseline Directory Coherence</a:t>
            </a:r>
            <a:endParaRPr lang="en-US"/>
          </a:p>
        </p:txBody>
      </p:sp>
      <p:sp>
        <p:nvSpPr>
          <p:cNvPr id="4" name="Text Placeholder 3"/>
          <p:cNvSpPr>
            <a:spLocks noGrp="1"/>
          </p:cNvSpPr>
          <p:nvPr>
            <p:ph type="body" sz="quarter" idx="10"/>
          </p:nvPr>
        </p:nvSpPr>
        <p:spPr/>
        <p:txBody>
          <a:bodyPr/>
          <a:lstStyle/>
          <a:p>
            <a:endParaRPr lang="en-US"/>
          </a:p>
        </p:txBody>
      </p:sp>
      <p:graphicFrame>
        <p:nvGraphicFramePr>
          <p:cNvPr id="6" name="Object 5"/>
          <p:cNvGraphicFramePr>
            <a:graphicFrameLocks noChangeAspect="1"/>
          </p:cNvGraphicFramePr>
          <p:nvPr>
            <p:extLst>
              <p:ext uri="{D42A27DB-BD31-4B8C-83A1-F6EECF244321}">
                <p14:modId xmlns="" xmlns:p14="http://schemas.microsoft.com/office/powerpoint/2010/main" val="1356080257"/>
              </p:ext>
            </p:extLst>
          </p:nvPr>
        </p:nvGraphicFramePr>
        <p:xfrm>
          <a:off x="2362200" y="1143000"/>
          <a:ext cx="4148138" cy="5048250"/>
        </p:xfrm>
        <a:graphic>
          <a:graphicData uri="http://schemas.openxmlformats.org/presentationml/2006/ole">
            <p:oleObj spid="_x0000_s16397" name="Visio" r:id="rId4" imgW="2053440" imgH="2489327" progId="">
              <p:embed/>
            </p:oleObj>
          </a:graphicData>
        </a:graphic>
      </p:graphicFrame>
      <p:sp>
        <p:nvSpPr>
          <p:cNvPr id="7" name="Oval 6"/>
          <p:cNvSpPr/>
          <p:nvPr/>
        </p:nvSpPr>
        <p:spPr>
          <a:xfrm>
            <a:off x="4419600" y="1828800"/>
            <a:ext cx="1447800" cy="1371600"/>
          </a:xfrm>
          <a:prstGeom prst="ellipse">
            <a:avLst/>
          </a:prstGeom>
          <a:noFill/>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5" name="Oval 14"/>
          <p:cNvSpPr/>
          <p:nvPr/>
        </p:nvSpPr>
        <p:spPr>
          <a:xfrm>
            <a:off x="2895600" y="1828800"/>
            <a:ext cx="1447800" cy="1371600"/>
          </a:xfrm>
          <a:prstGeom prst="ellipse">
            <a:avLst/>
          </a:prstGeom>
          <a:noFill/>
          <a:ln w="50800">
            <a:solidFill>
              <a:schemeClr val="accent5"/>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2" name="TextBox 21"/>
          <p:cNvSpPr txBox="1"/>
          <p:nvPr/>
        </p:nvSpPr>
        <p:spPr>
          <a:xfrm>
            <a:off x="6395709" y="2914269"/>
            <a:ext cx="2824491"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Kernel Launch</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3" name="TextBox 22"/>
          <p:cNvSpPr txBox="1"/>
          <p:nvPr/>
        </p:nvSpPr>
        <p:spPr>
          <a:xfrm>
            <a:off x="6568256" y="1676400"/>
            <a:ext cx="2479397"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dirty="0" smtClean="0">
                <a:ln>
                  <a:noFill/>
                </a:ln>
                <a:solidFill>
                  <a:schemeClr val="tx1"/>
                </a:solidFill>
                <a:effectLst/>
                <a:uLnTx/>
                <a:uFillTx/>
                <a:latin typeface="+mj-lt"/>
                <a:ea typeface="MS PGothic" pitchFamily="34" charset="-128"/>
                <a:cs typeface="+mn-cs"/>
              </a:rPr>
              <a:t>Initialization</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4" name="TextBox 23"/>
          <p:cNvSpPr txBox="1"/>
          <p:nvPr/>
        </p:nvSpPr>
        <p:spPr>
          <a:xfrm>
            <a:off x="6663154" y="4191000"/>
            <a:ext cx="2289601"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Read</a:t>
            </a:r>
            <a:r>
              <a:rPr kumimoji="0" lang="en-US" sz="3600" b="0" i="0" u="none" strike="noStrike" kern="1200" cap="none" spc="0" normalizeH="0" noProof="0" smtClean="0">
                <a:ln>
                  <a:noFill/>
                </a:ln>
                <a:solidFill>
                  <a:schemeClr val="tx1"/>
                </a:solidFill>
                <a:effectLst/>
                <a:uLnTx/>
                <a:uFillTx/>
                <a:latin typeface="+mj-lt"/>
                <a:ea typeface="MS PGothic" pitchFamily="34" charset="-128"/>
                <a:cs typeface="+mn-cs"/>
              </a:rPr>
              <a:t> result</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35" name="Group 34"/>
          <p:cNvGrpSpPr/>
          <p:nvPr/>
        </p:nvGrpSpPr>
        <p:grpSpPr>
          <a:xfrm>
            <a:off x="3276601" y="2895600"/>
            <a:ext cx="1904999" cy="2743199"/>
            <a:chOff x="3276601" y="2895600"/>
            <a:chExt cx="1904999" cy="2743199"/>
          </a:xfrm>
        </p:grpSpPr>
        <p:cxnSp>
          <p:nvCxnSpPr>
            <p:cNvPr id="26" name="Elbow Connector 25"/>
            <p:cNvCxnSpPr/>
            <p:nvPr/>
          </p:nvCxnSpPr>
          <p:spPr>
            <a:xfrm rot="16200000" flipH="1">
              <a:off x="2447735" y="3743134"/>
              <a:ext cx="2724531" cy="1066800"/>
            </a:xfrm>
            <a:prstGeom prst="bentConnector3">
              <a:avLst>
                <a:gd name="adj1" fmla="val 73658"/>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2727135" y="3743134"/>
              <a:ext cx="2724531" cy="1066800"/>
            </a:xfrm>
            <a:prstGeom prst="bentConnector3">
              <a:avLst>
                <a:gd name="adj1" fmla="val 67606"/>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6200000" flipH="1">
              <a:off x="3006535" y="3724466"/>
              <a:ext cx="2724531" cy="1066800"/>
            </a:xfrm>
            <a:prstGeom prst="bentConnector3">
              <a:avLst>
                <a:gd name="adj1" fmla="val 61554"/>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6200000" flipH="1">
              <a:off x="3285934" y="3743134"/>
              <a:ext cx="2724531" cy="1066800"/>
            </a:xfrm>
            <a:prstGeom prst="bentConnector3">
              <a:avLst>
                <a:gd name="adj1" fmla="val 51651"/>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flipH="1">
            <a:off x="4368801" y="2743201"/>
            <a:ext cx="1193799" cy="2895604"/>
            <a:chOff x="3276600" y="2895601"/>
            <a:chExt cx="1193799" cy="2895604"/>
          </a:xfrm>
        </p:grpSpPr>
        <p:cxnSp>
          <p:nvCxnSpPr>
            <p:cNvPr id="37" name="Elbow Connector 36"/>
            <p:cNvCxnSpPr/>
            <p:nvPr/>
          </p:nvCxnSpPr>
          <p:spPr>
            <a:xfrm rot="16200000" flipH="1">
              <a:off x="2028633" y="4162235"/>
              <a:ext cx="2876934" cy="381000"/>
            </a:xfrm>
            <a:prstGeom prst="bentConnector3">
              <a:avLst>
                <a:gd name="adj1" fmla="val 82826"/>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16200000" flipH="1">
              <a:off x="2308031" y="4162237"/>
              <a:ext cx="2876936" cy="380999"/>
            </a:xfrm>
            <a:prstGeom prst="bentConnector3">
              <a:avLst>
                <a:gd name="adj1" fmla="val 74489"/>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H="1">
              <a:off x="2587432" y="4143568"/>
              <a:ext cx="2876934" cy="380999"/>
            </a:xfrm>
            <a:prstGeom prst="bentConnector3">
              <a:avLst>
                <a:gd name="adj1" fmla="val 67716"/>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2863466" y="4165601"/>
              <a:ext cx="2858266" cy="355601"/>
            </a:xfrm>
            <a:prstGeom prst="bentConnector3">
              <a:avLst>
                <a:gd name="adj1" fmla="val 55769"/>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 xmlns:p14="http://schemas.microsoft.com/office/powerpoint/2010/main" val="355668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15" grpId="0" animBg="1"/>
      <p:bldP spid="15" grpId="1" animBg="1"/>
      <p:bldP spid="22" grpId="0"/>
      <p:bldP spid="22" grpId="1"/>
      <p:bldP spid="23" grpId="0"/>
      <p:bldP spid="23" grpId="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Heterogeneous System Coherence </a:t>
            </a:r>
            <a:r>
              <a:rPr lang="en-US" smtClean="0"/>
              <a:t>(HSC)</a:t>
            </a:r>
            <a:endParaRPr lang="en-US"/>
          </a:p>
        </p:txBody>
      </p:sp>
      <p:sp>
        <p:nvSpPr>
          <p:cNvPr id="4" name="Text Placeholder 3"/>
          <p:cNvSpPr>
            <a:spLocks noGrp="1"/>
          </p:cNvSpPr>
          <p:nvPr>
            <p:ph type="body" sz="quarter" idx="10"/>
          </p:nvPr>
        </p:nvSpPr>
        <p:spPr/>
        <p:txBody>
          <a:bodyPr/>
          <a:lstStyle/>
          <a:p>
            <a:endParaRPr lang="en-US"/>
          </a:p>
        </p:txBody>
      </p:sp>
      <p:graphicFrame>
        <p:nvGraphicFramePr>
          <p:cNvPr id="6" name="Object 5"/>
          <p:cNvGraphicFramePr>
            <a:graphicFrameLocks noChangeAspect="1"/>
          </p:cNvGraphicFramePr>
          <p:nvPr>
            <p:extLst>
              <p:ext uri="{D42A27DB-BD31-4B8C-83A1-F6EECF244321}">
                <p14:modId xmlns="" xmlns:p14="http://schemas.microsoft.com/office/powerpoint/2010/main" val="3191679780"/>
              </p:ext>
            </p:extLst>
          </p:nvPr>
        </p:nvGraphicFramePr>
        <p:xfrm>
          <a:off x="2362200" y="1143000"/>
          <a:ext cx="4148138" cy="5048250"/>
        </p:xfrm>
        <a:graphic>
          <a:graphicData uri="http://schemas.openxmlformats.org/presentationml/2006/ole">
            <p:oleObj spid="_x0000_s17415" name="Visio" r:id="rId5" imgW="2053440" imgH="2489327" progId="">
              <p:embed/>
            </p:oleObj>
          </a:graphicData>
        </a:graphic>
      </p:graphicFrame>
      <p:sp>
        <p:nvSpPr>
          <p:cNvPr id="7" name="Oval 6"/>
          <p:cNvSpPr/>
          <p:nvPr/>
        </p:nvSpPr>
        <p:spPr>
          <a:xfrm>
            <a:off x="4419600" y="1828800"/>
            <a:ext cx="1447800" cy="1371600"/>
          </a:xfrm>
          <a:prstGeom prst="ellipse">
            <a:avLst/>
          </a:prstGeom>
          <a:noFill/>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5" name="Oval 14"/>
          <p:cNvSpPr/>
          <p:nvPr/>
        </p:nvSpPr>
        <p:spPr>
          <a:xfrm>
            <a:off x="2895600" y="1828800"/>
            <a:ext cx="1447800" cy="1371600"/>
          </a:xfrm>
          <a:prstGeom prst="ellipse">
            <a:avLst/>
          </a:prstGeom>
          <a:noFill/>
          <a:ln w="50800">
            <a:solidFill>
              <a:schemeClr val="accent5"/>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2" name="TextBox 21"/>
          <p:cNvSpPr txBox="1"/>
          <p:nvPr/>
        </p:nvSpPr>
        <p:spPr>
          <a:xfrm>
            <a:off x="6395709" y="2914269"/>
            <a:ext cx="2824491"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smtClean="0">
                <a:ln>
                  <a:noFill/>
                </a:ln>
                <a:solidFill>
                  <a:schemeClr val="tx1"/>
                </a:solidFill>
                <a:effectLst/>
                <a:uLnTx/>
                <a:uFillTx/>
                <a:latin typeface="+mj-lt"/>
                <a:ea typeface="MS PGothic" pitchFamily="34" charset="-128"/>
                <a:cs typeface="+mn-cs"/>
              </a:rPr>
              <a:t>Kernel Launch</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3" name="TextBox 22"/>
          <p:cNvSpPr txBox="1"/>
          <p:nvPr/>
        </p:nvSpPr>
        <p:spPr>
          <a:xfrm>
            <a:off x="6568256" y="1676400"/>
            <a:ext cx="2479397" cy="5909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600" b="0" i="0" u="none" strike="noStrike" kern="1200" cap="none" spc="0" normalizeH="0" baseline="0" noProof="0" dirty="0" smtClean="0">
                <a:ln>
                  <a:noFill/>
                </a:ln>
                <a:solidFill>
                  <a:schemeClr val="tx1"/>
                </a:solidFill>
                <a:effectLst/>
                <a:uLnTx/>
                <a:uFillTx/>
                <a:latin typeface="+mj-lt"/>
                <a:ea typeface="MS PGothic" pitchFamily="34" charset="-128"/>
                <a:cs typeface="+mn-cs"/>
              </a:rPr>
              <a:t>Initialization</a:t>
            </a:r>
            <a:endParaRPr kumimoji="0" lang="en-US" sz="3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35" name="Group 34"/>
          <p:cNvGrpSpPr/>
          <p:nvPr/>
        </p:nvGrpSpPr>
        <p:grpSpPr>
          <a:xfrm>
            <a:off x="4876802" y="2819400"/>
            <a:ext cx="1518910" cy="3352803"/>
            <a:chOff x="3276602" y="2895599"/>
            <a:chExt cx="1518910" cy="3352803"/>
          </a:xfrm>
        </p:grpSpPr>
        <p:cxnSp>
          <p:nvCxnSpPr>
            <p:cNvPr id="26" name="Elbow Connector 25"/>
            <p:cNvCxnSpPr/>
            <p:nvPr/>
          </p:nvCxnSpPr>
          <p:spPr>
            <a:xfrm rot="16200000" flipH="1">
              <a:off x="1921863" y="4259672"/>
              <a:ext cx="3334133" cy="624656"/>
            </a:xfrm>
            <a:prstGeom prst="bentConnector3">
              <a:avLst>
                <a:gd name="adj1" fmla="val 36063"/>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2200386" y="4267197"/>
              <a:ext cx="3334135" cy="609606"/>
            </a:xfrm>
            <a:prstGeom prst="bentConnector3">
              <a:avLst>
                <a:gd name="adj1" fmla="val 31117"/>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6200000" flipH="1">
              <a:off x="2467127" y="4262122"/>
              <a:ext cx="3352803" cy="619757"/>
            </a:xfrm>
            <a:prstGeom prst="bentConnector3">
              <a:avLst>
                <a:gd name="adj1" fmla="val 24516"/>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6200000" flipH="1">
              <a:off x="2788089" y="4231644"/>
              <a:ext cx="3334133" cy="680712"/>
            </a:xfrm>
            <a:prstGeom prst="bentConnector3">
              <a:avLst>
                <a:gd name="adj1" fmla="val 20776"/>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Elbow Connector 24"/>
          <p:cNvCxnSpPr/>
          <p:nvPr/>
        </p:nvCxnSpPr>
        <p:spPr>
          <a:xfrm rot="5400000">
            <a:off x="3839563" y="3891375"/>
            <a:ext cx="2724534" cy="599254"/>
          </a:xfrm>
          <a:prstGeom prst="bentConnector3">
            <a:avLst>
              <a:gd name="adj1" fmla="val 50000"/>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2675826" y="3657094"/>
            <a:ext cx="2639003" cy="1153346"/>
          </a:xfrm>
          <a:prstGeom prst="bentConnector3">
            <a:avLst>
              <a:gd name="adj1" fmla="val 50000"/>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flipH="1">
            <a:off x="2514600" y="2819397"/>
            <a:ext cx="1518910" cy="3352803"/>
            <a:chOff x="3276602" y="2895599"/>
            <a:chExt cx="1518910" cy="3352803"/>
          </a:xfrm>
        </p:grpSpPr>
        <p:cxnSp>
          <p:nvCxnSpPr>
            <p:cNvPr id="54" name="Elbow Connector 53"/>
            <p:cNvCxnSpPr/>
            <p:nvPr/>
          </p:nvCxnSpPr>
          <p:spPr>
            <a:xfrm rot="16200000" flipH="1">
              <a:off x="1921863" y="4259672"/>
              <a:ext cx="3334133" cy="624656"/>
            </a:xfrm>
            <a:prstGeom prst="bentConnector3">
              <a:avLst>
                <a:gd name="adj1" fmla="val 36063"/>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6200000" flipH="1">
              <a:off x="2200386" y="4267197"/>
              <a:ext cx="3334135" cy="609606"/>
            </a:xfrm>
            <a:prstGeom prst="bentConnector3">
              <a:avLst>
                <a:gd name="adj1" fmla="val 31117"/>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6200000" flipH="1">
              <a:off x="2467127" y="4262122"/>
              <a:ext cx="3352803" cy="619757"/>
            </a:xfrm>
            <a:prstGeom prst="bentConnector3">
              <a:avLst>
                <a:gd name="adj1" fmla="val 24516"/>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16200000" flipH="1">
              <a:off x="2788089" y="4231644"/>
              <a:ext cx="3334133" cy="680712"/>
            </a:xfrm>
            <a:prstGeom prst="bentConnector3">
              <a:avLst>
                <a:gd name="adj1" fmla="val 20776"/>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 xmlns:p14="http://schemas.microsoft.com/office/powerpoint/2010/main" val="218402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22" grpId="0"/>
      <p:bldP spid="22" grpId="1"/>
      <p:bldP spid="23" grpId="0"/>
      <p:bldP spid="2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 coherence</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75777" name="Object 1"/>
          <p:cNvGraphicFramePr>
            <a:graphicFrameLocks noChangeAspect="1"/>
          </p:cNvGraphicFramePr>
          <p:nvPr/>
        </p:nvGraphicFramePr>
        <p:xfrm>
          <a:off x="2819400" y="2971800"/>
          <a:ext cx="3390900" cy="3425858"/>
        </p:xfrm>
        <a:graphic>
          <a:graphicData uri="http://schemas.openxmlformats.org/presentationml/2006/ole">
            <p:oleObj spid="_x0000_s75777" name="Visio" r:id="rId5" imgW="2130633" imgH="2147683" progId="">
              <p:embed/>
            </p:oleObj>
          </a:graphicData>
        </a:graphic>
      </p:graphicFrame>
      <p:sp>
        <p:nvSpPr>
          <p:cNvPr id="5" name="Rectangle 4"/>
          <p:cNvSpPr/>
          <p:nvPr/>
        </p:nvSpPr>
        <p:spPr>
          <a:xfrm>
            <a:off x="304800" y="1219200"/>
            <a:ext cx="8458200" cy="1631216"/>
          </a:xfrm>
          <a:prstGeom prst="rect">
            <a:avLst/>
          </a:prstGeom>
        </p:spPr>
        <p:txBody>
          <a:bodyPr wrap="square">
            <a:spAutoFit/>
          </a:bodyPr>
          <a:lstStyle/>
          <a:p>
            <a:pPr>
              <a:buFontTx/>
              <a:buChar char="-"/>
            </a:pPr>
            <a:r>
              <a:rPr lang="en-US" sz="3200" dirty="0" smtClean="0">
                <a:latin typeface="+mj-lt"/>
              </a:rPr>
              <a:t>Applied </a:t>
            </a:r>
            <a:r>
              <a:rPr lang="en-US" sz="3200" dirty="0" smtClean="0">
                <a:latin typeface="+mj-lt"/>
              </a:rPr>
              <a:t>to snooping systems </a:t>
            </a:r>
          </a:p>
          <a:p>
            <a:pPr lvl="1">
              <a:buFontTx/>
              <a:buChar char="-"/>
            </a:pPr>
            <a:r>
              <a:rPr lang="en-US" sz="2000" dirty="0" smtClean="0"/>
              <a:t>[</a:t>
            </a:r>
            <a:r>
              <a:rPr lang="en-US" sz="2000" dirty="0" err="1" smtClean="0"/>
              <a:t>Cantin</a:t>
            </a:r>
            <a:r>
              <a:rPr lang="en-US" sz="2000" dirty="0" smtClean="0"/>
              <a:t>, ISCA 2005] [</a:t>
            </a:r>
            <a:r>
              <a:rPr lang="en-US" sz="2000" dirty="0" err="1" smtClean="0"/>
              <a:t>Moshovos</a:t>
            </a:r>
            <a:r>
              <a:rPr lang="en-US" sz="2000" dirty="0" smtClean="0"/>
              <a:t>, ISCA 2005] [</a:t>
            </a:r>
            <a:r>
              <a:rPr lang="en-US" sz="2000" dirty="0" err="1" smtClean="0"/>
              <a:t>Zebchuk</a:t>
            </a:r>
            <a:r>
              <a:rPr lang="en-US" sz="2000" dirty="0" smtClean="0"/>
              <a:t>, MICRO </a:t>
            </a:r>
            <a:r>
              <a:rPr lang="en-US" sz="2000" dirty="0" smtClean="0"/>
              <a:t>2007]</a:t>
            </a:r>
          </a:p>
          <a:p>
            <a:pPr>
              <a:buFontTx/>
              <a:buChar char="-"/>
            </a:pPr>
            <a:r>
              <a:rPr lang="en-US" sz="2800" dirty="0" smtClean="0"/>
              <a:t> </a:t>
            </a:r>
            <a:r>
              <a:rPr lang="en-US" sz="2800" dirty="0" smtClean="0">
                <a:latin typeface="+mj-lt"/>
              </a:rPr>
              <a:t>Extended to directories </a:t>
            </a:r>
          </a:p>
          <a:p>
            <a:pPr lvl="1">
              <a:buFontTx/>
              <a:buChar char="-"/>
            </a:pPr>
            <a:r>
              <a:rPr lang="en-US" sz="2000" dirty="0" smtClean="0"/>
              <a:t>[Fang, PACT 2013] [</a:t>
            </a:r>
            <a:r>
              <a:rPr lang="en-US" sz="2000" dirty="0" err="1" smtClean="0"/>
              <a:t>Zebchuk</a:t>
            </a:r>
            <a:r>
              <a:rPr lang="en-US" sz="2000" dirty="0" smtClean="0"/>
              <a:t>, MICRO 2013]</a:t>
            </a:r>
            <a:endParaRPr lang="en-US" sz="2000" dirty="0" smtClean="0"/>
          </a:p>
        </p:txBody>
      </p:sp>
    </p:spTree>
    <p:custDataLst>
      <p:tags r:id="rId2"/>
    </p:custDataLst>
    <p:extLst>
      <p:ext uri="{BB962C8B-B14F-4D97-AF65-F5344CB8AC3E}">
        <p14:creationId xmlns="" xmlns:p14="http://schemas.microsoft.com/office/powerpoint/2010/main" val="21840281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 xmlns:p14="http://schemas.microsoft.com/office/powerpoint/2010/main" val="2625655693"/>
              </p:ext>
            </p:extLst>
          </p:nvPr>
        </p:nvGraphicFramePr>
        <p:xfrm>
          <a:off x="2362200" y="1143000"/>
          <a:ext cx="4148138" cy="5048250"/>
        </p:xfrm>
        <a:graphic>
          <a:graphicData uri="http://schemas.openxmlformats.org/presentationml/2006/ole">
            <p:oleObj spid="_x0000_s9472" name="Visio" r:id="rId5" imgW="2053489" imgH="2489194" progId="">
              <p:embed/>
            </p:oleObj>
          </a:graphicData>
        </a:graphic>
      </p:graphicFrame>
      <p:sp>
        <p:nvSpPr>
          <p:cNvPr id="7" name="Title 6"/>
          <p:cNvSpPr>
            <a:spLocks noGrp="1"/>
          </p:cNvSpPr>
          <p:nvPr>
            <p:ph type="title"/>
          </p:nvPr>
        </p:nvSpPr>
        <p:spPr/>
        <p:txBody>
          <a:bodyPr/>
          <a:lstStyle/>
          <a:p>
            <a:r>
              <a:rPr lang="en-US" dirty="0" smtClean="0"/>
              <a:t>Heterogeneous system coherence (HSC)</a:t>
            </a:r>
            <a:endParaRPr lang="en-US" dirty="0"/>
          </a:p>
        </p:txBody>
      </p:sp>
      <p:sp>
        <p:nvSpPr>
          <p:cNvPr id="8" name="Text Placeholder 7"/>
          <p:cNvSpPr>
            <a:spLocks noGrp="1"/>
          </p:cNvSpPr>
          <p:nvPr>
            <p:ph type="body" sz="quarter" idx="10"/>
          </p:nvPr>
        </p:nvSpPr>
        <p:spPr/>
        <p:txBody>
          <a:bodyPr/>
          <a:lstStyle/>
          <a:p>
            <a:endParaRPr lang="en-US"/>
          </a:p>
        </p:txBody>
      </p:sp>
      <p:graphicFrame>
        <p:nvGraphicFramePr>
          <p:cNvPr id="11" name="Object 10"/>
          <p:cNvGraphicFramePr>
            <a:graphicFrameLocks noChangeAspect="1"/>
          </p:cNvGraphicFramePr>
          <p:nvPr>
            <p:extLst>
              <p:ext uri="{D42A27DB-BD31-4B8C-83A1-F6EECF244321}">
                <p14:modId xmlns="" xmlns:p14="http://schemas.microsoft.com/office/powerpoint/2010/main" val="4156119902"/>
              </p:ext>
            </p:extLst>
          </p:nvPr>
        </p:nvGraphicFramePr>
        <p:xfrm>
          <a:off x="2362200" y="1121097"/>
          <a:ext cx="4150843" cy="5051103"/>
        </p:xfrm>
        <a:graphic>
          <a:graphicData uri="http://schemas.openxmlformats.org/presentationml/2006/ole">
            <p:oleObj spid="_x0000_s9473" name="Visio" r:id="rId6" imgW="2050252" imgH="2493247" progId="">
              <p:embed/>
            </p:oleObj>
          </a:graphicData>
        </a:graphic>
      </p:graphicFrame>
      <p:graphicFrame>
        <p:nvGraphicFramePr>
          <p:cNvPr id="12" name="Object 11"/>
          <p:cNvGraphicFramePr>
            <a:graphicFrameLocks noChangeAspect="1"/>
          </p:cNvGraphicFramePr>
          <p:nvPr>
            <p:extLst>
              <p:ext uri="{D42A27DB-BD31-4B8C-83A1-F6EECF244321}">
                <p14:modId xmlns="" xmlns:p14="http://schemas.microsoft.com/office/powerpoint/2010/main" val="4179216179"/>
              </p:ext>
            </p:extLst>
          </p:nvPr>
        </p:nvGraphicFramePr>
        <p:xfrm>
          <a:off x="2362200" y="1143000"/>
          <a:ext cx="4132844" cy="5029200"/>
        </p:xfrm>
        <a:graphic>
          <a:graphicData uri="http://schemas.openxmlformats.org/presentationml/2006/ole">
            <p:oleObj spid="_x0000_s9474" name="Visio" r:id="rId7" imgW="2050252" imgH="2493247" progId="">
              <p:embed/>
            </p:oleObj>
          </a:graphicData>
        </a:graphic>
      </p:graphicFrame>
      <p:sp>
        <p:nvSpPr>
          <p:cNvPr id="14" name="Line Callout 1 (Accent Bar) 13"/>
          <p:cNvSpPr/>
          <p:nvPr/>
        </p:nvSpPr>
        <p:spPr>
          <a:xfrm>
            <a:off x="5867400" y="1371600"/>
            <a:ext cx="2971800" cy="1447800"/>
          </a:xfrm>
          <a:prstGeom prst="accentCallout1">
            <a:avLst>
              <a:gd name="adj1" fmla="val 65802"/>
              <a:gd name="adj2" fmla="val -4410"/>
              <a:gd name="adj3" fmla="val 92069"/>
              <a:gd name="adj4" fmla="val -29898"/>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Region buffers coordinate with region directory</a:t>
            </a:r>
          </a:p>
        </p:txBody>
      </p:sp>
      <p:sp>
        <p:nvSpPr>
          <p:cNvPr id="15" name="Line Callout 1 (Accent Bar) 14"/>
          <p:cNvSpPr/>
          <p:nvPr/>
        </p:nvSpPr>
        <p:spPr>
          <a:xfrm>
            <a:off x="76200" y="2667000"/>
            <a:ext cx="3200400" cy="1066800"/>
          </a:xfrm>
          <a:prstGeom prst="accentCallout1">
            <a:avLst>
              <a:gd name="adj1" fmla="val 15121"/>
              <a:gd name="adj2" fmla="val 104633"/>
              <a:gd name="adj3" fmla="val 98576"/>
              <a:gd name="adj4" fmla="val 157551"/>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Direct-access bus</a:t>
            </a:r>
          </a:p>
        </p:txBody>
      </p:sp>
      <p:sp>
        <p:nvSpPr>
          <p:cNvPr id="16" name="Line Callout 1 (Accent Bar) 15"/>
          <p:cNvSpPr/>
          <p:nvPr/>
        </p:nvSpPr>
        <p:spPr>
          <a:xfrm>
            <a:off x="76200" y="2667000"/>
            <a:ext cx="3200400" cy="1066800"/>
          </a:xfrm>
          <a:prstGeom prst="accentCallout1">
            <a:avLst>
              <a:gd name="adj1" fmla="val 68586"/>
              <a:gd name="adj2" fmla="val 104559"/>
              <a:gd name="adj3" fmla="val 137861"/>
              <a:gd name="adj4" fmla="val 111421"/>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Direct-access bus</a:t>
            </a:r>
          </a:p>
        </p:txBody>
      </p:sp>
    </p:spTree>
    <p:custDataLst>
      <p:tags r:id="rId2"/>
    </p:custDataLst>
    <p:extLst>
      <p:ext uri="{BB962C8B-B14F-4D97-AF65-F5344CB8AC3E}">
        <p14:creationId xmlns="" xmlns:p14="http://schemas.microsoft.com/office/powerpoint/2010/main" val="980578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p:txBody>
          <a:bodyPr/>
          <a:lstStyle/>
          <a:p>
            <a:r>
              <a:rPr lang="en-US" dirty="0" smtClean="0"/>
              <a:t>Hardware coherence can increase the utility of heterogeneous systems</a:t>
            </a:r>
          </a:p>
          <a:p>
            <a:endParaRPr lang="en-US" dirty="0"/>
          </a:p>
          <a:p>
            <a:r>
              <a:rPr lang="en-US" dirty="0" smtClean="0"/>
              <a:t>Major bottlenecks in current coherence implementations</a:t>
            </a:r>
          </a:p>
          <a:p>
            <a:pPr lvl="1"/>
            <a:r>
              <a:rPr lang="en-US" dirty="0" smtClean="0"/>
              <a:t>High bandwidth difficult to support at directory</a:t>
            </a:r>
          </a:p>
          <a:p>
            <a:pPr lvl="1"/>
            <a:r>
              <a:rPr lang="en-US" dirty="0" smtClean="0"/>
              <a:t>Extreme resource requirements</a:t>
            </a:r>
          </a:p>
          <a:p>
            <a:endParaRPr lang="en-US" dirty="0"/>
          </a:p>
          <a:p>
            <a:r>
              <a:rPr lang="en-US" dirty="0" smtClean="0"/>
              <a:t>We propose Heterogeneous System Coherence</a:t>
            </a:r>
          </a:p>
          <a:p>
            <a:pPr lvl="1"/>
            <a:r>
              <a:rPr lang="en-US" dirty="0" smtClean="0"/>
              <a:t>Leverages spatial locality and region coherence</a:t>
            </a:r>
          </a:p>
          <a:p>
            <a:pPr lvl="1"/>
            <a:r>
              <a:rPr lang="en-US" dirty="0" smtClean="0"/>
              <a:t>Reduces bandwidth by 94%</a:t>
            </a:r>
          </a:p>
          <a:p>
            <a:pPr lvl="1"/>
            <a:r>
              <a:rPr lang="en-US" dirty="0" smtClean="0"/>
              <a:t>Reduces resource requirements by 95%</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415062571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 xmlns:p14="http://schemas.microsoft.com/office/powerpoint/2010/main" val="3032224596"/>
              </p:ext>
            </p:extLst>
          </p:nvPr>
        </p:nvGraphicFramePr>
        <p:xfrm>
          <a:off x="533400" y="1752600"/>
          <a:ext cx="8388350" cy="3884613"/>
        </p:xfrm>
        <a:graphic>
          <a:graphicData uri="http://schemas.openxmlformats.org/presentationml/2006/ole">
            <p:oleObj spid="_x0000_s10411" name="Visio" r:id="rId4" imgW="5745885" imgH="2660760" progId="">
              <p:embed/>
            </p:oleObj>
          </a:graphicData>
        </a:graphic>
      </p:graphicFrame>
      <p:sp>
        <p:nvSpPr>
          <p:cNvPr id="2" name="Title 1"/>
          <p:cNvSpPr>
            <a:spLocks noGrp="1"/>
          </p:cNvSpPr>
          <p:nvPr>
            <p:ph type="title"/>
          </p:nvPr>
        </p:nvSpPr>
        <p:spPr/>
        <p:txBody>
          <a:bodyPr/>
          <a:lstStyle/>
          <a:p>
            <a:r>
              <a:rPr lang="en-US" dirty="0"/>
              <a:t>Heterogeneous system coherence (HSC)</a:t>
            </a:r>
          </a:p>
        </p:txBody>
      </p:sp>
      <p:sp>
        <p:nvSpPr>
          <p:cNvPr id="3" name="Text Placeholder 2"/>
          <p:cNvSpPr>
            <a:spLocks noGrp="1"/>
          </p:cNvSpPr>
          <p:nvPr>
            <p:ph type="body" sz="quarter" idx="10"/>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 xmlns:p14="http://schemas.microsoft.com/office/powerpoint/2010/main" val="1272351241"/>
              </p:ext>
            </p:extLst>
          </p:nvPr>
        </p:nvGraphicFramePr>
        <p:xfrm>
          <a:off x="533400" y="1752600"/>
          <a:ext cx="8388992" cy="3884710"/>
        </p:xfrm>
        <a:graphic>
          <a:graphicData uri="http://schemas.openxmlformats.org/presentationml/2006/ole">
            <p:oleObj spid="_x0000_s10412" name="Visio" r:id="rId5" imgW="5745885" imgH="2660760" progId="">
              <p:embed/>
            </p:oleObj>
          </a:graphicData>
        </a:graphic>
      </p:graphicFrame>
    </p:spTree>
    <p:custDataLst>
      <p:tags r:id="rId2"/>
    </p:custDataLst>
    <p:extLst>
      <p:ext uri="{BB962C8B-B14F-4D97-AF65-F5344CB8AC3E}">
        <p14:creationId xmlns="" xmlns:p14="http://schemas.microsoft.com/office/powerpoint/2010/main" val="1436859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 xmlns:p14="http://schemas.microsoft.com/office/powerpoint/2010/main" val="2469022934"/>
              </p:ext>
            </p:extLst>
          </p:nvPr>
        </p:nvGraphicFramePr>
        <p:xfrm>
          <a:off x="2057400" y="1173163"/>
          <a:ext cx="4632755" cy="5072900"/>
        </p:xfrm>
        <a:graphic>
          <a:graphicData uri="http://schemas.openxmlformats.org/presentationml/2006/ole">
            <p:oleObj spid="_x0000_s11434" name="Visio" r:id="rId4" imgW="2031910" imgH="2224956" progId="">
              <p:embed/>
            </p:oleObj>
          </a:graphicData>
        </a:graphic>
      </p:graphicFrame>
      <p:graphicFrame>
        <p:nvGraphicFramePr>
          <p:cNvPr id="8" name="Object 7"/>
          <p:cNvGraphicFramePr>
            <a:graphicFrameLocks noChangeAspect="1"/>
          </p:cNvGraphicFramePr>
          <p:nvPr>
            <p:extLst>
              <p:ext uri="{D42A27DB-BD31-4B8C-83A1-F6EECF244321}">
                <p14:modId xmlns="" xmlns:p14="http://schemas.microsoft.com/office/powerpoint/2010/main" val="851401011"/>
              </p:ext>
            </p:extLst>
          </p:nvPr>
        </p:nvGraphicFramePr>
        <p:xfrm>
          <a:off x="2072845" y="1175500"/>
          <a:ext cx="4632755" cy="5072900"/>
        </p:xfrm>
        <a:graphic>
          <a:graphicData uri="http://schemas.openxmlformats.org/presentationml/2006/ole">
            <p:oleObj spid="_x0000_s11435" name="Visio" r:id="rId5" imgW="2031910" imgH="2224956" progId="">
              <p:embed/>
            </p:oleObj>
          </a:graphicData>
        </a:graphic>
      </p:graphicFrame>
      <p:sp>
        <p:nvSpPr>
          <p:cNvPr id="2" name="Title 1"/>
          <p:cNvSpPr>
            <a:spLocks noGrp="1"/>
          </p:cNvSpPr>
          <p:nvPr>
            <p:ph type="title"/>
          </p:nvPr>
        </p:nvSpPr>
        <p:spPr/>
        <p:txBody>
          <a:bodyPr/>
          <a:lstStyle/>
          <a:p>
            <a:r>
              <a:rPr lang="en-US" dirty="0"/>
              <a:t>Heterogeneous system coherence (HSC)</a:t>
            </a:r>
          </a:p>
        </p:txBody>
      </p:sp>
      <p:sp>
        <p:nvSpPr>
          <p:cNvPr id="3" name="Text Placeholder 2"/>
          <p:cNvSpPr>
            <a:spLocks noGrp="1"/>
          </p:cNvSpPr>
          <p:nvPr>
            <p:ph type="body" sz="quarter" idx="10"/>
          </p:nvPr>
        </p:nvSpPr>
        <p:spPr/>
        <p:txBody>
          <a:bodyPr/>
          <a:lstStyle/>
          <a:p>
            <a:endParaRPr lang="en-US"/>
          </a:p>
        </p:txBody>
      </p:sp>
    </p:spTree>
    <p:custDataLst>
      <p:tags r:id="rId2"/>
    </p:custDataLst>
    <p:extLst>
      <p:ext uri="{BB962C8B-B14F-4D97-AF65-F5344CB8AC3E}">
        <p14:creationId xmlns="" xmlns:p14="http://schemas.microsoft.com/office/powerpoint/2010/main" val="1996822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 xmlns:p14="http://schemas.microsoft.com/office/powerpoint/2010/main" val="4134686237"/>
              </p:ext>
            </p:extLst>
          </p:nvPr>
        </p:nvGraphicFramePr>
        <p:xfrm>
          <a:off x="381000" y="1447800"/>
          <a:ext cx="8381999" cy="4655257"/>
        </p:xfrm>
        <a:graphic>
          <a:graphicData uri="http://schemas.openxmlformats.org/presentationml/2006/ole">
            <p:oleObj spid="_x0000_s13431" name="Visio" r:id="rId5" imgW="3369254" imgH="2180916" progId="">
              <p:embed/>
            </p:oleObj>
          </a:graphicData>
        </a:graphic>
      </p:graphicFrame>
      <p:sp>
        <p:nvSpPr>
          <p:cNvPr id="2" name="Title 1"/>
          <p:cNvSpPr>
            <a:spLocks noGrp="1"/>
          </p:cNvSpPr>
          <p:nvPr>
            <p:ph type="title"/>
          </p:nvPr>
        </p:nvSpPr>
        <p:spPr/>
        <p:txBody>
          <a:bodyPr/>
          <a:lstStyle/>
          <a:p>
            <a:r>
              <a:rPr lang="en-US" dirty="0" smtClean="0"/>
              <a:t>HSC: L2 cache &amp; region buffer</a:t>
            </a:r>
            <a:endParaRPr lang="en-US" dirty="0"/>
          </a:p>
        </p:txBody>
      </p:sp>
      <p:sp>
        <p:nvSpPr>
          <p:cNvPr id="3" name="Text Placeholder 2"/>
          <p:cNvSpPr>
            <a:spLocks noGrp="1"/>
          </p:cNvSpPr>
          <p:nvPr>
            <p:ph type="body" sz="quarter" idx="10"/>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 xmlns:p14="http://schemas.microsoft.com/office/powerpoint/2010/main" val="508285857"/>
              </p:ext>
            </p:extLst>
          </p:nvPr>
        </p:nvGraphicFramePr>
        <p:xfrm>
          <a:off x="381000" y="1500457"/>
          <a:ext cx="8211992" cy="4502921"/>
        </p:xfrm>
        <a:graphic>
          <a:graphicData uri="http://schemas.openxmlformats.org/presentationml/2006/ole">
            <p:oleObj spid="_x0000_s13432" name="Visio" r:id="rId6" imgW="4368081" imgH="2395171" progId="">
              <p:embed/>
            </p:oleObj>
          </a:graphicData>
        </a:graphic>
      </p:graphicFrame>
      <p:sp>
        <p:nvSpPr>
          <p:cNvPr id="6" name="Line Callout 1 (Accent Bar) 5"/>
          <p:cNvSpPr/>
          <p:nvPr/>
        </p:nvSpPr>
        <p:spPr>
          <a:xfrm>
            <a:off x="1752600" y="1371600"/>
            <a:ext cx="2971800" cy="1447800"/>
          </a:xfrm>
          <a:prstGeom prst="accentCallout1">
            <a:avLst>
              <a:gd name="adj1" fmla="val 66467"/>
              <a:gd name="adj2" fmla="val 104416"/>
              <a:gd name="adj3" fmla="val 92069"/>
              <a:gd name="adj4" fmla="val 137551"/>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Region tags and permissions</a:t>
            </a:r>
          </a:p>
        </p:txBody>
      </p:sp>
      <p:sp>
        <p:nvSpPr>
          <p:cNvPr id="7" name="Line Callout 1 (Accent Bar) 6"/>
          <p:cNvSpPr/>
          <p:nvPr/>
        </p:nvSpPr>
        <p:spPr>
          <a:xfrm>
            <a:off x="1828800" y="3276600"/>
            <a:ext cx="3200400" cy="1447800"/>
          </a:xfrm>
          <a:prstGeom prst="accentCallout1">
            <a:avLst>
              <a:gd name="adj1" fmla="val 66467"/>
              <a:gd name="adj2" fmla="val 104416"/>
              <a:gd name="adj3" fmla="val 121986"/>
              <a:gd name="adj4" fmla="val 155365"/>
            </a:avLst>
          </a:prstGeom>
          <a:ln w="5715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Interface for direct-access bus</a:t>
            </a:r>
          </a:p>
        </p:txBody>
      </p:sp>
      <p:sp>
        <p:nvSpPr>
          <p:cNvPr id="8" name="Line Callout 1 (Accent Bar) 7"/>
          <p:cNvSpPr/>
          <p:nvPr/>
        </p:nvSpPr>
        <p:spPr>
          <a:xfrm>
            <a:off x="3124200" y="2362200"/>
            <a:ext cx="3200400" cy="1447800"/>
          </a:xfrm>
          <a:prstGeom prst="accentCallout1">
            <a:avLst>
              <a:gd name="adj1" fmla="val 66467"/>
              <a:gd name="adj2" fmla="val 104416"/>
              <a:gd name="adj3" fmla="val 180490"/>
              <a:gd name="adj4" fmla="val 143936"/>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Only region-level permission traffic</a:t>
            </a:r>
          </a:p>
        </p:txBody>
      </p:sp>
    </p:spTree>
    <p:custDataLst>
      <p:tags r:id="rId2"/>
    </p:custDataLst>
    <p:extLst>
      <p:ext uri="{BB962C8B-B14F-4D97-AF65-F5344CB8AC3E}">
        <p14:creationId xmlns="" xmlns:p14="http://schemas.microsoft.com/office/powerpoint/2010/main" val="1863576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 xmlns:p14="http://schemas.microsoft.com/office/powerpoint/2010/main" val="3930915665"/>
              </p:ext>
            </p:extLst>
          </p:nvPr>
        </p:nvGraphicFramePr>
        <p:xfrm>
          <a:off x="838200" y="1669880"/>
          <a:ext cx="7543800" cy="4045120"/>
        </p:xfrm>
        <a:graphic>
          <a:graphicData uri="http://schemas.openxmlformats.org/presentationml/2006/ole">
            <p:oleObj spid="_x0000_s12406" name="Visio" r:id="rId4" imgW="3368714" imgH="2002325" progId="">
              <p:embed/>
            </p:oleObj>
          </a:graphicData>
        </a:graphic>
      </p:graphicFrame>
      <p:sp>
        <p:nvSpPr>
          <p:cNvPr id="2" name="Title 1"/>
          <p:cNvSpPr>
            <a:spLocks noGrp="1"/>
          </p:cNvSpPr>
          <p:nvPr>
            <p:ph type="title"/>
          </p:nvPr>
        </p:nvSpPr>
        <p:spPr/>
        <p:txBody>
          <a:bodyPr/>
          <a:lstStyle/>
          <a:p>
            <a:r>
              <a:rPr lang="en-US" dirty="0" smtClean="0"/>
              <a:t>HSC: Region directory</a:t>
            </a:r>
            <a:endParaRPr lang="en-US" dirty="0"/>
          </a:p>
        </p:txBody>
      </p:sp>
      <p:sp>
        <p:nvSpPr>
          <p:cNvPr id="3" name="Text Placeholder 2"/>
          <p:cNvSpPr>
            <a:spLocks noGrp="1"/>
          </p:cNvSpPr>
          <p:nvPr>
            <p:ph type="body" sz="quarter" idx="10"/>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 xmlns:p14="http://schemas.microsoft.com/office/powerpoint/2010/main" val="3801879885"/>
              </p:ext>
            </p:extLst>
          </p:nvPr>
        </p:nvGraphicFramePr>
        <p:xfrm>
          <a:off x="826790" y="1600200"/>
          <a:ext cx="7555210" cy="4098944"/>
        </p:xfrm>
        <a:graphic>
          <a:graphicData uri="http://schemas.openxmlformats.org/presentationml/2006/ole">
            <p:oleObj spid="_x0000_s12407" name="Visio" r:id="rId5" imgW="2905850" imgH="1576517" progId="">
              <p:embed/>
            </p:oleObj>
          </a:graphicData>
        </a:graphic>
      </p:graphicFrame>
      <p:sp>
        <p:nvSpPr>
          <p:cNvPr id="6" name="Line Callout 1 (Accent Bar) 5"/>
          <p:cNvSpPr/>
          <p:nvPr/>
        </p:nvSpPr>
        <p:spPr>
          <a:xfrm>
            <a:off x="5410200" y="1066800"/>
            <a:ext cx="2860110" cy="1447800"/>
          </a:xfrm>
          <a:prstGeom prst="accentCallout1">
            <a:avLst>
              <a:gd name="adj1" fmla="val 72523"/>
              <a:gd name="adj2" fmla="val -6825"/>
              <a:gd name="adj3" fmla="val 164744"/>
              <a:gd name="adj4" fmla="val -46614"/>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Region tags, sharers, and permissions</a:t>
            </a:r>
          </a:p>
        </p:txBody>
      </p:sp>
    </p:spTree>
    <p:custDataLst>
      <p:tags r:id="rId2"/>
    </p:custDataLst>
    <p:extLst>
      <p:ext uri="{BB962C8B-B14F-4D97-AF65-F5344CB8AC3E}">
        <p14:creationId xmlns="" xmlns:p14="http://schemas.microsoft.com/office/powerpoint/2010/main" val="4007134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 name="Rectangle 46"/>
          <p:cNvSpPr/>
          <p:nvPr/>
        </p:nvSpPr>
        <p:spPr>
          <a:xfrm>
            <a:off x="228600" y="4114800"/>
            <a:ext cx="4343400" cy="3810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45" name="Rectangle 44"/>
          <p:cNvSpPr/>
          <p:nvPr/>
        </p:nvSpPr>
        <p:spPr>
          <a:xfrm>
            <a:off x="228600" y="2971800"/>
            <a:ext cx="4343400" cy="3810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0" name="Rectangle 29"/>
          <p:cNvSpPr/>
          <p:nvPr/>
        </p:nvSpPr>
        <p:spPr>
          <a:xfrm>
            <a:off x="228600" y="1828800"/>
            <a:ext cx="4343400" cy="3810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 name="Title 1"/>
          <p:cNvSpPr>
            <a:spLocks noGrp="1"/>
          </p:cNvSpPr>
          <p:nvPr>
            <p:ph type="title"/>
          </p:nvPr>
        </p:nvSpPr>
        <p:spPr/>
        <p:txBody>
          <a:bodyPr/>
          <a:lstStyle/>
          <a:p>
            <a:r>
              <a:rPr lang="en-US" dirty="0" smtClean="0"/>
              <a:t>HSC: Example memory request</a:t>
            </a:r>
            <a:endParaRPr lang="en-US" dirty="0"/>
          </a:p>
        </p:txBody>
      </p:sp>
      <p:sp>
        <p:nvSpPr>
          <p:cNvPr id="3" name="Text Placeholder 2"/>
          <p:cNvSpPr>
            <a:spLocks noGrp="1"/>
          </p:cNvSpPr>
          <p:nvPr>
            <p:ph type="body" sz="quarter" idx="10"/>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 xmlns:p14="http://schemas.microsoft.com/office/powerpoint/2010/main" val="1125283948"/>
              </p:ext>
            </p:extLst>
          </p:nvPr>
        </p:nvGraphicFramePr>
        <p:xfrm>
          <a:off x="4572000" y="1143000"/>
          <a:ext cx="4132263" cy="5029200"/>
        </p:xfrm>
        <a:graphic>
          <a:graphicData uri="http://schemas.openxmlformats.org/presentationml/2006/ole">
            <p:oleObj spid="_x0000_s86018" name="Visio" r:id="rId5" imgW="2050252" imgH="2493247" progId="">
              <p:embed/>
            </p:oleObj>
          </a:graphicData>
        </a:graphic>
      </p:graphicFrame>
      <p:sp>
        <p:nvSpPr>
          <p:cNvPr id="6" name="TextBox 5"/>
          <p:cNvSpPr txBox="1"/>
          <p:nvPr/>
        </p:nvSpPr>
        <p:spPr>
          <a:xfrm>
            <a:off x="292100" y="2667000"/>
            <a:ext cx="2112501"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 Region Buffer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 name="TextBox 6"/>
          <p:cNvSpPr txBox="1"/>
          <p:nvPr/>
        </p:nvSpPr>
        <p:spPr>
          <a:xfrm>
            <a:off x="292100" y="1524000"/>
            <a:ext cx="1628972"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 L2 Cache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nvSpPr>
        <p:spPr>
          <a:xfrm>
            <a:off x="292100" y="3802343"/>
            <a:ext cx="1919628"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Region Directory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Rectangle 10"/>
          <p:cNvSpPr/>
          <p:nvPr/>
        </p:nvSpPr>
        <p:spPr>
          <a:xfrm>
            <a:off x="292100" y="1893332"/>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2" name="Rectangle 11"/>
          <p:cNvSpPr/>
          <p:nvPr/>
        </p:nvSpPr>
        <p:spPr>
          <a:xfrm>
            <a:off x="292100" y="3031101"/>
            <a:ext cx="29453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5" name="Rectangle 14"/>
          <p:cNvSpPr/>
          <p:nvPr/>
        </p:nvSpPr>
        <p:spPr>
          <a:xfrm>
            <a:off x="292100" y="4179332"/>
            <a:ext cx="736337" cy="232611"/>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7" name="Rectangle 16"/>
          <p:cNvSpPr/>
          <p:nvPr/>
        </p:nvSpPr>
        <p:spPr>
          <a:xfrm>
            <a:off x="1500750" y="1893332"/>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8" name="Rectangle 17"/>
          <p:cNvSpPr/>
          <p:nvPr/>
        </p:nvSpPr>
        <p:spPr>
          <a:xfrm>
            <a:off x="2709325" y="1893332"/>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9" name="Rectangle 18"/>
          <p:cNvSpPr/>
          <p:nvPr/>
        </p:nvSpPr>
        <p:spPr>
          <a:xfrm>
            <a:off x="292100" y="2286000"/>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0" name="Rectangle 19"/>
          <p:cNvSpPr/>
          <p:nvPr/>
        </p:nvSpPr>
        <p:spPr>
          <a:xfrm>
            <a:off x="1500750" y="2286000"/>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1" name="Rectangle 20"/>
          <p:cNvSpPr/>
          <p:nvPr/>
        </p:nvSpPr>
        <p:spPr>
          <a:xfrm>
            <a:off x="2709325" y="2286000"/>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2" name="Rectangle 21"/>
          <p:cNvSpPr/>
          <p:nvPr/>
        </p:nvSpPr>
        <p:spPr>
          <a:xfrm>
            <a:off x="304800" y="4572000"/>
            <a:ext cx="736337"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3" name="Rectangle 22"/>
          <p:cNvSpPr/>
          <p:nvPr/>
        </p:nvSpPr>
        <p:spPr>
          <a:xfrm>
            <a:off x="292100" y="3429000"/>
            <a:ext cx="29453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5" name="Rectangle 24"/>
          <p:cNvSpPr/>
          <p:nvPr/>
        </p:nvSpPr>
        <p:spPr>
          <a:xfrm>
            <a:off x="292100" y="1886982"/>
            <a:ext cx="241300" cy="240268"/>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6" name="Rectangle 25"/>
          <p:cNvSpPr/>
          <p:nvPr/>
        </p:nvSpPr>
        <p:spPr>
          <a:xfrm>
            <a:off x="5624708" y="1893332"/>
            <a:ext cx="381000" cy="304800"/>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7" name="Rectangle 26"/>
          <p:cNvSpPr/>
          <p:nvPr/>
        </p:nvSpPr>
        <p:spPr>
          <a:xfrm>
            <a:off x="292100" y="3031101"/>
            <a:ext cx="241300" cy="240268"/>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8" name="Rectangle 27"/>
          <p:cNvSpPr/>
          <p:nvPr/>
        </p:nvSpPr>
        <p:spPr>
          <a:xfrm>
            <a:off x="292100" y="4171675"/>
            <a:ext cx="241300" cy="240268"/>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9" name="Rectangle 28"/>
          <p:cNvSpPr/>
          <p:nvPr/>
        </p:nvSpPr>
        <p:spPr>
          <a:xfrm>
            <a:off x="609600" y="4171675"/>
            <a:ext cx="418837" cy="240268"/>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1" name="Rectangle 30"/>
          <p:cNvSpPr/>
          <p:nvPr/>
        </p:nvSpPr>
        <p:spPr>
          <a:xfrm>
            <a:off x="610806" y="3031101"/>
            <a:ext cx="209419" cy="240268"/>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2" name="Rectangle 31"/>
          <p:cNvSpPr/>
          <p:nvPr/>
        </p:nvSpPr>
        <p:spPr>
          <a:xfrm>
            <a:off x="1351021" y="3031101"/>
            <a:ext cx="104709" cy="2402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3" name="Rectangle 32"/>
          <p:cNvSpPr/>
          <p:nvPr/>
        </p:nvSpPr>
        <p:spPr>
          <a:xfrm>
            <a:off x="610806" y="1886982"/>
            <a:ext cx="737544" cy="2402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4" name="Rectangle 33"/>
          <p:cNvSpPr/>
          <p:nvPr/>
        </p:nvSpPr>
        <p:spPr>
          <a:xfrm>
            <a:off x="6005708" y="1930823"/>
            <a:ext cx="381000" cy="304800"/>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6" name="Rectangle 35"/>
          <p:cNvSpPr/>
          <p:nvPr/>
        </p:nvSpPr>
        <p:spPr>
          <a:xfrm>
            <a:off x="1512428" y="1886982"/>
            <a:ext cx="241300" cy="240268"/>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7" name="Rectangle 36"/>
          <p:cNvSpPr/>
          <p:nvPr/>
        </p:nvSpPr>
        <p:spPr>
          <a:xfrm>
            <a:off x="2211728" y="3036332"/>
            <a:ext cx="104709" cy="2402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8" name="Rectangle 37"/>
          <p:cNvSpPr/>
          <p:nvPr/>
        </p:nvSpPr>
        <p:spPr>
          <a:xfrm>
            <a:off x="1819456" y="1886982"/>
            <a:ext cx="737544" cy="2402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5" name="TextBox 34"/>
          <p:cNvSpPr txBox="1"/>
          <p:nvPr/>
        </p:nvSpPr>
        <p:spPr>
          <a:xfrm>
            <a:off x="3733800" y="1828800"/>
            <a:ext cx="896720"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Region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42" name="Elbow Connector 41"/>
          <p:cNvCxnSpPr>
            <a:stCxn id="30" idx="1"/>
            <a:endCxn id="12" idx="1"/>
          </p:cNvCxnSpPr>
          <p:nvPr/>
        </p:nvCxnSpPr>
        <p:spPr>
          <a:xfrm rot="10800000" flipH="1" flipV="1">
            <a:off x="228600" y="2019299"/>
            <a:ext cx="63500" cy="1131935"/>
          </a:xfrm>
          <a:prstGeom prst="bentConnector3">
            <a:avLst>
              <a:gd name="adj1" fmla="val -259200"/>
            </a:avLst>
          </a:prstGeom>
          <a:ln w="28575">
            <a:headEnd type="arrow"/>
            <a:tailEnd type="arrow"/>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3657600" y="2971800"/>
            <a:ext cx="588623"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RBE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8" name="TextBox 47"/>
          <p:cNvSpPr txBox="1"/>
          <p:nvPr/>
        </p:nvSpPr>
        <p:spPr>
          <a:xfrm>
            <a:off x="3886200" y="4114800"/>
            <a:ext cx="606256"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rPr>
              <a:t>D</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BE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custDataLst>
      <p:tags r:id="rId2"/>
    </p:custDataLst>
    <p:extLst>
      <p:ext uri="{BB962C8B-B14F-4D97-AF65-F5344CB8AC3E}">
        <p14:creationId xmlns="" xmlns:p14="http://schemas.microsoft.com/office/powerpoint/2010/main" val="805437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33333E-6 -2.47919E-6 L 0.02084 0.10107 " pathEditMode="relative" rAng="0" ptsTypes="AA">
                                      <p:cBhvr>
                                        <p:cTn id="14" dur="1000" fill="hold"/>
                                        <p:tgtEl>
                                          <p:spTgt spid="26"/>
                                        </p:tgtEl>
                                        <p:attrNameLst>
                                          <p:attrName>ppt_x</p:attrName>
                                          <p:attrName>ppt_y</p:attrName>
                                        </p:attrNameLst>
                                      </p:cBhvr>
                                      <p:rCtr x="1042" y="5042"/>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2" nodeType="clickEffect">
                                  <p:stCondLst>
                                    <p:cond delay="0"/>
                                  </p:stCondLst>
                                  <p:childTnLst>
                                    <p:animMotion origin="layout" path="M 0.01823 0.10278 L 0.08906 0.32384 " pathEditMode="relative" rAng="0" ptsTypes="AA">
                                      <p:cBhvr>
                                        <p:cTn id="22" dur="1000" fill="hold"/>
                                        <p:tgtEl>
                                          <p:spTgt spid="26"/>
                                        </p:tgtEl>
                                        <p:attrNameLst>
                                          <p:attrName>ppt_x</p:attrName>
                                          <p:attrName>ppt_y</p:attrName>
                                        </p:attrNameLst>
                                      </p:cBhvr>
                                      <p:rCtr x="3542" y="11042"/>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3" nodeType="clickEffect">
                                  <p:stCondLst>
                                    <p:cond delay="0"/>
                                  </p:stCondLst>
                                  <p:childTnLst>
                                    <p:animMotion origin="layout" path="M 0.08906 0.32378 L 0.03906 0.10153 " pathEditMode="relative" rAng="0" ptsTypes="AA">
                                      <p:cBhvr>
                                        <p:cTn id="34" dur="1000" fill="hold"/>
                                        <p:tgtEl>
                                          <p:spTgt spid="26"/>
                                        </p:tgtEl>
                                        <p:attrNameLst>
                                          <p:attrName>ppt_x</p:attrName>
                                          <p:attrName>ppt_y</p:attrName>
                                        </p:attrNameLst>
                                      </p:cBhvr>
                                      <p:rCtr x="-2500" y="-11124"/>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xit" presetSubtype="0" fill="hold" grpId="4"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0.02084 0.00115 L -0.02344 0.09736 " pathEditMode="relative" rAng="0" ptsTypes="AA">
                                      <p:cBhvr>
                                        <p:cTn id="58" dur="1000" fill="hold"/>
                                        <p:tgtEl>
                                          <p:spTgt spid="34"/>
                                        </p:tgtEl>
                                        <p:attrNameLst>
                                          <p:attrName>ppt_x</p:attrName>
                                          <p:attrName>ppt_y</p:attrName>
                                        </p:attrNameLst>
                                      </p:cBhvr>
                                      <p:rCtr x="-139" y="481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2" nodeType="clickEffect">
                                  <p:stCondLst>
                                    <p:cond delay="0"/>
                                  </p:stCondLst>
                                  <p:childTnLst>
                                    <p:animMotion origin="layout" path="M -0.02083 0.09575 L -0.03593 0.49584 " pathEditMode="relative" rAng="0" ptsTypes="AA">
                                      <p:cBhvr>
                                        <p:cTn id="66" dur="1000" fill="hold"/>
                                        <p:tgtEl>
                                          <p:spTgt spid="34"/>
                                        </p:tgtEl>
                                        <p:attrNameLst>
                                          <p:attrName>ppt_x</p:attrName>
                                          <p:attrName>ppt_y</p:attrName>
                                        </p:attrNameLst>
                                      </p:cBhvr>
                                      <p:rCtr x="-764" y="20005"/>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3" nodeType="clickEffect">
                                  <p:stCondLst>
                                    <p:cond delay="0"/>
                                  </p:stCondLst>
                                  <p:childTnLst>
                                    <p:animMotion origin="layout" path="M -0.03593 0.49584 L -0.01093 -0.0037 " pathEditMode="relative" rAng="0" ptsTypes="AA">
                                      <p:cBhvr>
                                        <p:cTn id="70" dur="1000" fill="hold"/>
                                        <p:tgtEl>
                                          <p:spTgt spid="34"/>
                                        </p:tgtEl>
                                        <p:attrNameLst>
                                          <p:attrName>ppt_x</p:attrName>
                                          <p:attrName>ppt_y</p:attrName>
                                        </p:attrNameLst>
                                      </p:cBhvr>
                                      <p:rCtr x="1250" y="-24977"/>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xit" presetSubtype="0" fill="hold" grpId="4" nodeType="withEffect">
                                  <p:stCondLst>
                                    <p:cond delay="0"/>
                                  </p:stCondLst>
                                  <p:childTnLst>
                                    <p:set>
                                      <p:cBhvr>
                                        <p:cTn id="76"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6" grpId="1" animBg="1"/>
      <p:bldP spid="26" grpId="2" animBg="1"/>
      <p:bldP spid="26" grpId="3" animBg="1"/>
      <p:bldP spid="26" grpId="4" animBg="1"/>
      <p:bldP spid="27" grpId="0" animBg="1"/>
      <p:bldP spid="28" grpId="0" animBg="1"/>
      <p:bldP spid="29" grpId="0" animBg="1"/>
      <p:bldP spid="31" grpId="0" animBg="1"/>
      <p:bldP spid="32" grpId="0" animBg="1"/>
      <p:bldP spid="33" grpId="0" animBg="1"/>
      <p:bldP spid="34" grpId="0" animBg="1"/>
      <p:bldP spid="34" grpId="1" animBg="1"/>
      <p:bldP spid="34" grpId="2" animBg="1"/>
      <p:bldP spid="34" grpId="3" animBg="1"/>
      <p:bldP spid="34" grpId="4" animBg="1"/>
      <p:bldP spid="36"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28600" y="4114800"/>
            <a:ext cx="4343400" cy="3810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45" name="Rectangle 44"/>
          <p:cNvSpPr/>
          <p:nvPr/>
        </p:nvSpPr>
        <p:spPr>
          <a:xfrm>
            <a:off x="228600" y="2971800"/>
            <a:ext cx="4343400" cy="3810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 name="Title 1"/>
          <p:cNvSpPr>
            <a:spLocks noGrp="1"/>
          </p:cNvSpPr>
          <p:nvPr>
            <p:ph type="title"/>
          </p:nvPr>
        </p:nvSpPr>
        <p:spPr/>
        <p:txBody>
          <a:bodyPr/>
          <a:lstStyle/>
          <a:p>
            <a:r>
              <a:rPr lang="en-US" dirty="0" smtClean="0"/>
              <a:t>HSC: Example memory request</a:t>
            </a:r>
            <a:endParaRPr lang="en-US" dirty="0"/>
          </a:p>
        </p:txBody>
      </p:sp>
      <p:sp>
        <p:nvSpPr>
          <p:cNvPr id="3" name="Text Placeholder 2"/>
          <p:cNvSpPr>
            <a:spLocks noGrp="1"/>
          </p:cNvSpPr>
          <p:nvPr>
            <p:ph type="body" sz="quarter" idx="10"/>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 xmlns:p14="http://schemas.microsoft.com/office/powerpoint/2010/main" val="1125283948"/>
              </p:ext>
            </p:extLst>
          </p:nvPr>
        </p:nvGraphicFramePr>
        <p:xfrm>
          <a:off x="4572000" y="1143000"/>
          <a:ext cx="4132263" cy="5029200"/>
        </p:xfrm>
        <a:graphic>
          <a:graphicData uri="http://schemas.openxmlformats.org/presentationml/2006/ole">
            <p:oleObj spid="_x0000_s90114" name="Visio" r:id="rId5" imgW="2050252" imgH="2493247" progId="">
              <p:embed/>
            </p:oleObj>
          </a:graphicData>
        </a:graphic>
      </p:graphicFrame>
      <p:sp>
        <p:nvSpPr>
          <p:cNvPr id="6" name="TextBox 5"/>
          <p:cNvSpPr txBox="1"/>
          <p:nvPr/>
        </p:nvSpPr>
        <p:spPr>
          <a:xfrm>
            <a:off x="292100" y="2667000"/>
            <a:ext cx="2112501"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 Region Buffer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 name="TextBox 6"/>
          <p:cNvSpPr txBox="1"/>
          <p:nvPr/>
        </p:nvSpPr>
        <p:spPr>
          <a:xfrm>
            <a:off x="292100" y="1524000"/>
            <a:ext cx="1628972"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GPU L2 Cache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nvSpPr>
        <p:spPr>
          <a:xfrm>
            <a:off x="292100" y="3802343"/>
            <a:ext cx="1919628"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Region Directory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Rectangle 10"/>
          <p:cNvSpPr/>
          <p:nvPr/>
        </p:nvSpPr>
        <p:spPr>
          <a:xfrm>
            <a:off x="292100" y="1893332"/>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2" name="Rectangle 11"/>
          <p:cNvSpPr/>
          <p:nvPr/>
        </p:nvSpPr>
        <p:spPr>
          <a:xfrm>
            <a:off x="292100" y="3031101"/>
            <a:ext cx="29453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5" name="Rectangle 14"/>
          <p:cNvSpPr/>
          <p:nvPr/>
        </p:nvSpPr>
        <p:spPr>
          <a:xfrm>
            <a:off x="292100" y="4179332"/>
            <a:ext cx="736337" cy="232611"/>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7" name="Rectangle 16"/>
          <p:cNvSpPr/>
          <p:nvPr/>
        </p:nvSpPr>
        <p:spPr>
          <a:xfrm>
            <a:off x="1500750" y="1893332"/>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8" name="Rectangle 17"/>
          <p:cNvSpPr/>
          <p:nvPr/>
        </p:nvSpPr>
        <p:spPr>
          <a:xfrm>
            <a:off x="2709325" y="1893332"/>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19" name="Rectangle 18"/>
          <p:cNvSpPr/>
          <p:nvPr/>
        </p:nvSpPr>
        <p:spPr>
          <a:xfrm>
            <a:off x="292100" y="2286000"/>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0" name="Rectangle 19"/>
          <p:cNvSpPr/>
          <p:nvPr/>
        </p:nvSpPr>
        <p:spPr>
          <a:xfrm>
            <a:off x="1500750" y="2286000"/>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1" name="Rectangle 20"/>
          <p:cNvSpPr/>
          <p:nvPr/>
        </p:nvSpPr>
        <p:spPr>
          <a:xfrm>
            <a:off x="2709325" y="2286000"/>
            <a:ext cx="10562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2" name="Rectangle 21"/>
          <p:cNvSpPr/>
          <p:nvPr/>
        </p:nvSpPr>
        <p:spPr>
          <a:xfrm>
            <a:off x="304800" y="4572000"/>
            <a:ext cx="736337"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3" name="Rectangle 22"/>
          <p:cNvSpPr/>
          <p:nvPr/>
        </p:nvSpPr>
        <p:spPr>
          <a:xfrm>
            <a:off x="292100" y="3429000"/>
            <a:ext cx="2945350" cy="240268"/>
          </a:xfrm>
          <a:prstGeom prst="rect">
            <a:avLst/>
          </a:prstGeom>
          <a:ln w="50800"/>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5" name="Rectangle 24"/>
          <p:cNvSpPr/>
          <p:nvPr/>
        </p:nvSpPr>
        <p:spPr>
          <a:xfrm>
            <a:off x="292100" y="1886982"/>
            <a:ext cx="241300" cy="240268"/>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7" name="Rectangle 26"/>
          <p:cNvSpPr/>
          <p:nvPr/>
        </p:nvSpPr>
        <p:spPr>
          <a:xfrm>
            <a:off x="292100" y="3031101"/>
            <a:ext cx="241300" cy="240268"/>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8" name="Rectangle 27"/>
          <p:cNvSpPr/>
          <p:nvPr/>
        </p:nvSpPr>
        <p:spPr>
          <a:xfrm>
            <a:off x="292100" y="4171675"/>
            <a:ext cx="241300" cy="240268"/>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29" name="Rectangle 28"/>
          <p:cNvSpPr/>
          <p:nvPr/>
        </p:nvSpPr>
        <p:spPr>
          <a:xfrm>
            <a:off x="609600" y="4171675"/>
            <a:ext cx="418837" cy="240268"/>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1" name="Rectangle 30"/>
          <p:cNvSpPr/>
          <p:nvPr/>
        </p:nvSpPr>
        <p:spPr>
          <a:xfrm>
            <a:off x="610806" y="3031101"/>
            <a:ext cx="209419" cy="240268"/>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2" name="Rectangle 31"/>
          <p:cNvSpPr/>
          <p:nvPr/>
        </p:nvSpPr>
        <p:spPr>
          <a:xfrm>
            <a:off x="1351021" y="3031101"/>
            <a:ext cx="104709" cy="2402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3" name="Rectangle 32"/>
          <p:cNvSpPr/>
          <p:nvPr/>
        </p:nvSpPr>
        <p:spPr>
          <a:xfrm>
            <a:off x="610806" y="1886982"/>
            <a:ext cx="737544" cy="2402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4" name="Rectangle 33"/>
          <p:cNvSpPr/>
          <p:nvPr/>
        </p:nvSpPr>
        <p:spPr>
          <a:xfrm>
            <a:off x="6005708" y="1930823"/>
            <a:ext cx="381000" cy="304800"/>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6" name="Rectangle 35"/>
          <p:cNvSpPr/>
          <p:nvPr/>
        </p:nvSpPr>
        <p:spPr>
          <a:xfrm>
            <a:off x="1512428" y="1886982"/>
            <a:ext cx="241300" cy="240268"/>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7" name="Rectangle 36"/>
          <p:cNvSpPr/>
          <p:nvPr/>
        </p:nvSpPr>
        <p:spPr>
          <a:xfrm>
            <a:off x="2211728" y="3036332"/>
            <a:ext cx="104709" cy="2402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
        <p:nvSpPr>
          <p:cNvPr id="38" name="Rectangle 37"/>
          <p:cNvSpPr/>
          <p:nvPr/>
        </p:nvSpPr>
        <p:spPr>
          <a:xfrm>
            <a:off x="1819456" y="1886982"/>
            <a:ext cx="737544" cy="2402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cxnSp>
        <p:nvCxnSpPr>
          <p:cNvPr id="42" name="Elbow Connector 41"/>
          <p:cNvCxnSpPr>
            <a:endCxn id="12" idx="1"/>
          </p:cNvCxnSpPr>
          <p:nvPr/>
        </p:nvCxnSpPr>
        <p:spPr>
          <a:xfrm rot="10800000" flipH="1" flipV="1">
            <a:off x="228600" y="2019299"/>
            <a:ext cx="63500" cy="1131935"/>
          </a:xfrm>
          <a:prstGeom prst="bentConnector3">
            <a:avLst>
              <a:gd name="adj1" fmla="val -259200"/>
            </a:avLst>
          </a:prstGeom>
          <a:ln w="28575">
            <a:headEnd type="arrow"/>
            <a:tailEnd type="arrow"/>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3657600" y="2971800"/>
            <a:ext cx="588623"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RBE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8" name="TextBox 47"/>
          <p:cNvSpPr txBox="1"/>
          <p:nvPr/>
        </p:nvSpPr>
        <p:spPr>
          <a:xfrm>
            <a:off x="3886200" y="4114800"/>
            <a:ext cx="606256"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rPr>
              <a:t>RD</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40" name="Straight Arrow Connector 39"/>
          <p:cNvCxnSpPr/>
          <p:nvPr/>
        </p:nvCxnSpPr>
        <p:spPr>
          <a:xfrm>
            <a:off x="6629400" y="4572000"/>
            <a:ext cx="0" cy="10668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5624708" y="1893332"/>
            <a:ext cx="381000" cy="304800"/>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solidFill>
                <a:schemeClr val="tx2"/>
              </a:solidFill>
            </a:endParaRPr>
          </a:p>
        </p:txBody>
      </p:sp>
    </p:spTree>
    <p:custDataLst>
      <p:tags r:id="rId2"/>
    </p:custDataLst>
    <p:extLst>
      <p:ext uri="{BB962C8B-B14F-4D97-AF65-F5344CB8AC3E}">
        <p14:creationId xmlns="" xmlns:p14="http://schemas.microsoft.com/office/powerpoint/2010/main" val="805437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33333E-6 -2.47919E-6 L 0.02084 0.10107 " pathEditMode="relative" rAng="0" ptsTypes="AA">
                                      <p:cBhvr>
                                        <p:cTn id="14" dur="1000" fill="hold"/>
                                        <p:tgtEl>
                                          <p:spTgt spid="26"/>
                                        </p:tgtEl>
                                        <p:attrNameLst>
                                          <p:attrName>ppt_x</p:attrName>
                                          <p:attrName>ppt_y</p:attrName>
                                        </p:attrNameLst>
                                      </p:cBhvr>
                                      <p:rCtr x="1042" y="5042"/>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2" nodeType="clickEffect">
                                  <p:stCondLst>
                                    <p:cond delay="0"/>
                                  </p:stCondLst>
                                  <p:childTnLst>
                                    <p:animMotion origin="layout" path="M 0.01823 0.10278 L 0.08906 0.32384 " pathEditMode="relative" rAng="0" ptsTypes="AA">
                                      <p:cBhvr>
                                        <p:cTn id="22" dur="1000" fill="hold"/>
                                        <p:tgtEl>
                                          <p:spTgt spid="26"/>
                                        </p:tgtEl>
                                        <p:attrNameLst>
                                          <p:attrName>ppt_x</p:attrName>
                                          <p:attrName>ppt_y</p:attrName>
                                        </p:attrNameLst>
                                      </p:cBhvr>
                                      <p:rCtr x="3542" y="11042"/>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5" nodeType="clickEffect">
                                  <p:stCondLst>
                                    <p:cond delay="0"/>
                                  </p:stCondLst>
                                  <p:childTnLst>
                                    <p:animMotion origin="layout" path="M 0.08906 0.32393 L 0.08906 0.5236 " pathEditMode="relative" rAng="0" ptsTypes="AA">
                                      <p:cBhvr>
                                        <p:cTn id="30" dur="2000" fill="hold"/>
                                        <p:tgtEl>
                                          <p:spTgt spid="26"/>
                                        </p:tgtEl>
                                        <p:attrNameLst>
                                          <p:attrName>ppt_x</p:attrName>
                                          <p:attrName>ppt_y</p:attrName>
                                        </p:attrNameLst>
                                      </p:cBhvr>
                                      <p:rCtr x="0" y="100"/>
                                    </p:animMotion>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grpId="6" nodeType="clickEffect">
                                  <p:stCondLst>
                                    <p:cond delay="0"/>
                                  </p:stCondLst>
                                  <p:childTnLst>
                                    <p:animMotion origin="layout" path="M 0.08906 0.5236 L 0.08906 0.32369 " pathEditMode="relative" rAng="0" ptsTypes="AA">
                                      <p:cBhvr>
                                        <p:cTn id="34" dur="2000" fill="hold"/>
                                        <p:tgtEl>
                                          <p:spTgt spid="26"/>
                                        </p:tgtEl>
                                        <p:attrNameLst>
                                          <p:attrName>ppt_x</p:attrName>
                                          <p:attrName>ppt_y</p:attrName>
                                        </p:attrNameLst>
                                      </p:cBhvr>
                                      <p:rCtr x="0" y="-10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3" nodeType="clickEffect">
                                  <p:stCondLst>
                                    <p:cond delay="0"/>
                                  </p:stCondLst>
                                  <p:childTnLst>
                                    <p:animMotion origin="layout" path="M 0.08906 0.32378 L 0.03906 0.10153 " pathEditMode="relative" rAng="0" ptsTypes="AA">
                                      <p:cBhvr>
                                        <p:cTn id="42" dur="1000" fill="hold"/>
                                        <p:tgtEl>
                                          <p:spTgt spid="26"/>
                                        </p:tgtEl>
                                        <p:attrNameLst>
                                          <p:attrName>ppt_x</p:attrName>
                                          <p:attrName>ppt_y</p:attrName>
                                        </p:attrNameLst>
                                      </p:cBhvr>
                                      <p:rCtr x="-2500" y="-11124"/>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xit" presetSubtype="0" fill="hold" grpId="4" nodeType="withEffect">
                                  <p:stCondLst>
                                    <p:cond delay="0"/>
                                  </p:stCondLst>
                                  <p:childTnLst>
                                    <p:set>
                                      <p:cBhvr>
                                        <p:cTn id="54" dur="1" fill="hold">
                                          <p:stCondLst>
                                            <p:cond delay="0"/>
                                          </p:stCondLst>
                                        </p:cTn>
                                        <p:tgtEl>
                                          <p:spTgt spid="2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1" nodeType="clickEffect">
                                  <p:stCondLst>
                                    <p:cond delay="0"/>
                                  </p:stCondLst>
                                  <p:childTnLst>
                                    <p:animMotion origin="layout" path="M -0.02084 0.00115 L -0.02344 0.09736 " pathEditMode="relative" rAng="0" ptsTypes="AA">
                                      <p:cBhvr>
                                        <p:cTn id="66" dur="1000" fill="hold"/>
                                        <p:tgtEl>
                                          <p:spTgt spid="34"/>
                                        </p:tgtEl>
                                        <p:attrNameLst>
                                          <p:attrName>ppt_x</p:attrName>
                                          <p:attrName>ppt_y</p:attrName>
                                        </p:attrNameLst>
                                      </p:cBhvr>
                                      <p:rCtr x="-139" y="4810"/>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2" nodeType="clickEffect">
                                  <p:stCondLst>
                                    <p:cond delay="0"/>
                                  </p:stCondLst>
                                  <p:childTnLst>
                                    <p:animMotion origin="layout" path="M -0.02083 0.09575 L -0.03593 0.49584 " pathEditMode="relative" rAng="0" ptsTypes="AA">
                                      <p:cBhvr>
                                        <p:cTn id="74" dur="1000" fill="hold"/>
                                        <p:tgtEl>
                                          <p:spTgt spid="34"/>
                                        </p:tgtEl>
                                        <p:attrNameLst>
                                          <p:attrName>ppt_x</p:attrName>
                                          <p:attrName>ppt_y</p:attrName>
                                        </p:attrNameLst>
                                      </p:cBhvr>
                                      <p:rCtr x="-764" y="20005"/>
                                    </p:animMotion>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grpId="3" nodeType="clickEffect">
                                  <p:stCondLst>
                                    <p:cond delay="0"/>
                                  </p:stCondLst>
                                  <p:childTnLst>
                                    <p:animMotion origin="layout" path="M -0.03593 0.49584 L -0.01093 -0.0037 " pathEditMode="relative" rAng="0" ptsTypes="AA">
                                      <p:cBhvr>
                                        <p:cTn id="78" dur="1000" fill="hold"/>
                                        <p:tgtEl>
                                          <p:spTgt spid="34"/>
                                        </p:tgtEl>
                                        <p:attrNameLst>
                                          <p:attrName>ppt_x</p:attrName>
                                          <p:attrName>ppt_y</p:attrName>
                                        </p:attrNameLst>
                                      </p:cBhvr>
                                      <p:rCtr x="1250" y="-24977"/>
                                    </p:animMotion>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xit" presetSubtype="0" fill="hold" grpId="4" nodeType="withEffect">
                                  <p:stCondLst>
                                    <p:cond delay="0"/>
                                  </p:stCondLst>
                                  <p:childTnLst>
                                    <p:set>
                                      <p:cBhvr>
                                        <p:cTn id="8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P spid="31" grpId="0" animBg="1"/>
      <p:bldP spid="32" grpId="0" animBg="1"/>
      <p:bldP spid="33" grpId="0" animBg="1"/>
      <p:bldP spid="34" grpId="0" animBg="1"/>
      <p:bldP spid="34" grpId="1" animBg="1"/>
      <p:bldP spid="34" grpId="2" animBg="1"/>
      <p:bldP spid="34" grpId="3" animBg="1"/>
      <p:bldP spid="34" grpId="4" animBg="1"/>
      <p:bldP spid="36" grpId="0" animBg="1"/>
      <p:bldP spid="37" grpId="0" animBg="1"/>
      <p:bldP spid="38" grpId="0" animBg="1"/>
      <p:bldP spid="26" grpId="0" animBg="1"/>
      <p:bldP spid="26" grpId="1" animBg="1"/>
      <p:bldP spid="26" grpId="2" animBg="1"/>
      <p:bldP spid="26" grpId="3" animBg="1"/>
      <p:bldP spid="26" grpId="4" animBg="1"/>
      <p:bldP spid="26" grpId="5" animBg="1"/>
      <p:bldP spid="26" grpId="6"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 Hardware Complexity</a:t>
            </a:r>
            <a:endParaRPr lang="en-US" dirty="0"/>
          </a:p>
        </p:txBody>
      </p:sp>
      <p:sp>
        <p:nvSpPr>
          <p:cNvPr id="4" name="Content Placeholder 3"/>
          <p:cNvSpPr>
            <a:spLocks noGrp="1"/>
          </p:cNvSpPr>
          <p:nvPr>
            <p:ph idx="1"/>
          </p:nvPr>
        </p:nvSpPr>
        <p:spPr>
          <a:xfrm>
            <a:off x="274388" y="1381123"/>
            <a:ext cx="4754812" cy="4937760"/>
          </a:xfrm>
        </p:spPr>
        <p:txBody>
          <a:bodyPr/>
          <a:lstStyle/>
          <a:p>
            <a:r>
              <a:rPr lang="en-US" dirty="0" smtClean="0"/>
              <a:t>Region protocols reduce directory size</a:t>
            </a:r>
          </a:p>
          <a:p>
            <a:pPr lvl="1"/>
            <a:r>
              <a:rPr lang="en-US" dirty="0" smtClean="0"/>
              <a:t>Region directory: 8x fewer entries</a:t>
            </a:r>
          </a:p>
          <a:p>
            <a:pPr lvl="1"/>
            <a:endParaRPr lang="en-US" dirty="0" smtClean="0"/>
          </a:p>
          <a:p>
            <a:r>
              <a:rPr lang="en-US" smtClean="0"/>
              <a:t>Region buffers</a:t>
            </a:r>
            <a:endParaRPr lang="en-US" dirty="0" smtClean="0"/>
          </a:p>
          <a:p>
            <a:pPr lvl="1"/>
            <a:r>
              <a:rPr lang="en-US" dirty="0" smtClean="0"/>
              <a:t>At each </a:t>
            </a:r>
            <a:r>
              <a:rPr lang="en-US" smtClean="0"/>
              <a:t>L2 cache</a:t>
            </a:r>
          </a:p>
          <a:p>
            <a:pPr lvl="1"/>
            <a:r>
              <a:rPr lang="en-US" smtClean="0"/>
              <a:t>1-KB region (16 64-B blocks)</a:t>
            </a:r>
            <a:endParaRPr lang="en-US" dirty="0" smtClean="0"/>
          </a:p>
          <a:p>
            <a:pPr lvl="1"/>
            <a:r>
              <a:rPr lang="en-US" dirty="0" smtClean="0"/>
              <a:t>16-K region entries</a:t>
            </a:r>
          </a:p>
          <a:p>
            <a:pPr lvl="1"/>
            <a:r>
              <a:rPr lang="en-US" dirty="0" smtClean="0"/>
              <a:t>Overprovisioned for low-locality workloads</a:t>
            </a:r>
          </a:p>
          <a:p>
            <a:pPr lvl="1"/>
            <a:endParaRPr lang="en-US" dirty="0"/>
          </a:p>
          <a:p>
            <a:endParaRPr lang="en-US" dirty="0" smtClean="0"/>
          </a:p>
          <a:p>
            <a:endParaRPr lang="en-US" dirty="0"/>
          </a:p>
        </p:txBody>
      </p:sp>
      <p:sp>
        <p:nvSpPr>
          <p:cNvPr id="5" name="Text Placeholder 4"/>
          <p:cNvSpPr>
            <a:spLocks noGrp="1"/>
          </p:cNvSpPr>
          <p:nvPr>
            <p:ph type="body" sz="quarter" idx="10"/>
          </p:nvPr>
        </p:nvSpPr>
        <p:spPr/>
        <p:txBody>
          <a:bodyPr/>
          <a:lstStyle/>
          <a:p>
            <a:endParaRPr lang="en-US"/>
          </a:p>
        </p:txBody>
      </p:sp>
      <p:graphicFrame>
        <p:nvGraphicFramePr>
          <p:cNvPr id="6" name="Object 5"/>
          <p:cNvGraphicFramePr>
            <a:graphicFrameLocks noChangeAspect="1"/>
          </p:cNvGraphicFramePr>
          <p:nvPr>
            <p:extLst>
              <p:ext uri="{D42A27DB-BD31-4B8C-83A1-F6EECF244321}">
                <p14:modId xmlns="" xmlns:p14="http://schemas.microsoft.com/office/powerpoint/2010/main" val="4222916055"/>
              </p:ext>
            </p:extLst>
          </p:nvPr>
        </p:nvGraphicFramePr>
        <p:xfrm>
          <a:off x="5181600" y="1828800"/>
          <a:ext cx="3703445" cy="3733800"/>
        </p:xfrm>
        <a:graphic>
          <a:graphicData uri="http://schemas.openxmlformats.org/presentationml/2006/ole">
            <p:oleObj spid="_x0000_s14418" name="Visio" r:id="rId4" imgW="2130633" imgH="2147683" progId="">
              <p:embed/>
            </p:oleObj>
          </a:graphicData>
        </a:graphic>
      </p:graphicFrame>
    </p:spTree>
    <p:extLst>
      <p:ext uri="{BB962C8B-B14F-4D97-AF65-F5344CB8AC3E}">
        <p14:creationId xmlns="" xmlns:p14="http://schemas.microsoft.com/office/powerpoint/2010/main" val="63398280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 </a:t>
            </a:r>
            <a:r>
              <a:rPr lang="en-US" dirty="0" err="1" smtClean="0"/>
              <a:t>Keypoints</a:t>
            </a:r>
            <a:endParaRPr lang="en-US" dirty="0"/>
          </a:p>
        </p:txBody>
      </p:sp>
      <p:sp>
        <p:nvSpPr>
          <p:cNvPr id="3" name="Content Placeholder 2"/>
          <p:cNvSpPr>
            <a:spLocks noGrp="1"/>
          </p:cNvSpPr>
          <p:nvPr>
            <p:ph idx="1"/>
          </p:nvPr>
        </p:nvSpPr>
        <p:spPr/>
        <p:txBody>
          <a:bodyPr/>
          <a:lstStyle/>
          <a:p>
            <a:r>
              <a:rPr lang="en-US" dirty="0" smtClean="0"/>
              <a:t>Key insight</a:t>
            </a:r>
          </a:p>
          <a:p>
            <a:pPr lvl="1"/>
            <a:r>
              <a:rPr lang="en-US" dirty="0" smtClean="0"/>
              <a:t>GPU-CPU applications exhibit high spatial locality</a:t>
            </a:r>
          </a:p>
          <a:p>
            <a:pPr lvl="1"/>
            <a:r>
              <a:rPr lang="en-US" dirty="0" smtClean="0"/>
              <a:t>Use direct-access bus present in systems </a:t>
            </a:r>
          </a:p>
          <a:p>
            <a:pPr lvl="1"/>
            <a:r>
              <a:rPr lang="en-US" dirty="0" smtClean="0"/>
              <a:t>Offload bandwidth onto direct-access bus </a:t>
            </a:r>
          </a:p>
          <a:p>
            <a:r>
              <a:rPr lang="en-US" dirty="0" smtClean="0"/>
              <a:t>Use coherence network only for permission</a:t>
            </a:r>
          </a:p>
          <a:p>
            <a:r>
              <a:rPr lang="en-US" dirty="0" smtClean="0"/>
              <a:t>Add region buffer to track region information</a:t>
            </a:r>
          </a:p>
          <a:p>
            <a:pPr lvl="1"/>
            <a:r>
              <a:rPr lang="en-US" dirty="0" smtClean="0"/>
              <a:t>At each L2 cache</a:t>
            </a:r>
          </a:p>
          <a:p>
            <a:pPr lvl="1"/>
            <a:r>
              <a:rPr lang="en-US" dirty="0" smtClean="0"/>
              <a:t>Bypass coherence network and directory</a:t>
            </a:r>
          </a:p>
          <a:p>
            <a:r>
              <a:rPr lang="en-US" dirty="0" smtClean="0"/>
              <a:t>Replace directory with region directory </a:t>
            </a:r>
          </a:p>
          <a:p>
            <a:pPr lvl="1"/>
            <a:r>
              <a:rPr lang="en-US" dirty="0" smtClean="0"/>
              <a:t>Significantly reduces total size needed</a:t>
            </a:r>
          </a:p>
          <a:p>
            <a:endParaRPr lang="en-US" dirty="0" smtClean="0"/>
          </a:p>
          <a:p>
            <a:pPr lvl="1"/>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82921621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Motivation</a:t>
            </a:r>
          </a:p>
          <a:p>
            <a:r>
              <a:rPr lang="en-US" dirty="0" smtClean="0"/>
              <a:t>Background</a:t>
            </a:r>
          </a:p>
          <a:p>
            <a:r>
              <a:rPr lang="en-US" dirty="0" smtClean="0"/>
              <a:t>Heterogeneous System Bottlenecks</a:t>
            </a:r>
          </a:p>
          <a:p>
            <a:r>
              <a:rPr lang="en-US" dirty="0" smtClean="0"/>
              <a:t>Heterogeneous System Coherence Details</a:t>
            </a:r>
          </a:p>
          <a:p>
            <a:r>
              <a:rPr lang="en-US" b="1" smtClean="0"/>
              <a:t>Results</a:t>
            </a:r>
          </a:p>
          <a:p>
            <a:pPr lvl="1"/>
            <a:r>
              <a:rPr lang="en-US" smtClean="0"/>
              <a:t>Speed-up</a:t>
            </a:r>
            <a:endParaRPr lang="en-US" dirty="0" smtClean="0"/>
          </a:p>
          <a:p>
            <a:pPr lvl="1"/>
            <a:r>
              <a:rPr lang="en-US" dirty="0" smtClean="0"/>
              <a:t>Latency of loads</a:t>
            </a:r>
          </a:p>
          <a:p>
            <a:pPr lvl="1"/>
            <a:r>
              <a:rPr lang="en-US" dirty="0" smtClean="0"/>
              <a:t>Bandwidth</a:t>
            </a:r>
          </a:p>
          <a:p>
            <a:pPr lvl="1"/>
            <a:r>
              <a:rPr lang="en-US" dirty="0" smtClean="0"/>
              <a:t>MSHR usage</a:t>
            </a:r>
          </a:p>
          <a:p>
            <a:r>
              <a:rPr lang="en-US" dirty="0" smtClean="0"/>
              <a:t>Conclusions</a:t>
            </a:r>
          </a:p>
          <a:p>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384114890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Three </a:t>
            </a:r>
            <a:r>
              <a:rPr lang="en-US" dirty="0" smtClean="0"/>
              <a:t>cache-coherence </a:t>
            </a:r>
            <a:r>
              <a:rPr lang="en-US" dirty="0"/>
              <a:t>protocols</a:t>
            </a:r>
          </a:p>
        </p:txBody>
      </p:sp>
      <p:sp>
        <p:nvSpPr>
          <p:cNvPr id="4" name="Content Placeholder 3"/>
          <p:cNvSpPr>
            <a:spLocks noGrp="1"/>
          </p:cNvSpPr>
          <p:nvPr>
            <p:ph idx="1"/>
          </p:nvPr>
        </p:nvSpPr>
        <p:spPr/>
        <p:txBody>
          <a:bodyPr/>
          <a:lstStyle/>
          <a:p>
            <a:r>
              <a:rPr lang="en-US" b="1" dirty="0" smtClean="0">
                <a:solidFill>
                  <a:schemeClr val="accent5"/>
                </a:solidFill>
              </a:rPr>
              <a:t>Broadcast</a:t>
            </a:r>
            <a:r>
              <a:rPr lang="en-US" dirty="0" smtClean="0"/>
              <a:t>: Null-directory that broadcasts on all requests</a:t>
            </a:r>
          </a:p>
          <a:p>
            <a:endParaRPr lang="en-US" dirty="0" smtClean="0"/>
          </a:p>
          <a:p>
            <a:r>
              <a:rPr lang="en-US" b="1" dirty="0" smtClean="0">
                <a:solidFill>
                  <a:schemeClr val="accent2"/>
                </a:solidFill>
              </a:rPr>
              <a:t>Baseline</a:t>
            </a:r>
            <a:r>
              <a:rPr lang="en-US" dirty="0" smtClean="0"/>
              <a:t>: Block-based, mostly inclusive, directory</a:t>
            </a:r>
          </a:p>
          <a:p>
            <a:endParaRPr lang="en-US" dirty="0" smtClean="0"/>
          </a:p>
          <a:p>
            <a:r>
              <a:rPr lang="en-US" b="1" dirty="0" smtClean="0">
                <a:solidFill>
                  <a:schemeClr val="accent3"/>
                </a:solidFill>
              </a:rPr>
              <a:t>HSC</a:t>
            </a:r>
            <a:r>
              <a:rPr lang="en-US" dirty="0" smtClean="0"/>
              <a:t>: Region-based directory with 1-KB region size</a:t>
            </a:r>
            <a:endParaRPr lang="en-US" dirty="0"/>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18039531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Physical Integration</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34860" y="1066800"/>
            <a:ext cx="5474280" cy="5416132"/>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695814" y="2286000"/>
            <a:ext cx="3695609" cy="2861892"/>
          </a:xfrm>
          <a:prstGeom prst="rect">
            <a:avLst/>
          </a:prstGeom>
        </p:spPr>
      </p:pic>
    </p:spTree>
    <p:custDataLst>
      <p:tags r:id="rId1"/>
    </p:custDataLst>
    <p:extLst>
      <p:ext uri="{BB962C8B-B14F-4D97-AF65-F5344CB8AC3E}">
        <p14:creationId xmlns="" xmlns:p14="http://schemas.microsoft.com/office/powerpoint/2010/main" val="1199271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HSC Performance</a:t>
            </a:r>
            <a:endParaRPr lang="en-US" dirty="0"/>
          </a:p>
        </p:txBody>
      </p:sp>
      <p:sp>
        <p:nvSpPr>
          <p:cNvPr id="8" name="Text Placeholder 7"/>
          <p:cNvSpPr>
            <a:spLocks noGrp="1"/>
          </p:cNvSpPr>
          <p:nvPr>
            <p:ph type="body" sz="quarter" idx="10"/>
          </p:nvPr>
        </p:nvSpPr>
        <p:spPr/>
        <p:txBody>
          <a:bodyPr/>
          <a:lstStyle/>
          <a:p>
            <a:endParaRPr lang="en-US"/>
          </a:p>
        </p:txBody>
      </p:sp>
      <p:graphicFrame>
        <p:nvGraphicFramePr>
          <p:cNvPr id="9" name="Content Placeholder 4"/>
          <p:cNvGraphicFramePr>
            <a:graphicFrameLocks noGrp="1"/>
          </p:cNvGraphicFramePr>
          <p:nvPr>
            <p:ph idx="1"/>
            <p:extLst>
              <p:ext uri="{D42A27DB-BD31-4B8C-83A1-F6EECF244321}">
                <p14:modId xmlns="" xmlns:p14="http://schemas.microsoft.com/office/powerpoint/2010/main" val="2216978948"/>
              </p:ext>
            </p:extLst>
          </p:nvPr>
        </p:nvGraphicFramePr>
        <p:xfrm>
          <a:off x="228600" y="1219200"/>
          <a:ext cx="8594725" cy="4937125"/>
        </p:xfrm>
        <a:graphic>
          <a:graphicData uri="http://schemas.openxmlformats.org/drawingml/2006/chart">
            <c:chart xmlns:c="http://schemas.openxmlformats.org/drawingml/2006/chart" xmlns:r="http://schemas.openxmlformats.org/officeDocument/2006/relationships" r:id="rId4"/>
          </a:graphicData>
        </a:graphic>
      </p:graphicFrame>
      <p:sp>
        <p:nvSpPr>
          <p:cNvPr id="15" name="Line Callout 1 (Accent Bar) 14"/>
          <p:cNvSpPr/>
          <p:nvPr/>
        </p:nvSpPr>
        <p:spPr>
          <a:xfrm>
            <a:off x="990600" y="1032353"/>
            <a:ext cx="3505200" cy="1447800"/>
          </a:xfrm>
          <a:prstGeom prst="accentCallout1">
            <a:avLst>
              <a:gd name="adj1" fmla="val 75984"/>
              <a:gd name="adj2" fmla="val 104783"/>
              <a:gd name="adj3" fmla="val 167340"/>
              <a:gd name="adj4" fmla="val 136493"/>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Largest slowdowns from constrained resources</a:t>
            </a:r>
          </a:p>
        </p:txBody>
      </p:sp>
      <p:sp>
        <p:nvSpPr>
          <p:cNvPr id="16" name="Line Callout 1 (Accent Bar) 15"/>
          <p:cNvSpPr/>
          <p:nvPr/>
        </p:nvSpPr>
        <p:spPr>
          <a:xfrm>
            <a:off x="990600" y="1032353"/>
            <a:ext cx="3505200" cy="1447800"/>
          </a:xfrm>
          <a:prstGeom prst="accentCallout1">
            <a:avLst>
              <a:gd name="adj1" fmla="val 52624"/>
              <a:gd name="adj2" fmla="val 105140"/>
              <a:gd name="adj3" fmla="val 113699"/>
              <a:gd name="adj4" fmla="val 174730"/>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Largest slowdowns from constrained resources</a:t>
            </a:r>
          </a:p>
        </p:txBody>
      </p:sp>
      <p:sp>
        <p:nvSpPr>
          <p:cNvPr id="17" name="Line Callout 1 (Accent Bar) 16"/>
          <p:cNvSpPr/>
          <p:nvPr/>
        </p:nvSpPr>
        <p:spPr>
          <a:xfrm>
            <a:off x="990600" y="1032353"/>
            <a:ext cx="3505200" cy="1447800"/>
          </a:xfrm>
          <a:prstGeom prst="accentCallout1">
            <a:avLst>
              <a:gd name="adj1" fmla="val 91557"/>
              <a:gd name="adj2" fmla="val 104783"/>
              <a:gd name="adj3" fmla="val 143115"/>
              <a:gd name="adj4" fmla="val 59304"/>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Largest slowdowns from constrained resources</a:t>
            </a:r>
          </a:p>
        </p:txBody>
      </p:sp>
      <p:sp>
        <p:nvSpPr>
          <p:cNvPr id="18" name="Line Callout 1 (Accent Bar) 17"/>
          <p:cNvSpPr/>
          <p:nvPr/>
        </p:nvSpPr>
        <p:spPr>
          <a:xfrm>
            <a:off x="990600" y="1032353"/>
            <a:ext cx="3505200" cy="1447800"/>
          </a:xfrm>
          <a:prstGeom prst="accentCallout1">
            <a:avLst>
              <a:gd name="adj1" fmla="val 52780"/>
              <a:gd name="adj2" fmla="val 104783"/>
              <a:gd name="adj3" fmla="val 110791"/>
              <a:gd name="adj4" fmla="val 211542"/>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Largest slow-downs from constrained resources</a:t>
            </a:r>
          </a:p>
        </p:txBody>
      </p:sp>
    </p:spTree>
    <p:custDataLst>
      <p:tags r:id="rId1"/>
    </p:custDataLst>
    <p:extLst>
      <p:ext uri="{BB962C8B-B14F-4D97-AF65-F5344CB8AC3E}">
        <p14:creationId xmlns="" xmlns:p14="http://schemas.microsoft.com/office/powerpoint/2010/main" val="2837810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12" dur="500"/>
                                        <p:tgtEl>
                                          <p:spTgt spid="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down)">
                                      <p:cBhvr>
                                        <p:cTn id="17" dur="500"/>
                                        <p:tgtEl>
                                          <p:spTgt spid="9">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down)">
                                      <p:cBhvr>
                                        <p:cTn id="22" dur="2500"/>
                                        <p:tgtEl>
                                          <p:spTgt spid="9">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5" grpId="0" animBg="1"/>
      <p:bldP spid="16"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Directory Traffic reduction</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584762633"/>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Callout 1 (Accent Bar) 5"/>
          <p:cNvSpPr/>
          <p:nvPr/>
        </p:nvSpPr>
        <p:spPr>
          <a:xfrm>
            <a:off x="1524000" y="2286000"/>
            <a:ext cx="3657600" cy="1295400"/>
          </a:xfrm>
          <a:prstGeom prst="accentCallout1">
            <a:avLst>
              <a:gd name="adj1" fmla="val 41377"/>
              <a:gd name="adj2" fmla="val 104783"/>
              <a:gd name="adj3" fmla="val 70440"/>
              <a:gd name="adj4" fmla="val 211180"/>
            </a:avLst>
          </a:prstGeom>
          <a:ln w="57150">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Average bandwidth significantly reduced</a:t>
            </a:r>
          </a:p>
        </p:txBody>
      </p:sp>
      <p:cxnSp>
        <p:nvCxnSpPr>
          <p:cNvPr id="7" name="Straight Connector 6"/>
          <p:cNvCxnSpPr/>
          <p:nvPr/>
        </p:nvCxnSpPr>
        <p:spPr>
          <a:xfrm>
            <a:off x="1219200" y="5029200"/>
            <a:ext cx="7543800"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8" name="Line Callout 1 (Accent Bar) 7"/>
          <p:cNvSpPr/>
          <p:nvPr/>
        </p:nvSpPr>
        <p:spPr>
          <a:xfrm>
            <a:off x="4724400" y="2819400"/>
            <a:ext cx="3505200" cy="1447800"/>
          </a:xfrm>
          <a:prstGeom prst="accentCallout1">
            <a:avLst>
              <a:gd name="adj1" fmla="val 53869"/>
              <a:gd name="adj2" fmla="val -4962"/>
              <a:gd name="adj3" fmla="val 148520"/>
              <a:gd name="adj4" fmla="val -33224"/>
            </a:avLst>
          </a:prstGeom>
          <a:ln w="57150"/>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smtClean="0">
                <a:solidFill>
                  <a:schemeClr val="tx2"/>
                </a:solidFill>
              </a:rPr>
              <a:t>Theoretical reduction from 16 block regions</a:t>
            </a:r>
            <a:endParaRPr lang="en-US" sz="3200" dirty="0" smtClean="0">
              <a:solidFill>
                <a:schemeClr val="tx2"/>
              </a:solidFill>
            </a:endParaRPr>
          </a:p>
        </p:txBody>
      </p:sp>
    </p:spTree>
    <p:extLst>
      <p:ext uri="{BB962C8B-B14F-4D97-AF65-F5344CB8AC3E}">
        <p14:creationId xmlns="" xmlns:p14="http://schemas.microsoft.com/office/powerpoint/2010/main" val="2893657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HSC Resource Usage</a:t>
            </a:r>
            <a:endParaRPr lang="en-US" dirty="0"/>
          </a:p>
        </p:txBody>
      </p:sp>
      <p:sp>
        <p:nvSpPr>
          <p:cNvPr id="4" name="Text Placeholder 3"/>
          <p:cNvSpPr>
            <a:spLocks noGrp="1"/>
          </p:cNvSpPr>
          <p:nvPr>
            <p:ph type="body" sz="quarter" idx="10"/>
          </p:nvPr>
        </p:nvSpPr>
        <p:spPr/>
        <p:txBody>
          <a:bodyPr/>
          <a:lstStyle/>
          <a:p>
            <a:endParaRPr lang="en-US" dirty="0"/>
          </a:p>
        </p:txBody>
      </p:sp>
      <p:graphicFrame>
        <p:nvGraphicFramePr>
          <p:cNvPr id="5" name="Content Placeholder 3"/>
          <p:cNvGraphicFramePr>
            <a:graphicFrameLocks noGrp="1"/>
          </p:cNvGraphicFramePr>
          <p:nvPr>
            <p:ph idx="1"/>
            <p:extLst>
              <p:ext uri="{D42A27DB-BD31-4B8C-83A1-F6EECF244321}">
                <p14:modId xmlns="" xmlns:p14="http://schemas.microsoft.com/office/powerpoint/2010/main" val="1034163979"/>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2"/>
          </a:graphicData>
        </a:graphic>
      </p:graphicFrame>
      <p:sp>
        <p:nvSpPr>
          <p:cNvPr id="6" name="Line Callout 1 (Accent Bar) 5"/>
          <p:cNvSpPr/>
          <p:nvPr/>
        </p:nvSpPr>
        <p:spPr>
          <a:xfrm>
            <a:off x="1676400" y="1828800"/>
            <a:ext cx="2590800" cy="1980156"/>
          </a:xfrm>
          <a:prstGeom prst="accentCallout1">
            <a:avLst>
              <a:gd name="adj1" fmla="val 41377"/>
              <a:gd name="adj2" fmla="val 104783"/>
              <a:gd name="adj3" fmla="val 70440"/>
              <a:gd name="adj4" fmla="val 211180"/>
            </a:avLst>
          </a:prstGeom>
          <a:ln w="57150"/>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Maximum MSHRs significantly reduced</a:t>
            </a:r>
          </a:p>
        </p:txBody>
      </p:sp>
    </p:spTree>
    <p:extLst>
      <p:ext uri="{BB962C8B-B14F-4D97-AF65-F5344CB8AC3E}">
        <p14:creationId xmlns="" xmlns:p14="http://schemas.microsoft.com/office/powerpoint/2010/main" val="2460460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Summary</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HSC significantly improves performance</a:t>
            </a:r>
          </a:p>
          <a:p>
            <a:pPr lvl="1"/>
            <a:r>
              <a:rPr lang="en-US" dirty="0" smtClean="0"/>
              <a:t>Reduces the average load latency </a:t>
            </a:r>
          </a:p>
          <a:p>
            <a:pPr lvl="1"/>
            <a:r>
              <a:rPr lang="en-US" dirty="0" smtClean="0"/>
              <a:t>Decreases bandwidth requirement of directory</a:t>
            </a:r>
          </a:p>
          <a:p>
            <a:pPr lvl="1"/>
            <a:endParaRPr lang="en-US" dirty="0"/>
          </a:p>
          <a:p>
            <a:r>
              <a:rPr lang="en-US" dirty="0" smtClean="0"/>
              <a:t>HSC reduces the required MSHRs at the directory</a:t>
            </a:r>
          </a:p>
          <a:p>
            <a:pPr lvl="1"/>
            <a:endParaRPr lang="en-US" dirty="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229623526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Coarse-grained coherence</a:t>
            </a:r>
          </a:p>
          <a:p>
            <a:pPr lvl="1"/>
            <a:r>
              <a:rPr lang="en-US" dirty="0" smtClean="0"/>
              <a:t>Region coherence</a:t>
            </a:r>
          </a:p>
          <a:p>
            <a:pPr lvl="2"/>
            <a:r>
              <a:rPr lang="en-US" dirty="0" smtClean="0"/>
              <a:t>Applied to snooping </a:t>
            </a:r>
            <a:r>
              <a:rPr lang="en-US" dirty="0"/>
              <a:t>systems </a:t>
            </a:r>
            <a:r>
              <a:rPr lang="en-US" sz="1800" dirty="0" smtClean="0"/>
              <a:t>[</a:t>
            </a:r>
            <a:r>
              <a:rPr lang="en-US" sz="1800" dirty="0" err="1" smtClean="0"/>
              <a:t>Cantin</a:t>
            </a:r>
            <a:r>
              <a:rPr lang="en-US" sz="1800" dirty="0" smtClean="0"/>
              <a:t>, </a:t>
            </a:r>
            <a:r>
              <a:rPr lang="en-US" sz="1800" dirty="0"/>
              <a:t>ISCA 2005] </a:t>
            </a:r>
            <a:r>
              <a:rPr lang="en-US" sz="1800" dirty="0" smtClean="0"/>
              <a:t>[</a:t>
            </a:r>
            <a:r>
              <a:rPr lang="en-US" sz="1800" dirty="0" err="1"/>
              <a:t>Moshovos</a:t>
            </a:r>
            <a:r>
              <a:rPr lang="en-US" sz="1800" dirty="0"/>
              <a:t>, ISCA 2005] [Zebchuk, MICRO 2007]</a:t>
            </a:r>
          </a:p>
          <a:p>
            <a:pPr lvl="2"/>
            <a:r>
              <a:rPr lang="en-US" dirty="0" smtClean="0"/>
              <a:t>Extended to directories </a:t>
            </a:r>
            <a:r>
              <a:rPr lang="en-US" sz="1800" dirty="0" smtClean="0"/>
              <a:t>[Fang, PACT 2013] [Zebchuk, MICRO 2013]</a:t>
            </a:r>
          </a:p>
          <a:p>
            <a:pPr lvl="1"/>
            <a:r>
              <a:rPr lang="en-US" dirty="0" smtClean="0"/>
              <a:t>Spatiotemporal coherence </a:t>
            </a:r>
            <a:r>
              <a:rPr lang="en-US" sz="1800" dirty="0" smtClean="0"/>
              <a:t>[</a:t>
            </a:r>
            <a:r>
              <a:rPr lang="en-US" sz="1800" dirty="0" err="1" smtClean="0"/>
              <a:t>Alisafaee</a:t>
            </a:r>
            <a:r>
              <a:rPr lang="en-US" sz="1800" dirty="0" smtClean="0"/>
              <a:t>, MICRO 2012]</a:t>
            </a:r>
          </a:p>
          <a:p>
            <a:pPr lvl="1"/>
            <a:r>
              <a:rPr lang="en-US" dirty="0" smtClean="0"/>
              <a:t>Dual-grain </a:t>
            </a:r>
            <a:r>
              <a:rPr lang="en-US" dirty="0"/>
              <a:t>directory </a:t>
            </a:r>
            <a:r>
              <a:rPr lang="en-US" dirty="0" smtClean="0"/>
              <a:t>coherence</a:t>
            </a:r>
            <a:r>
              <a:rPr lang="en-US" sz="1800" dirty="0" smtClean="0"/>
              <a:t> [</a:t>
            </a:r>
            <a:r>
              <a:rPr lang="en-US" sz="1800" dirty="0" err="1" smtClean="0"/>
              <a:t>Basu</a:t>
            </a:r>
            <a:r>
              <a:rPr lang="en-US" sz="1800" dirty="0" smtClean="0"/>
              <a:t>, UW-TR 2013]</a:t>
            </a:r>
          </a:p>
          <a:p>
            <a:pPr lvl="2"/>
            <a:r>
              <a:rPr lang="en-US" dirty="0"/>
              <a:t>Primarily focused on directory </a:t>
            </a:r>
            <a:r>
              <a:rPr lang="en-US" dirty="0" smtClean="0"/>
              <a:t>size</a:t>
            </a:r>
          </a:p>
          <a:p>
            <a:pPr lvl="1"/>
            <a:endParaRPr lang="en-US" dirty="0"/>
          </a:p>
          <a:p>
            <a:r>
              <a:rPr lang="en-US" dirty="0" smtClean="0"/>
              <a:t>GPU coherence </a:t>
            </a:r>
            <a:r>
              <a:rPr lang="en-US" sz="1800" dirty="0"/>
              <a:t>[Singh et al. HPCA 2013]</a:t>
            </a:r>
            <a:endParaRPr lang="en-US" sz="1800" dirty="0" smtClean="0"/>
          </a:p>
          <a:p>
            <a:pPr lvl="1"/>
            <a:r>
              <a:rPr lang="en-US" dirty="0" smtClean="0"/>
              <a:t>Intra-GPU coherence</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121610458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Hardware coherence can increase the utility of heterogeneous systems</a:t>
            </a:r>
          </a:p>
          <a:p>
            <a:endParaRPr lang="en-US" dirty="0"/>
          </a:p>
          <a:p>
            <a:r>
              <a:rPr lang="en-US" dirty="0" smtClean="0"/>
              <a:t>Major bottlenecks in current coherence implementations</a:t>
            </a:r>
          </a:p>
          <a:p>
            <a:pPr lvl="1"/>
            <a:r>
              <a:rPr lang="en-US" dirty="0" smtClean="0"/>
              <a:t>High bandwidth difficult to support at directory</a:t>
            </a:r>
          </a:p>
          <a:p>
            <a:pPr lvl="1"/>
            <a:r>
              <a:rPr lang="en-US" dirty="0" smtClean="0"/>
              <a:t>Extreme resource requirements</a:t>
            </a:r>
          </a:p>
          <a:p>
            <a:endParaRPr lang="en-US" dirty="0"/>
          </a:p>
          <a:p>
            <a:r>
              <a:rPr lang="en-US" dirty="0" smtClean="0"/>
              <a:t>We propose Heterogeneous System Coherence</a:t>
            </a:r>
          </a:p>
          <a:p>
            <a:pPr lvl="1"/>
            <a:r>
              <a:rPr lang="en-US" dirty="0" smtClean="0"/>
              <a:t>Leverages spatial locality and region coherence</a:t>
            </a:r>
          </a:p>
          <a:p>
            <a:pPr lvl="1"/>
            <a:r>
              <a:rPr lang="en-US" dirty="0" smtClean="0"/>
              <a:t>Reduces bandwidth by 94%</a:t>
            </a:r>
          </a:p>
          <a:p>
            <a:pPr lvl="1"/>
            <a:r>
              <a:rPr lang="en-US" dirty="0" smtClean="0"/>
              <a:t>Reduces resource requirements by 95%</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373435180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sp>
        <p:nvSpPr>
          <p:cNvPr id="3" name="Content Placeholder 2"/>
          <p:cNvSpPr>
            <a:spLocks noGrp="1"/>
          </p:cNvSpPr>
          <p:nvPr>
            <p:ph idx="1"/>
          </p:nvPr>
        </p:nvSpPr>
        <p:spPr/>
        <p:txBody>
          <a:bodyPr/>
          <a:lstStyle/>
          <a:p>
            <a:r>
              <a:rPr lang="en-US" dirty="0" smtClean="0"/>
              <a:t>Design Space Exploration on the parameters </a:t>
            </a:r>
            <a:r>
              <a:rPr lang="en-US" dirty="0" smtClean="0"/>
              <a:t>chosen</a:t>
            </a:r>
          </a:p>
          <a:p>
            <a:endParaRPr lang="en-US" dirty="0" smtClean="0"/>
          </a:p>
          <a:p>
            <a:r>
              <a:rPr lang="en-US" dirty="0" smtClean="0"/>
              <a:t>Work on non-streaming memory access </a:t>
            </a:r>
            <a:r>
              <a:rPr lang="en-US" dirty="0" smtClean="0"/>
              <a:t>benchmarks</a:t>
            </a:r>
          </a:p>
          <a:p>
            <a:endParaRPr lang="en-US" dirty="0" smtClean="0"/>
          </a:p>
          <a:p>
            <a:r>
              <a:rPr lang="en-US" dirty="0" smtClean="0"/>
              <a:t>Energy Efficiency could be made on the benchmarks</a:t>
            </a:r>
            <a:endParaRPr lang="en-US" dirty="0" smtClean="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229623526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p:cNvSpPr/>
          <p:nvPr/>
        </p:nvSpPr>
        <p:spPr>
          <a:xfrm flipH="1">
            <a:off x="-1676400" y="1651001"/>
            <a:ext cx="9051108" cy="4367213"/>
          </a:xfrm>
          <a:prstGeom prst="parallelogram">
            <a:avLst>
              <a:gd name="adj" fmla="val 77218"/>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400"/>
              </a:spcAft>
              <a:defRPr/>
            </a:pPr>
            <a:endParaRPr lang="en-US" dirty="0">
              <a:solidFill>
                <a:prstClr val="white"/>
              </a:solidFill>
            </a:endParaRPr>
          </a:p>
        </p:txBody>
      </p:sp>
      <p:pic>
        <p:nvPicPr>
          <p:cNvPr id="16388" name="Picture 4" descr="http://wallpapers.net/wallpapers/cpu_chip-2560x1600.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0574" r="16667"/>
          <a:stretch/>
        </p:blipFill>
        <p:spPr bwMode="auto">
          <a:xfrm>
            <a:off x="4800600" y="0"/>
            <a:ext cx="4352925"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Parallelogram 17"/>
          <p:cNvSpPr/>
          <p:nvPr/>
        </p:nvSpPr>
        <p:spPr>
          <a:xfrm flipH="1">
            <a:off x="-1675796" y="1660526"/>
            <a:ext cx="9051108" cy="4367213"/>
          </a:xfrm>
          <a:prstGeom prst="parallelogram">
            <a:avLst>
              <a:gd name="adj" fmla="val 77218"/>
            </a:avLst>
          </a:prstGeom>
          <a:solidFill>
            <a:schemeClr val="accent5">
              <a:alpha val="7490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400"/>
              </a:spcAft>
              <a:defRPr/>
            </a:pPr>
            <a:endParaRPr lang="en-US" dirty="0">
              <a:solidFill>
                <a:prstClr val="white"/>
              </a:solidFill>
            </a:endParaRPr>
          </a:p>
        </p:txBody>
      </p:sp>
      <p:sp>
        <p:nvSpPr>
          <p:cNvPr id="24585" name="Rectangle 16"/>
          <p:cNvSpPr>
            <a:spLocks noChangeArrowheads="1"/>
          </p:cNvSpPr>
          <p:nvPr/>
        </p:nvSpPr>
        <p:spPr bwMode="auto">
          <a:xfrm>
            <a:off x="179086" y="2073275"/>
            <a:ext cx="534134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Aft>
                <a:spcPts val="400"/>
              </a:spcAft>
            </a:pPr>
            <a:r>
              <a:rPr lang="en-US" sz="6000" b="1" smtClean="0">
                <a:solidFill>
                  <a:srgbClr val="FFFFFF"/>
                </a:solidFill>
              </a:rPr>
              <a:t>Questions?</a:t>
            </a:r>
          </a:p>
        </p:txBody>
      </p:sp>
      <p:sp>
        <p:nvSpPr>
          <p:cNvPr id="12" name="Right Triangle 11"/>
          <p:cNvSpPr/>
          <p:nvPr/>
        </p:nvSpPr>
        <p:spPr>
          <a:xfrm rot="5400000" flipV="1">
            <a:off x="7239000" y="0"/>
            <a:ext cx="1905000" cy="1905000"/>
          </a:xfrm>
          <a:prstGeom prst="rtTriangl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2"/>
              </a:solidFill>
            </a:endParaRPr>
          </a:p>
        </p:txBody>
      </p:sp>
      <p:pic>
        <p:nvPicPr>
          <p:cNvPr id="11" name="Picture 9"/>
          <p:cNvPicPr>
            <a:picLocks noChangeAspect="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7942263" y="292100"/>
            <a:ext cx="1201737"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http://www.uc.wisc.edu/brand/templates-and-downloads/downloads/print/UWlogo_fl_4c.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9086" y="228600"/>
            <a:ext cx="1573514" cy="5367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567682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spcAft>
                <a:spcPts val="0"/>
              </a:spcAft>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spcAft>
                <a:spcPts val="0"/>
              </a:spcAft>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spcAft>
                <a:spcPts val="0"/>
              </a:spcAft>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spcAft>
                <a:spcPts val="0"/>
              </a:spcAft>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200" b="1" u="sng" dirty="0"/>
          </a:p>
          <a:p>
            <a:pPr marL="0" indent="0" algn="just" defTabSz="652463">
              <a:spcAft>
                <a:spcPts val="0"/>
              </a:spcAft>
              <a:buNone/>
              <a:defRPr/>
            </a:pPr>
            <a:r>
              <a:rPr lang="en-US" sz="1200" b="1" u="sng" dirty="0"/>
              <a:t>ATTRIBUTION</a:t>
            </a:r>
          </a:p>
          <a:p>
            <a:pPr marL="0" indent="0">
              <a:buNone/>
            </a:pPr>
            <a:r>
              <a:rPr lang="en-US" sz="1200" dirty="0"/>
              <a:t>© 2013 Advanced Micro Devices, Inc. All rights reserved. AMD, the AMD Arrow logo</a:t>
            </a:r>
            <a:r>
              <a:rPr lang="en-CA" sz="1200" dirty="0"/>
              <a:t> </a:t>
            </a:r>
            <a:r>
              <a:rPr lang="en-US" sz="1200" dirty="0"/>
              <a:t>and combinations thereof are trademarks of Advanced Micro Devices, Inc. in the United States and/or other jurisdictions.  SPEC  is a registered trademark of the Standard Performance Evaluation Corporation (SPEC). Other names are for informational purposes only and may be trademarks of their respective owners</a:t>
            </a:r>
            <a:r>
              <a:rPr lang="en-US" sz="1200" dirty="0" smtClean="0"/>
              <a:t>.</a:t>
            </a:r>
            <a:endParaRPr lang="en-US" sz="1200" dirty="0"/>
          </a:p>
        </p:txBody>
      </p:sp>
    </p:spTree>
    <p:extLst>
      <p:ext uri="{BB962C8B-B14F-4D97-AF65-F5344CB8AC3E}">
        <p14:creationId xmlns="" xmlns:p14="http://schemas.microsoft.com/office/powerpoint/2010/main" val="361797609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Tree>
    <p:extLst>
      <p:ext uri="{BB962C8B-B14F-4D97-AF65-F5344CB8AC3E}">
        <p14:creationId xmlns="" xmlns:p14="http://schemas.microsoft.com/office/powerpoint/2010/main" val="25637225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Integration</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34860" y="1066800"/>
            <a:ext cx="5474280" cy="5416132"/>
          </a:xfrm>
          <a:prstGeom prst="rect">
            <a:avLst/>
          </a:prstGeom>
        </p:spPr>
      </p:pic>
      <p:grpSp>
        <p:nvGrpSpPr>
          <p:cNvPr id="8" name="Group 7"/>
          <p:cNvGrpSpPr/>
          <p:nvPr/>
        </p:nvGrpSpPr>
        <p:grpSpPr>
          <a:xfrm>
            <a:off x="3214808" y="1676400"/>
            <a:ext cx="2597922" cy="4104035"/>
            <a:chOff x="3214808" y="1676400"/>
            <a:chExt cx="2597922" cy="4104035"/>
          </a:xfrm>
        </p:grpSpPr>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14808" y="3778430"/>
              <a:ext cx="2585222" cy="2002005"/>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27508" y="1676400"/>
              <a:ext cx="2585222" cy="2002005"/>
            </a:xfrm>
            <a:prstGeom prst="rect">
              <a:avLst/>
            </a:prstGeom>
          </p:spPr>
        </p:pic>
      </p:grpSp>
    </p:spTree>
    <p:custDataLst>
      <p:tags r:id="rId1"/>
    </p:custDataLst>
    <p:extLst>
      <p:ext uri="{BB962C8B-B14F-4D97-AF65-F5344CB8AC3E}">
        <p14:creationId xmlns="" xmlns:p14="http://schemas.microsoft.com/office/powerpoint/2010/main" val="1852570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Latency</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549345862"/>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2"/>
          </a:graphicData>
        </a:graphic>
      </p:graphicFrame>
      <p:sp>
        <p:nvSpPr>
          <p:cNvPr id="6" name="Line Callout 1 (Accent Bar) 5"/>
          <p:cNvSpPr/>
          <p:nvPr/>
        </p:nvSpPr>
        <p:spPr>
          <a:xfrm>
            <a:off x="1371600" y="1905000"/>
            <a:ext cx="3657600" cy="1295400"/>
          </a:xfrm>
          <a:prstGeom prst="accentCallout1">
            <a:avLst>
              <a:gd name="adj1" fmla="val 41377"/>
              <a:gd name="adj2" fmla="val 104783"/>
              <a:gd name="adj3" fmla="val 70440"/>
              <a:gd name="adj4" fmla="val 211180"/>
            </a:avLst>
          </a:prstGeom>
          <a:ln w="57150">
            <a:no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3200" dirty="0" smtClean="0">
                <a:solidFill>
                  <a:schemeClr val="tx2"/>
                </a:solidFill>
              </a:rPr>
              <a:t>Average load time significantly reduced</a:t>
            </a:r>
          </a:p>
        </p:txBody>
      </p:sp>
    </p:spTree>
    <p:extLst>
      <p:ext uri="{BB962C8B-B14F-4D97-AF65-F5344CB8AC3E}">
        <p14:creationId xmlns="" xmlns:p14="http://schemas.microsoft.com/office/powerpoint/2010/main" val="2844646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time breakdown</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933765171"/>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8699767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Integration</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34860" y="1066800"/>
            <a:ext cx="5474280" cy="5416132"/>
          </a:xfrm>
          <a:prstGeom prst="rect">
            <a:avLst/>
          </a:prstGeom>
        </p:spPr>
      </p:pic>
      <p:grpSp>
        <p:nvGrpSpPr>
          <p:cNvPr id="6" name="Group 5"/>
          <p:cNvGrpSpPr/>
          <p:nvPr/>
        </p:nvGrpSpPr>
        <p:grpSpPr>
          <a:xfrm>
            <a:off x="2677089" y="2246808"/>
            <a:ext cx="3789823" cy="3056117"/>
            <a:chOff x="2707592" y="2233331"/>
            <a:chExt cx="3789823" cy="3056117"/>
          </a:xfrm>
        </p:grpSpPr>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73600" y="3886200"/>
              <a:ext cx="1798415" cy="1392699"/>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99000" y="2233331"/>
              <a:ext cx="1798415" cy="1392699"/>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07592" y="3896749"/>
              <a:ext cx="1798415" cy="1392699"/>
            </a:xfrm>
            <a:prstGeom prst="rect">
              <a:avLst/>
            </a:prstGeom>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32992" y="2243880"/>
              <a:ext cx="1798415" cy="1392699"/>
            </a:xfrm>
            <a:prstGeom prst="rect">
              <a:avLst/>
            </a:prstGeom>
          </p:spPr>
        </p:pic>
      </p:grpSp>
    </p:spTree>
    <p:custDataLst>
      <p:tags r:id="rId1"/>
    </p:custDataLst>
    <p:extLst>
      <p:ext uri="{BB962C8B-B14F-4D97-AF65-F5344CB8AC3E}">
        <p14:creationId xmlns="" xmlns:p14="http://schemas.microsoft.com/office/powerpoint/2010/main" val="25239498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6"/>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Integration</a:t>
            </a:r>
            <a:endParaRPr lang="en-US" dirty="0"/>
          </a:p>
        </p:txBody>
      </p:sp>
      <p:sp>
        <p:nvSpPr>
          <p:cNvPr id="3" name="Text Placeholder 2"/>
          <p:cNvSpPr>
            <a:spLocks noGrp="1"/>
          </p:cNvSpPr>
          <p:nvPr>
            <p:ph type="body" sz="quarter" idx="10"/>
          </p:nvPr>
        </p:nvSpPr>
        <p:spPr/>
        <p:txBody>
          <a:bodyPr/>
          <a:lstStyle/>
          <a:p>
            <a:endParaRPr lang="en-US"/>
          </a:p>
        </p:txBody>
      </p:sp>
      <p:grpSp>
        <p:nvGrpSpPr>
          <p:cNvPr id="5" name="Group 4"/>
          <p:cNvGrpSpPr/>
          <p:nvPr/>
        </p:nvGrpSpPr>
        <p:grpSpPr>
          <a:xfrm>
            <a:off x="1834860" y="1066800"/>
            <a:ext cx="5474280" cy="5416132"/>
            <a:chOff x="1834860" y="1066800"/>
            <a:chExt cx="5474280" cy="5416132"/>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34860" y="1066800"/>
              <a:ext cx="5474280" cy="5416132"/>
            </a:xfrm>
            <a:prstGeom prst="rect">
              <a:avLst/>
            </a:prstGeom>
          </p:spPr>
        </p:pic>
        <p:pic>
          <p:nvPicPr>
            <p:cNvPr id="18437" name="Picture 5" descr="http://diit.cz/data/images/thumb/67833_2b9e5e4fbd.jpg?130943420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66641" y="1858019"/>
              <a:ext cx="3210718" cy="383369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3512223" y="3657702"/>
              <a:ext cx="2119555" cy="1997470"/>
            </a:xfrm>
            <a:prstGeom prst="rect">
              <a:avLst/>
            </a:prstGeom>
          </p:spPr>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6600" b="0" i="0" u="none" strike="noStrike" kern="1200" cap="none" spc="0" normalizeH="0" baseline="0" noProof="0" dirty="0" smtClean="0">
                  <a:ln>
                    <a:noFill/>
                  </a:ln>
                  <a:solidFill>
                    <a:schemeClr val="tx2"/>
                  </a:solidFill>
                  <a:effectLst/>
                  <a:uLnTx/>
                  <a:uFillTx/>
                  <a:latin typeface="+mj-lt"/>
                  <a:ea typeface="MS PGothic" pitchFamily="34" charset="-128"/>
                  <a:cs typeface="+mn-cs"/>
                </a:rPr>
                <a:t>CPU </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6600" b="0" i="0" u="none" strike="noStrike" kern="1200" cap="none" spc="0" normalizeH="0" baseline="0" noProof="0" dirty="0" smtClean="0">
                  <a:ln>
                    <a:noFill/>
                  </a:ln>
                  <a:solidFill>
                    <a:schemeClr val="tx2"/>
                  </a:solidFill>
                  <a:effectLst/>
                  <a:uLnTx/>
                  <a:uFillTx/>
                  <a:latin typeface="+mj-lt"/>
                  <a:ea typeface="MS PGothic" pitchFamily="34" charset="-128"/>
                  <a:cs typeface="+mn-cs"/>
                </a:rPr>
                <a:t>Cores</a:t>
              </a:r>
              <a:endParaRPr kumimoji="0" lang="en-US" sz="6600" b="0" i="0" u="none" strike="noStrike" kern="1200" cap="none" spc="0" normalizeH="0" baseline="0" noProof="0" dirty="0">
                <a:ln>
                  <a:noFill/>
                </a:ln>
                <a:solidFill>
                  <a:schemeClr val="tx2"/>
                </a:solidFill>
                <a:effectLst/>
                <a:uLnTx/>
                <a:uFillTx/>
                <a:latin typeface="+mj-lt"/>
                <a:ea typeface="MS PGothic" pitchFamily="34" charset="-128"/>
                <a:cs typeface="+mn-cs"/>
              </a:endParaRPr>
            </a:p>
          </p:txBody>
        </p:sp>
        <p:sp>
          <p:nvSpPr>
            <p:cNvPr id="14" name="TextBox 13"/>
            <p:cNvSpPr txBox="1"/>
            <p:nvPr/>
          </p:nvSpPr>
          <p:spPr>
            <a:xfrm>
              <a:off x="3652269" y="2248222"/>
              <a:ext cx="1890262" cy="1006429"/>
            </a:xfrm>
            <a:prstGeom prst="rect">
              <a:avLst/>
            </a:prstGeom>
          </p:spPr>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6600" b="0" i="0" u="none" strike="noStrike" kern="1200" cap="none" spc="0" normalizeH="0" baseline="0" noProof="0" dirty="0" smtClean="0">
                  <a:ln>
                    <a:noFill/>
                  </a:ln>
                  <a:solidFill>
                    <a:schemeClr val="tx2"/>
                  </a:solidFill>
                  <a:effectLst/>
                  <a:uLnTx/>
                  <a:uFillTx/>
                  <a:latin typeface="+mj-lt"/>
                  <a:ea typeface="MS PGothic" pitchFamily="34" charset="-128"/>
                  <a:cs typeface="+mn-cs"/>
                </a:rPr>
                <a:t>GPU </a:t>
              </a:r>
            </a:p>
          </p:txBody>
        </p:sp>
      </p:grpSp>
      <p:grpSp>
        <p:nvGrpSpPr>
          <p:cNvPr id="7" name="Group 6"/>
          <p:cNvGrpSpPr/>
          <p:nvPr/>
        </p:nvGrpSpPr>
        <p:grpSpPr>
          <a:xfrm>
            <a:off x="5591852" y="1858019"/>
            <a:ext cx="3780748" cy="2942581"/>
            <a:chOff x="4997829" y="1858019"/>
            <a:chExt cx="3888319" cy="3094980"/>
          </a:xfrm>
        </p:grpSpPr>
        <p:pic>
          <p:nvPicPr>
            <p:cNvPr id="9" name="Picture 92" descr="Graphical representation of a stack of individual chips connected by vertical pipelines or through silicon vias (TSVs). Credit: IBM."/>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997829" y="2156650"/>
              <a:ext cx="3888319" cy="279634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858019"/>
              <a:ext cx="3449791" cy="3693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Stacked High-bandwidth</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DRAM</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extBox 10"/>
            <p:cNvSpPr txBox="1"/>
            <p:nvPr/>
          </p:nvSpPr>
          <p:spPr>
            <a:xfrm>
              <a:off x="7620000" y="4267200"/>
              <a:ext cx="891141" cy="2585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Credit: IBM</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10" name="Cross 9"/>
          <p:cNvSpPr/>
          <p:nvPr/>
        </p:nvSpPr>
        <p:spPr>
          <a:xfrm>
            <a:off x="5237139" y="3008115"/>
            <a:ext cx="533400" cy="520214"/>
          </a:xfrm>
          <a:prstGeom prst="plus">
            <a:avLst/>
          </a:prstGeom>
          <a:solidFill>
            <a:schemeClr val="accent3"/>
          </a:solidFill>
          <a:ln w="50800">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smtClean="0">
              <a:ln>
                <a:solidFill>
                  <a:schemeClr val="accent4"/>
                </a:solidFill>
              </a:ln>
              <a:solidFill>
                <a:schemeClr val="accent4"/>
              </a:solidFill>
            </a:endParaRPr>
          </a:p>
        </p:txBody>
      </p:sp>
    </p:spTree>
    <p:custDataLst>
      <p:tags r:id="rId1"/>
    </p:custDataLst>
    <p:extLst>
      <p:ext uri="{BB962C8B-B14F-4D97-AF65-F5344CB8AC3E}">
        <p14:creationId xmlns="" xmlns:p14="http://schemas.microsoft.com/office/powerpoint/2010/main" val="9967623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0051 L -0.21667 0.0051 " pathEditMode="relative" rAng="0" ptsTypes="AA">
                                      <p:cBhvr>
                                        <p:cTn id="6" dur="2000" fill="hold"/>
                                        <p:tgtEl>
                                          <p:spTgt spid="5"/>
                                        </p:tgtEl>
                                        <p:attrNameLst>
                                          <p:attrName>ppt_x</p:attrName>
                                          <p:attrName>ppt_y</p:attrName>
                                        </p:attrNameLst>
                                      </p:cBhvr>
                                      <p:rCtr x="-10833" y="0"/>
                                    </p:animMotion>
                                  </p:childTnLst>
                                </p:cTn>
                              </p:par>
                            </p:childTnLst>
                          </p:cTn>
                        </p:par>
                        <p:par>
                          <p:cTn id="7" fill="hold">
                            <p:stCondLst>
                              <p:cond delay="200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Integration</a:t>
            </a:r>
            <a:endParaRPr lang="en-US" dirty="0"/>
          </a:p>
        </p:txBody>
      </p:sp>
      <p:sp>
        <p:nvSpPr>
          <p:cNvPr id="4" name="Content Placeholder 3"/>
          <p:cNvSpPr>
            <a:spLocks noGrp="1"/>
          </p:cNvSpPr>
          <p:nvPr>
            <p:ph idx="1"/>
          </p:nvPr>
        </p:nvSpPr>
        <p:spPr/>
        <p:txBody>
          <a:bodyPr/>
          <a:lstStyle/>
          <a:p>
            <a:r>
              <a:rPr lang="en-US" smtClean="0"/>
              <a:t>General-purpose GPU computing</a:t>
            </a:r>
          </a:p>
          <a:p>
            <a:pPr lvl="1"/>
            <a:r>
              <a:rPr lang="en-US" smtClean="0"/>
              <a:t>OpenCL</a:t>
            </a:r>
          </a:p>
          <a:p>
            <a:pPr lvl="1"/>
            <a:r>
              <a:rPr lang="en-US" smtClean="0"/>
              <a:t>CUDA</a:t>
            </a:r>
          </a:p>
          <a:p>
            <a:endParaRPr lang="en-US"/>
          </a:p>
          <a:p>
            <a:r>
              <a:rPr lang="en-US" smtClean="0"/>
              <a:t>Heterogeneous </a:t>
            </a:r>
            <a:r>
              <a:rPr lang="en-US" dirty="0" smtClean="0"/>
              <a:t>Uniform Memory Access (</a:t>
            </a:r>
            <a:r>
              <a:rPr lang="en-US" dirty="0" err="1" smtClean="0"/>
              <a:t>hUMA</a:t>
            </a:r>
            <a:r>
              <a:rPr lang="en-US" dirty="0" smtClean="0"/>
              <a:t>)</a:t>
            </a:r>
          </a:p>
          <a:p>
            <a:pPr lvl="1"/>
            <a:r>
              <a:rPr lang="en-US" sz="2800" dirty="0" smtClean="0"/>
              <a:t>Shared virtual address space</a:t>
            </a:r>
          </a:p>
          <a:p>
            <a:pPr lvl="1"/>
            <a:r>
              <a:rPr lang="en-US" sz="2800" b="1" dirty="0" smtClean="0"/>
              <a:t>Cache coherence</a:t>
            </a:r>
          </a:p>
          <a:p>
            <a:endParaRPr lang="en-US" dirty="0" smtClean="0"/>
          </a:p>
          <a:p>
            <a:r>
              <a:rPr lang="en-US" dirty="0" smtClean="0"/>
              <a:t>Allows new heterogeneous apps</a:t>
            </a:r>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24414409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Motivation</a:t>
            </a:r>
          </a:p>
          <a:p>
            <a:r>
              <a:rPr lang="en-US" b="1" dirty="0" smtClean="0"/>
              <a:t>Background</a:t>
            </a:r>
          </a:p>
          <a:p>
            <a:pPr lvl="1"/>
            <a:r>
              <a:rPr lang="en-US" dirty="0" smtClean="0"/>
              <a:t>System overview</a:t>
            </a:r>
          </a:p>
          <a:p>
            <a:pPr lvl="1"/>
            <a:r>
              <a:rPr lang="en-US" dirty="0" smtClean="0"/>
              <a:t>Cache architecture reminder</a:t>
            </a:r>
          </a:p>
          <a:p>
            <a:r>
              <a:rPr lang="en-US" dirty="0" smtClean="0"/>
              <a:t>Heterogeneous System Bottlenecks</a:t>
            </a:r>
          </a:p>
          <a:p>
            <a:r>
              <a:rPr lang="en-US" dirty="0" smtClean="0"/>
              <a:t>Heterogeneous System Coherence Details</a:t>
            </a:r>
          </a:p>
          <a:p>
            <a:r>
              <a:rPr lang="en-US" dirty="0" smtClean="0"/>
              <a:t>Results</a:t>
            </a:r>
          </a:p>
          <a:p>
            <a:r>
              <a:rPr lang="en-US" dirty="0" smtClean="0"/>
              <a:t>Conclusions</a:t>
            </a:r>
          </a:p>
          <a:p>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315530115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7"/>
</p:tagLst>
</file>

<file path=ppt/tags/tag10.xml><?xml version="1.0" encoding="utf-8"?>
<p:tagLst xmlns:a="http://schemas.openxmlformats.org/drawingml/2006/main" xmlns:r="http://schemas.openxmlformats.org/officeDocument/2006/relationships" xmlns:p="http://schemas.openxmlformats.org/presentationml/2006/main">
  <p:tag name="TIMING" val="|8.4|6|3|4|28.1"/>
</p:tagLst>
</file>

<file path=ppt/tags/tag11.xml><?xml version="1.0" encoding="utf-8"?>
<p:tagLst xmlns:a="http://schemas.openxmlformats.org/drawingml/2006/main" xmlns:r="http://schemas.openxmlformats.org/officeDocument/2006/relationships" xmlns:p="http://schemas.openxmlformats.org/presentationml/2006/main">
  <p:tag name="TIMING" val="|25.6"/>
</p:tagLst>
</file>

<file path=ppt/tags/tag12.xml><?xml version="1.0" encoding="utf-8"?>
<p:tagLst xmlns:a="http://schemas.openxmlformats.org/drawingml/2006/main" xmlns:r="http://schemas.openxmlformats.org/officeDocument/2006/relationships" xmlns:p="http://schemas.openxmlformats.org/presentationml/2006/main">
  <p:tag name="TIMING" val="|8.7"/>
</p:tagLst>
</file>

<file path=ppt/tags/tag13.xml><?xml version="1.0" encoding="utf-8"?>
<p:tagLst xmlns:a="http://schemas.openxmlformats.org/drawingml/2006/main" xmlns:r="http://schemas.openxmlformats.org/officeDocument/2006/relationships" xmlns:p="http://schemas.openxmlformats.org/presentationml/2006/main">
  <p:tag name="TIMING" val="|15|3.7|0.9|1.4"/>
</p:tagLst>
</file>

<file path=ppt/tags/tag14.xml><?xml version="1.0" encoding="utf-8"?>
<p:tagLst xmlns:a="http://schemas.openxmlformats.org/drawingml/2006/main" xmlns:r="http://schemas.openxmlformats.org/officeDocument/2006/relationships" xmlns:p="http://schemas.openxmlformats.org/presentationml/2006/main">
  <p:tag name="TIMING" val="|38.7"/>
</p:tagLst>
</file>

<file path=ppt/tags/tag15.xml><?xml version="1.0" encoding="utf-8"?>
<p:tagLst xmlns:a="http://schemas.openxmlformats.org/drawingml/2006/main" xmlns:r="http://schemas.openxmlformats.org/officeDocument/2006/relationships" xmlns:p="http://schemas.openxmlformats.org/presentationml/2006/main">
  <p:tag name="TIMING" val="|8.1|3.4|6.3|0.5|3.2|13.4|0.5"/>
</p:tagLst>
</file>

<file path=ppt/tags/tag16.xml><?xml version="1.0" encoding="utf-8"?>
<p:tagLst xmlns:a="http://schemas.openxmlformats.org/drawingml/2006/main" xmlns:r="http://schemas.openxmlformats.org/officeDocument/2006/relationships" xmlns:p="http://schemas.openxmlformats.org/presentationml/2006/main">
  <p:tag name="TIMING" val="|2.5|3.4|7.3|0.5|7.4|0.5|4.2|8.3|0.5|8"/>
</p:tagLst>
</file>

<file path=ppt/tags/tag17.xml><?xml version="1.0" encoding="utf-8"?>
<p:tagLst xmlns:a="http://schemas.openxmlformats.org/drawingml/2006/main" xmlns:r="http://schemas.openxmlformats.org/officeDocument/2006/relationships" xmlns:p="http://schemas.openxmlformats.org/presentationml/2006/main">
  <p:tag name="TIMING" val="|2.5|3.4|7.3|0.5|7.4|0.5|4.2|8.3|0.5|8"/>
</p:tagLst>
</file>

<file path=ppt/tags/tag18.xml><?xml version="1.0" encoding="utf-8"?>
<p:tagLst xmlns:a="http://schemas.openxmlformats.org/drawingml/2006/main" xmlns:r="http://schemas.openxmlformats.org/officeDocument/2006/relationships" xmlns:p="http://schemas.openxmlformats.org/presentationml/2006/main">
  <p:tag name="TIMING" val="|0.7|7|12.1|49.3"/>
</p:tagLst>
</file>

<file path=ppt/tags/tag19.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0.9|0.7"/>
</p:tagLst>
</file>

<file path=ppt/tags/tag20.xml><?xml version="1.0" encoding="utf-8"?>
<p:tagLst xmlns:a="http://schemas.openxmlformats.org/drawingml/2006/main" xmlns:r="http://schemas.openxmlformats.org/officeDocument/2006/relationships" xmlns:p="http://schemas.openxmlformats.org/presentationml/2006/main">
  <p:tag name="TIMING" val="|0.5|1.3"/>
</p:tagLst>
</file>

<file path=ppt/tags/tag21.xml><?xml version="1.0" encoding="utf-8"?>
<p:tagLst xmlns:a="http://schemas.openxmlformats.org/drawingml/2006/main" xmlns:r="http://schemas.openxmlformats.org/officeDocument/2006/relationships" xmlns:p="http://schemas.openxmlformats.org/presentationml/2006/main">
  <p:tag name="TIMING" val="|2.8|13.6|11.5|2.2"/>
</p:tagLst>
</file>

<file path=ppt/tags/tag22.xml><?xml version="1.0" encoding="utf-8"?>
<p:tagLst xmlns:a="http://schemas.openxmlformats.org/drawingml/2006/main" xmlns:r="http://schemas.openxmlformats.org/officeDocument/2006/relationships" xmlns:p="http://schemas.openxmlformats.org/presentationml/2006/main">
  <p:tag name="TIMING" val="|30.5"/>
</p:tagLst>
</file>

<file path=ppt/tags/tag23.xml><?xml version="1.0" encoding="utf-8"?>
<p:tagLst xmlns:a="http://schemas.openxmlformats.org/drawingml/2006/main" xmlns:r="http://schemas.openxmlformats.org/officeDocument/2006/relationships" xmlns:p="http://schemas.openxmlformats.org/presentationml/2006/main">
  <p:tag name="TIMING" val="|4.4|4.6|1.7|6.6|64.9|1.6|2.9|33.2|1.8|10.7|11.7|16.1|9.8|1.1|8.3|1.5|2.7|3.1|2.5"/>
</p:tagLst>
</file>

<file path=ppt/tags/tag24.xml><?xml version="1.0" encoding="utf-8"?>
<p:tagLst xmlns:a="http://schemas.openxmlformats.org/drawingml/2006/main" xmlns:r="http://schemas.openxmlformats.org/officeDocument/2006/relationships" xmlns:p="http://schemas.openxmlformats.org/presentationml/2006/main">
  <p:tag name="TIMING" val="|4.4|4.6|1.7|6.6|64.9|1.6|2.9|33.2|1.8|10.7|11.7|16.1|9.8|1.1|8.3|1.5|2.7|3.1|2.5"/>
</p:tagLst>
</file>

<file path=ppt/tags/tag25.xml><?xml version="1.0" encoding="utf-8"?>
<p:tagLst xmlns:a="http://schemas.openxmlformats.org/drawingml/2006/main" xmlns:r="http://schemas.openxmlformats.org/officeDocument/2006/relationships" xmlns:p="http://schemas.openxmlformats.org/presentationml/2006/main">
  <p:tag name="TIMING" val="|0.5|0.8|0.7|6.3|7.1"/>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14.8"/>
</p:tagLst>
</file>

<file path=ppt/tags/tag5.xml><?xml version="1.0" encoding="utf-8"?>
<p:tagLst xmlns:a="http://schemas.openxmlformats.org/drawingml/2006/main" xmlns:r="http://schemas.openxmlformats.org/officeDocument/2006/relationships" xmlns:p="http://schemas.openxmlformats.org/presentationml/2006/main">
  <p:tag name="TIMING" val="|23.9"/>
</p:tagLst>
</file>

<file path=ppt/tags/tag6.xml><?xml version="1.0" encoding="utf-8"?>
<p:tagLst xmlns:a="http://schemas.openxmlformats.org/drawingml/2006/main" xmlns:r="http://schemas.openxmlformats.org/officeDocument/2006/relationships" xmlns:p="http://schemas.openxmlformats.org/presentationml/2006/main">
  <p:tag name="TIMING" val="|7|14|11.4"/>
</p:tagLst>
</file>

<file path=ppt/tags/tag7.xml><?xml version="1.0" encoding="utf-8"?>
<p:tagLst xmlns:a="http://schemas.openxmlformats.org/drawingml/2006/main" xmlns:r="http://schemas.openxmlformats.org/officeDocument/2006/relationships" xmlns:p="http://schemas.openxmlformats.org/presentationml/2006/main">
  <p:tag name="TIMING" val="|9.9|24.4"/>
</p:tagLst>
</file>

<file path=ppt/tags/tag8.xml><?xml version="1.0" encoding="utf-8"?>
<p:tagLst xmlns:a="http://schemas.openxmlformats.org/drawingml/2006/main" xmlns:r="http://schemas.openxmlformats.org/officeDocument/2006/relationships" xmlns:p="http://schemas.openxmlformats.org/presentationml/2006/main">
  <p:tag name="TIMING" val="|7.7"/>
</p:tagLst>
</file>

<file path=ppt/tags/tag9.xml><?xml version="1.0" encoding="utf-8"?>
<p:tagLst xmlns:a="http://schemas.openxmlformats.org/drawingml/2006/main" xmlns:r="http://schemas.openxmlformats.org/officeDocument/2006/relationships" xmlns:p="http://schemas.openxmlformats.org/presentationml/2006/main">
  <p:tag name="TIMING" val="|8.6|2.7|13.5|10.3|9.1|11.9|20|16.2|8.7"/>
</p:tagLst>
</file>

<file path=ppt/theme/theme1.xml><?xml version="1.0" encoding="utf-8"?>
<a:theme xmlns:a="http://schemas.openxmlformats.org/drawingml/2006/main" name="amd">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0800"/>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fontAlgn="auto">
          <a:spcBef>
            <a:spcPts val="0"/>
          </a:spcBef>
          <a:spcAft>
            <a:spcPts val="0"/>
          </a:spcAft>
          <a:defRPr sz="3200" dirty="0" smtClean="0">
            <a:solidFill>
              <a:schemeClr val="tx2"/>
            </a:solidFill>
          </a:defRPr>
        </a:defPPr>
      </a:lstStyle>
      <a:style>
        <a:lnRef idx="1">
          <a:schemeClr val="accent3"/>
        </a:lnRef>
        <a:fillRef idx="3">
          <a:schemeClr val="accent3"/>
        </a:fillRef>
        <a:effectRef idx="2">
          <a:schemeClr val="accent3"/>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7676D0-7DA2-42B5-8D0E-3D7E262DDD49}">
  <ds:schemaRefs>
    <ds:schemaRef ds:uri="http://www.w3.org/XML/1998/namespace"/>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5DE4489D-E47A-4EAF-996F-8D9B377F8C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CC118FC-2237-404C-9F0F-83A50D5F3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amd</Template>
  <TotalTime>24170</TotalTime>
  <Words>1567</Words>
  <Application>Microsoft Office PowerPoint</Application>
  <PresentationFormat>On-screen Show (4:3)</PresentationFormat>
  <Paragraphs>414</Paragraphs>
  <Slides>51</Slides>
  <Notes>31</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amd</vt:lpstr>
      <vt:lpstr>Visio</vt:lpstr>
      <vt:lpstr>Heterogeneous System coherence for Integrated CPU-GPU Systems</vt:lpstr>
      <vt:lpstr>Summary</vt:lpstr>
      <vt:lpstr>Executive summary</vt:lpstr>
      <vt:lpstr>Physical Integration</vt:lpstr>
      <vt:lpstr>Physical Integration</vt:lpstr>
      <vt:lpstr>Physical Integration</vt:lpstr>
      <vt:lpstr>Physical Integration</vt:lpstr>
      <vt:lpstr>Logical Integration</vt:lpstr>
      <vt:lpstr>Outline</vt:lpstr>
      <vt:lpstr>System overview</vt:lpstr>
      <vt:lpstr>System overview</vt:lpstr>
      <vt:lpstr>System overview</vt:lpstr>
      <vt:lpstr>System overview</vt:lpstr>
      <vt:lpstr>Cache Architecture Reminder</vt:lpstr>
      <vt:lpstr>Directory Architecture Reminder</vt:lpstr>
      <vt:lpstr>Background Summary</vt:lpstr>
      <vt:lpstr>Outline</vt:lpstr>
      <vt:lpstr>Simulation details</vt:lpstr>
      <vt:lpstr>GPGPU Benchmarks</vt:lpstr>
      <vt:lpstr>System Bottlenecks</vt:lpstr>
      <vt:lpstr>Directory Traffic</vt:lpstr>
      <vt:lpstr>Resource usage</vt:lpstr>
      <vt:lpstr>Performance of baseline</vt:lpstr>
      <vt:lpstr>Bottlenecks Summary</vt:lpstr>
      <vt:lpstr>Outline</vt:lpstr>
      <vt:lpstr>Baseline Directory Coherence</vt:lpstr>
      <vt:lpstr>Heterogeneous System Coherence (HSC)</vt:lpstr>
      <vt:lpstr>Region coherence</vt:lpstr>
      <vt:lpstr>Heterogeneous system coherence (HSC)</vt:lpstr>
      <vt:lpstr>Heterogeneous system coherence (HSC)</vt:lpstr>
      <vt:lpstr>Heterogeneous system coherence (HSC)</vt:lpstr>
      <vt:lpstr>HSC: L2 cache &amp; region buffer</vt:lpstr>
      <vt:lpstr>HSC: Region directory</vt:lpstr>
      <vt:lpstr>HSC: Example memory request</vt:lpstr>
      <vt:lpstr>HSC: Example memory request</vt:lpstr>
      <vt:lpstr>HSC: Hardware Complexity</vt:lpstr>
      <vt:lpstr>HSC Keypoints</vt:lpstr>
      <vt:lpstr>Outline</vt:lpstr>
      <vt:lpstr>Three cache-coherence protocols</vt:lpstr>
      <vt:lpstr>HSC Performance</vt:lpstr>
      <vt:lpstr>Directory Traffic reduction</vt:lpstr>
      <vt:lpstr>HSC Resource Usage</vt:lpstr>
      <vt:lpstr>Results Summary</vt:lpstr>
      <vt:lpstr>Related Work</vt:lpstr>
      <vt:lpstr>Conclusions</vt:lpstr>
      <vt:lpstr>comments</vt:lpstr>
      <vt:lpstr>Slide 47</vt:lpstr>
      <vt:lpstr>Disclaimer &amp; Attribution</vt:lpstr>
      <vt:lpstr>Backup Slides</vt:lpstr>
      <vt:lpstr>Load Latency</vt:lpstr>
      <vt:lpstr>Execution time breakdown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Heterogeneous System coherence For Integrated CPU-GPU Systems</dc:title>
  <dc:creator>vmuser</dc:creator>
  <cp:lastModifiedBy>Sharmila Shridhar</cp:lastModifiedBy>
  <cp:revision>145</cp:revision>
  <cp:lastPrinted>2013-11-07T16:57:54Z</cp:lastPrinted>
  <dcterms:created xsi:type="dcterms:W3CDTF">2013-10-22T15:22:35Z</dcterms:created>
  <dcterms:modified xsi:type="dcterms:W3CDTF">2015-11-17T07:39:56Z</dcterms:modified>
</cp:coreProperties>
</file>