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63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408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853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6298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0743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5188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9633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4078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852333" marR="0" indent="-296333" algn="l" defTabSz="584200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blog.imgtec.com/multimedia/the-day-i-designed-my-own-mobile-soc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Short Circuiting Memory Traffic in Handheld Platforms</a:t>
            </a:r>
          </a:p>
        </p:txBody>
      </p:sp>
      <p:sp>
        <p:nvSpPr>
          <p:cNvPr id="120" name="Shape 120"/>
          <p:cNvSpPr/>
          <p:nvPr>
            <p:ph type="subTitle" sz="half" idx="1"/>
          </p:nvPr>
        </p:nvSpPr>
        <p:spPr>
          <a:xfrm>
            <a:off x="1432390" y="5455474"/>
            <a:ext cx="10464801" cy="3653932"/>
          </a:xfrm>
          <a:prstGeom prst="rect">
            <a:avLst/>
          </a:prstGeom>
        </p:spPr>
        <p:txBody>
          <a:bodyPr/>
          <a:lstStyle/>
          <a:p>
            <a:pPr/>
            <a:r>
              <a:t>Paper presented in MICRO 2014 </a:t>
            </a:r>
          </a:p>
          <a:p>
            <a:pPr/>
          </a:p>
          <a:p>
            <a:pPr/>
            <a:r>
              <a:t>Review by Ajay Sekar </a:t>
            </a:r>
          </a:p>
        </p:txBody>
      </p:sp>
      <p:sp>
        <p:nvSpPr>
          <p:cNvPr id="121" name="Shape 121"/>
          <p:cNvSpPr/>
          <p:nvPr/>
        </p:nvSpPr>
        <p:spPr>
          <a:xfrm>
            <a:off x="430504" y="8834569"/>
            <a:ext cx="1178006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/>
            </a:lvl1pPr>
          </a:lstStyle>
          <a:p>
            <a:pPr/>
            <a:r>
              <a:t>*Graphs and figures  used from paper “Short Circuiting memory traffic in Handheld platforms”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952500" y="444500"/>
            <a:ext cx="11099800" cy="727728"/>
          </a:xfrm>
          <a:prstGeom prst="rect">
            <a:avLst/>
          </a:prstGeom>
        </p:spPr>
        <p:txBody>
          <a:bodyPr/>
          <a:lstStyle/>
          <a:p>
            <a:pPr lvl="1" indent="100584" defTabSz="257047">
              <a:defRPr sz="3520"/>
            </a:pPr>
            <a:r>
              <a:t>SOL 1 : Can caches help in data reuse between IP’s ?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xfrm>
            <a:off x="952500" y="6181896"/>
            <a:ext cx="11099801" cy="3003305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31139" indent="-231139" defTabSz="455675">
              <a:spcBef>
                <a:spcPts val="700"/>
              </a:spcBef>
              <a:defRPr b="1" sz="1871">
                <a:latin typeface="Helvetica"/>
                <a:ea typeface="Helvetica"/>
                <a:cs typeface="Helvetica"/>
                <a:sym typeface="Helvetica"/>
              </a:defRPr>
            </a:pPr>
            <a:r>
              <a:t>Idea -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 Have a shared cache between the memory and the IP which can be used by all IP’s</a:t>
            </a:r>
          </a:p>
          <a:p>
            <a:pPr marL="231139" indent="-231139" defTabSz="455675">
              <a:spcBef>
                <a:spcPts val="700"/>
              </a:spcBef>
              <a:defRPr b="1" sz="1871">
                <a:latin typeface="Helvetica"/>
                <a:ea typeface="Helvetica"/>
                <a:cs typeface="Helvetica"/>
                <a:sym typeface="Helvetica"/>
              </a:defRPr>
            </a:pPr>
            <a:r>
              <a:t>Observation - Avg Hit Rates Vs the Cache sizes </a:t>
            </a:r>
          </a:p>
          <a:p>
            <a:pPr marL="330199" indent="-330199" defTabSz="455675">
              <a:spcBef>
                <a:spcPts val="700"/>
              </a:spcBef>
              <a:buSzPct val="100000"/>
              <a:buAutoNum type="arabicPeriod" startAt="1"/>
              <a:defRPr sz="1871"/>
            </a:pPr>
            <a:r>
              <a:t>A2, A3 - Have small frames - fit inside 4 MB cache </a:t>
            </a:r>
          </a:p>
          <a:p>
            <a:pPr marL="330199" indent="-330199" defTabSz="455675">
              <a:spcBef>
                <a:spcPts val="700"/>
              </a:spcBef>
              <a:buSzPct val="100000"/>
              <a:buAutoNum type="arabicPeriod" startAt="1"/>
              <a:defRPr sz="1871"/>
            </a:pPr>
            <a:r>
              <a:t>A1,A4,A5 benefit from increasing the cache size , better hit rates </a:t>
            </a:r>
          </a:p>
          <a:p>
            <a:pPr marL="330199" indent="-330199" defTabSz="455675">
              <a:spcBef>
                <a:spcPts val="700"/>
              </a:spcBef>
              <a:buSzPct val="100000"/>
              <a:buAutoNum type="arabicPeriod" startAt="1"/>
              <a:defRPr sz="1871"/>
            </a:pPr>
            <a:r>
              <a:t>A8 doesn't show any improvement -</a:t>
            </a:r>
          </a:p>
          <a:p>
            <a:pPr lvl="3" marL="0" indent="534923" defTabSz="455675">
              <a:spcBef>
                <a:spcPts val="700"/>
              </a:spcBef>
              <a:buSzTx/>
              <a:buNone/>
              <a:defRPr sz="1871"/>
            </a:pPr>
            <a:r>
              <a:t>- Frame size too large to fit into a 32 MB cache </a:t>
            </a:r>
          </a:p>
          <a:p>
            <a:pPr lvl="3" marL="0" indent="534923" defTabSz="455675">
              <a:spcBef>
                <a:spcPts val="700"/>
              </a:spcBef>
              <a:buSzTx/>
              <a:buNone/>
              <a:defRPr sz="1871"/>
            </a:pPr>
            <a:r>
              <a:t>- Reuse distance is large - data would get evicted by frames in the flow or by other flows in the system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750" y="1317414"/>
            <a:ext cx="8905982" cy="4495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sz="half" idx="1"/>
          </p:nvPr>
        </p:nvSpPr>
        <p:spPr>
          <a:xfrm>
            <a:off x="585470" y="217117"/>
            <a:ext cx="12021031" cy="213712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marL="278553" indent="-278553" defTabSz="549148">
              <a:spcBef>
                <a:spcPts val="1500"/>
              </a:spcBef>
              <a:defRPr b="1" sz="2256">
                <a:latin typeface="Helvetica"/>
                <a:ea typeface="Helvetica"/>
                <a:cs typeface="Helvetica"/>
                <a:sym typeface="Helvetica"/>
              </a:defRPr>
            </a:pPr>
            <a:r>
              <a:t>Observation - Average cycles consumes by the IP’s </a:t>
            </a:r>
          </a:p>
          <a:p>
            <a:pPr marL="397933" indent="-397933" defTabSz="549148">
              <a:spcBef>
                <a:spcPts val="1500"/>
              </a:spcBef>
              <a:buSzPct val="100000"/>
              <a:buAutoNum type="arabicPeriod" startAt="1"/>
              <a:defRPr sz="2256"/>
            </a:pPr>
            <a:r>
              <a:t>SND - small frames , larger caches would mean longer lookups</a:t>
            </a:r>
          </a:p>
          <a:p>
            <a:pPr marL="397933" indent="-397933" defTabSz="549148">
              <a:spcBef>
                <a:spcPts val="1500"/>
              </a:spcBef>
              <a:buSzPct val="100000"/>
              <a:buAutoNum type="arabicPeriod" startAt="1"/>
              <a:defRPr sz="2256"/>
            </a:pPr>
            <a:r>
              <a:t>DC - frames fit into larger caches(32 MB), better performance </a:t>
            </a:r>
          </a:p>
          <a:p>
            <a:pPr marL="397933" indent="-397933" defTabSz="549148">
              <a:spcBef>
                <a:spcPts val="1500"/>
              </a:spcBef>
              <a:buSzPct val="100000"/>
              <a:buAutoNum type="arabicPeriod" startAt="1"/>
              <a:defRPr sz="2256"/>
            </a:pPr>
            <a:r>
              <a:t>AE is latency tolerant - more computation - thus cache size does not affect performance  </a:t>
            </a:r>
          </a:p>
        </p:txBody>
      </p:sp>
      <p:pic>
        <p:nvPicPr>
          <p:cNvPr id="16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9291" y="2725597"/>
            <a:ext cx="9126218" cy="449600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732282" y="7592954"/>
            <a:ext cx="11832928" cy="1773827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96333" indent="-296333">
              <a:spcBef>
                <a:spcPts val="1700"/>
              </a:spcBef>
              <a:buSzPct val="75000"/>
              <a:buChar char="•"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Conclusions</a:t>
            </a:r>
          </a:p>
          <a:p>
            <a:pPr marL="423333" indent="-423333">
              <a:spcBef>
                <a:spcPts val="1700"/>
              </a:spcBef>
              <a:buSzPct val="100000"/>
              <a:buAutoNum type="arabicPeriod" startAt="1"/>
              <a:defRPr sz="2400"/>
            </a:pPr>
            <a:r>
              <a:t>Bigger caches affect area and power budgets.</a:t>
            </a:r>
          </a:p>
          <a:p>
            <a:pPr marL="423333" indent="-423333">
              <a:spcBef>
                <a:spcPts val="1700"/>
              </a:spcBef>
              <a:buSzPct val="100000"/>
              <a:buAutoNum type="arabicPeriod" startAt="1"/>
              <a:defRPr sz="2400"/>
            </a:pPr>
            <a:r>
              <a:t>Large IP-IP reuse distance - main cause of the memory stalls.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sz="quarter" idx="1"/>
          </p:nvPr>
        </p:nvSpPr>
        <p:spPr>
          <a:xfrm>
            <a:off x="952500" y="1594168"/>
            <a:ext cx="11099801" cy="1134680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/>
            <a:r>
              <a:t>Goal - To reduce IP-IP reuse distance </a:t>
            </a:r>
          </a:p>
          <a:p>
            <a:pPr/>
            <a:r>
              <a:t>Similar to “tiling” concept used in matrix multiplication.</a:t>
            </a:r>
          </a:p>
        </p:txBody>
      </p:sp>
      <p:sp>
        <p:nvSpPr>
          <p:cNvPr id="168" name="Shape 168"/>
          <p:cNvSpPr/>
          <p:nvPr/>
        </p:nvSpPr>
        <p:spPr>
          <a:xfrm>
            <a:off x="952500" y="407797"/>
            <a:ext cx="11099801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indent="116586" algn="ctr" defTabSz="297941">
              <a:defRPr sz="4080"/>
            </a:pPr>
            <a:r>
              <a:t>SOL 2 : Sub-Framing</a:t>
            </a:r>
          </a:p>
        </p:txBody>
      </p:sp>
      <p:pic>
        <p:nvPicPr>
          <p:cNvPr id="16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463" y="5276358"/>
            <a:ext cx="6848251" cy="38647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7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0877" y="2990533"/>
            <a:ext cx="6578601" cy="2120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991912" y="3441256"/>
            <a:ext cx="40728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Blocked Matrix Multiply</a:t>
            </a:r>
          </a:p>
        </p:txBody>
      </p:sp>
      <p:sp>
        <p:nvSpPr>
          <p:cNvPr id="172" name="Shape 172"/>
          <p:cNvSpPr/>
          <p:nvPr/>
        </p:nvSpPr>
        <p:spPr>
          <a:xfrm>
            <a:off x="3496942" y="9305984"/>
            <a:ext cx="560197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http://www.eecs.harvard.edu/~mdw/course/cs61/mediawiki/images/b/bb/Lectures-cacheperf.pdf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sz="half" idx="1"/>
          </p:nvPr>
        </p:nvSpPr>
        <p:spPr>
          <a:xfrm>
            <a:off x="790300" y="1098678"/>
            <a:ext cx="11099801" cy="3318793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/>
            <a:r>
              <a:t>Frames are divided into sub-frames </a:t>
            </a:r>
          </a:p>
          <a:p>
            <a:pPr/>
            <a:r>
              <a:t>IP’s process data in sub-frame granularity - IP2 would be be invoked if IP1 had completed a sub-frame </a:t>
            </a:r>
          </a:p>
          <a:p>
            <a:pPr/>
            <a:r>
              <a:t>Observation : Sub frame Size Vs reuse distance </a:t>
            </a:r>
          </a:p>
          <a:p>
            <a:pPr marL="423333" indent="-423333">
              <a:buSzPct val="100000"/>
              <a:buAutoNum type="arabicPeriod" startAt="1"/>
            </a:pPr>
            <a:r>
              <a:t>re-use distance exponentially decreases with decrease in sub-frame size.</a:t>
            </a:r>
          </a:p>
          <a:p>
            <a:pPr marL="423333" indent="-423333">
              <a:buSzPct val="100000"/>
              <a:buAutoNum type="arabicPeriod" startAt="1"/>
            </a:pPr>
            <a:r>
              <a:t>Flow buffers and IP-IP short circuiting utilize the sub-framing concept.</a:t>
            </a:r>
          </a:p>
        </p:txBody>
      </p:sp>
      <p:sp>
        <p:nvSpPr>
          <p:cNvPr id="175" name="Shape 175"/>
          <p:cNvSpPr/>
          <p:nvPr/>
        </p:nvSpPr>
        <p:spPr>
          <a:xfrm>
            <a:off x="952500" y="407797"/>
            <a:ext cx="11099800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indent="116586" algn="ctr" defTabSz="297941">
              <a:defRPr sz="4080"/>
            </a:pPr>
            <a:r>
              <a:t>Sub-Framing (contd)</a:t>
            </a:r>
          </a:p>
        </p:txBody>
      </p:sp>
      <p:pic>
        <p:nvPicPr>
          <p:cNvPr id="17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382" y="5034108"/>
            <a:ext cx="10147636" cy="362706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sz="quarter" idx="1"/>
          </p:nvPr>
        </p:nvSpPr>
        <p:spPr>
          <a:xfrm>
            <a:off x="952500" y="1682771"/>
            <a:ext cx="11099801" cy="1699490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/>
            <a:r>
              <a:t>Private buffers which are place between IP’s </a:t>
            </a:r>
          </a:p>
          <a:p>
            <a:pPr/>
            <a:r>
              <a:t>Buffers reuse the data and prevent consume IP from accessing the memory.</a:t>
            </a:r>
          </a:p>
          <a:p>
            <a:pPr marL="0" indent="0">
              <a:buSzTx/>
              <a:buNone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t> Flow buffers require extra hardware </a:t>
            </a:r>
          </a:p>
        </p:txBody>
      </p:sp>
      <p:sp>
        <p:nvSpPr>
          <p:cNvPr id="179" name="Shape 179"/>
          <p:cNvSpPr/>
          <p:nvPr/>
        </p:nvSpPr>
        <p:spPr>
          <a:xfrm>
            <a:off x="952500" y="407797"/>
            <a:ext cx="11099800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indent="116586" algn="ctr" defTabSz="297941">
              <a:defRPr sz="4080"/>
            </a:pPr>
            <a:r>
              <a:t>Flow Buffers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937487" y="4399507"/>
            <a:ext cx="11129826" cy="3491767"/>
            <a:chOff x="0" y="-176367"/>
            <a:chExt cx="11129824" cy="3491766"/>
          </a:xfrm>
        </p:grpSpPr>
        <p:sp>
          <p:nvSpPr>
            <p:cNvPr id="180" name="Shape 180"/>
            <p:cNvSpPr/>
            <p:nvPr/>
          </p:nvSpPr>
          <p:spPr>
            <a:xfrm>
              <a:off x="1756424" y="416876"/>
              <a:ext cx="1524001" cy="169949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algn="ctr">
                <a:defRPr sz="2400">
                  <a:solidFill>
                    <a:srgbClr val="FFFFFF"/>
                  </a:solidFill>
                </a:defRPr>
              </a:pPr>
            </a:p>
            <a:p>
              <a:pPr lvl="1" algn="ctr">
                <a:defRPr sz="2400">
                  <a:solidFill>
                    <a:srgbClr val="FFFFFF"/>
                  </a:solidFill>
                </a:defRPr>
              </a:pPr>
              <a:r>
                <a:t>IP A    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4773783" y="416876"/>
              <a:ext cx="1524001" cy="169949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algn="ctr">
                <a:defRPr sz="2400">
                  <a:solidFill>
                    <a:srgbClr val="FFFFFF"/>
                  </a:solidFill>
                </a:defRPr>
              </a:pPr>
              <a:r>
                <a:t>IP B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7791142" y="416876"/>
              <a:ext cx="1524001" cy="1699490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IP C</a:t>
              </a:r>
            </a:p>
          </p:txBody>
        </p:sp>
        <p:pic>
          <p:nvPicPr>
            <p:cNvPr id="18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31794" y="-176368"/>
              <a:ext cx="1387920" cy="352235"/>
            </a:xfrm>
            <a:prstGeom prst="rect">
              <a:avLst/>
            </a:prstGeom>
            <a:effectLst/>
          </p:spPr>
        </p:pic>
        <p:pic>
          <p:nvPicPr>
            <p:cNvPr id="18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23492" y="-176368"/>
              <a:ext cx="1387920" cy="352235"/>
            </a:xfrm>
            <a:prstGeom prst="rect">
              <a:avLst/>
            </a:prstGeom>
            <a:effectLst/>
          </p:spPr>
        </p:pic>
        <p:sp>
          <p:nvSpPr>
            <p:cNvPr id="187" name="Shape 187"/>
            <p:cNvSpPr/>
            <p:nvPr/>
          </p:nvSpPr>
          <p:spPr>
            <a:xfrm>
              <a:off x="3780688" y="631620"/>
              <a:ext cx="448414" cy="1270001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0256" y="631620"/>
              <a:ext cx="448414" cy="1270001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71127"/>
              <a:ext cx="1486297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3" y="0"/>
                  </a:moveTo>
                  <a:cubicBezTo>
                    <a:pt x="413" y="0"/>
                    <a:pt x="0" y="484"/>
                    <a:pt x="0" y="1080"/>
                  </a:cubicBezTo>
                  <a:lnTo>
                    <a:pt x="0" y="20520"/>
                  </a:lnTo>
                  <a:cubicBezTo>
                    <a:pt x="0" y="21116"/>
                    <a:pt x="413" y="21600"/>
                    <a:pt x="923" y="21600"/>
                  </a:cubicBezTo>
                  <a:lnTo>
                    <a:pt x="17534" y="21600"/>
                  </a:lnTo>
                  <a:cubicBezTo>
                    <a:pt x="18043" y="21600"/>
                    <a:pt x="18457" y="21116"/>
                    <a:pt x="18457" y="20520"/>
                  </a:cubicBezTo>
                  <a:lnTo>
                    <a:pt x="18457" y="14816"/>
                  </a:lnTo>
                  <a:lnTo>
                    <a:pt x="21600" y="12656"/>
                  </a:lnTo>
                  <a:lnTo>
                    <a:pt x="18457" y="10496"/>
                  </a:lnTo>
                  <a:lnTo>
                    <a:pt x="18457" y="1080"/>
                  </a:lnTo>
                  <a:cubicBezTo>
                    <a:pt x="18457" y="484"/>
                    <a:pt x="18043" y="0"/>
                    <a:pt x="17534" y="0"/>
                  </a:cubicBezTo>
                  <a:lnTo>
                    <a:pt x="923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read subframe from memory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9606618" y="71127"/>
              <a:ext cx="1523207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91" y="0"/>
                  </a:moveTo>
                  <a:cubicBezTo>
                    <a:pt x="3994" y="0"/>
                    <a:pt x="3591" y="484"/>
                    <a:pt x="3591" y="1080"/>
                  </a:cubicBezTo>
                  <a:lnTo>
                    <a:pt x="3591" y="10051"/>
                  </a:lnTo>
                  <a:lnTo>
                    <a:pt x="0" y="12211"/>
                  </a:lnTo>
                  <a:lnTo>
                    <a:pt x="3591" y="14364"/>
                  </a:lnTo>
                  <a:lnTo>
                    <a:pt x="3591" y="20520"/>
                  </a:lnTo>
                  <a:cubicBezTo>
                    <a:pt x="3591" y="21116"/>
                    <a:pt x="3994" y="21600"/>
                    <a:pt x="4491" y="21600"/>
                  </a:cubicBezTo>
                  <a:lnTo>
                    <a:pt x="20700" y="21600"/>
                  </a:lnTo>
                  <a:cubicBezTo>
                    <a:pt x="21197" y="21600"/>
                    <a:pt x="21600" y="21116"/>
                    <a:pt x="21600" y="20520"/>
                  </a:cubicBezTo>
                  <a:lnTo>
                    <a:pt x="21600" y="1080"/>
                  </a:lnTo>
                  <a:cubicBezTo>
                    <a:pt x="21600" y="484"/>
                    <a:pt x="21197" y="0"/>
                    <a:pt x="20700" y="0"/>
                  </a:cubicBezTo>
                  <a:lnTo>
                    <a:pt x="4491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write subframe to memory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2434972" y="2775948"/>
              <a:ext cx="6700033" cy="539452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Reduces intermediate memory accesses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body" sz="quarter" idx="1"/>
          </p:nvPr>
        </p:nvSpPr>
        <p:spPr>
          <a:xfrm>
            <a:off x="952500" y="1484491"/>
            <a:ext cx="11099801" cy="1765799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/>
            <a:r>
              <a:t>Similar to “store-load forwarding”</a:t>
            </a:r>
          </a:p>
          <a:p>
            <a:pPr/>
            <a:r>
              <a:t>Forward the the stores of IP1 in memory queues to loads of IP2 </a:t>
            </a:r>
          </a:p>
          <a:p>
            <a:pPr/>
            <a:r>
              <a:t>Works only if the sub-frame reuse distance is small. </a:t>
            </a:r>
          </a:p>
        </p:txBody>
      </p:sp>
      <p:sp>
        <p:nvSpPr>
          <p:cNvPr id="195" name="Shape 195"/>
          <p:cNvSpPr/>
          <p:nvPr/>
        </p:nvSpPr>
        <p:spPr>
          <a:xfrm>
            <a:off x="952500" y="407797"/>
            <a:ext cx="11099800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indent="116586" algn="ctr" defTabSz="297941">
              <a:defRPr sz="4080"/>
            </a:pPr>
            <a:r>
              <a:t>IP-IP Short-circuiting </a:t>
            </a:r>
          </a:p>
        </p:txBody>
      </p:sp>
      <p:pic>
        <p:nvPicPr>
          <p:cNvPr id="19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453" y="3966285"/>
            <a:ext cx="8366072" cy="444606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body" sz="quarter" idx="1"/>
          </p:nvPr>
        </p:nvSpPr>
        <p:spPr>
          <a:xfrm>
            <a:off x="475361" y="2128413"/>
            <a:ext cx="4475345" cy="4934226"/>
          </a:xfrm>
          <a:prstGeom prst="rect">
            <a:avLst/>
          </a:prstGeom>
          <a:solidFill>
            <a:schemeClr val="accent3"/>
          </a:solidFill>
          <a:ln w="25400">
            <a:solidFill>
              <a:srgbClr val="85888D"/>
            </a:solidFill>
          </a:ln>
        </p:spPr>
        <p:txBody>
          <a:bodyPr anchor="t"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OS and HW Support </a:t>
            </a:r>
          </a:p>
          <a:p>
            <a:pPr marL="0" indent="0">
              <a:buSzTx/>
              <a:buNone/>
            </a:pPr>
            <a:r>
              <a:t>SA-HAL layer is added - maintains the flow information</a:t>
            </a:r>
          </a:p>
          <a:p>
            <a:pPr marL="0" indent="0">
              <a:buSzTx/>
              <a:buNone/>
            </a:pPr>
            <a:r>
              <a:t>SA holds matrix of consumer and producer IP’s in a  flow.</a:t>
            </a:r>
          </a:p>
          <a:p>
            <a:pPr marL="0" indent="0">
              <a:buSzTx/>
              <a:buNone/>
            </a:pPr>
            <a:r>
              <a:t>SA-HAL logs the producer and consumer of a flow in the flow.</a:t>
            </a:r>
          </a:p>
          <a:p>
            <a:pPr marL="0" indent="0">
              <a:buSzTx/>
              <a:buNone/>
            </a:pPr>
            <a:r>
              <a:t>Consumer is informed when the sub-frame is completed.</a:t>
            </a:r>
          </a:p>
          <a:p>
            <a:pPr marL="0" indent="0">
              <a:buSzTx/>
              <a:buNone/>
            </a:pPr>
            <a:r>
              <a:t> </a:t>
            </a:r>
          </a:p>
        </p:txBody>
      </p:sp>
      <p:sp>
        <p:nvSpPr>
          <p:cNvPr id="199" name="Shape 199"/>
          <p:cNvSpPr/>
          <p:nvPr/>
        </p:nvSpPr>
        <p:spPr>
          <a:xfrm>
            <a:off x="952500" y="407797"/>
            <a:ext cx="11099800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97941">
              <a:defRPr sz="4080"/>
            </a:lvl1pPr>
          </a:lstStyle>
          <a:p>
            <a:pPr/>
            <a:r>
              <a:t>Implementation  </a:t>
            </a:r>
          </a:p>
        </p:txBody>
      </p:sp>
      <p:pic>
        <p:nvPicPr>
          <p:cNvPr id="20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7140" y="1490424"/>
            <a:ext cx="7373035" cy="696706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952500" y="444500"/>
            <a:ext cx="11099800" cy="1123002"/>
          </a:xfrm>
          <a:prstGeom prst="rect">
            <a:avLst/>
          </a:prstGeom>
        </p:spPr>
        <p:txBody>
          <a:bodyPr/>
          <a:lstStyle>
            <a:lvl1pPr defTabSz="239522">
              <a:defRPr sz="3280"/>
            </a:lvl1pPr>
          </a:lstStyle>
          <a:p>
            <a:pPr/>
            <a:r>
              <a:t>Effect of sub framing with Flow buffering and Short circuiting 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52499" y="6911511"/>
            <a:ext cx="11099801" cy="178020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/>
            <a:r>
              <a:t>Youtube has better hit rates with Flow buffer and IP-IP short circuiting.</a:t>
            </a:r>
          </a:p>
          <a:p>
            <a:pPr/>
            <a:r>
              <a:t>Hit rates increase with increase in buffer sizes</a:t>
            </a:r>
          </a:p>
          <a:p>
            <a:pPr/>
            <a:r>
              <a:t>Memory bottleneck is reduced …</a:t>
            </a:r>
          </a:p>
        </p:txBody>
      </p:sp>
      <p:pic>
        <p:nvPicPr>
          <p:cNvPr id="20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337" y="1572021"/>
            <a:ext cx="10710126" cy="473196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body" sz="quarter" idx="1"/>
          </p:nvPr>
        </p:nvSpPr>
        <p:spPr>
          <a:xfrm>
            <a:off x="952500" y="4618281"/>
            <a:ext cx="11099801" cy="517038"/>
          </a:xfrm>
          <a:prstGeom prst="rect">
            <a:avLst/>
          </a:prstGeom>
        </p:spPr>
        <p:txBody>
          <a:bodyPr/>
          <a:lstStyle/>
          <a:p>
            <a:pPr/>
            <a:r>
              <a:t>% of frames completed with baseline, subframe-cache and subframe-fwd</a:t>
            </a:r>
          </a:p>
        </p:txBody>
      </p:sp>
      <p:sp>
        <p:nvSpPr>
          <p:cNvPr id="207" name="Shape 207"/>
          <p:cNvSpPr/>
          <p:nvPr/>
        </p:nvSpPr>
        <p:spPr>
          <a:xfrm>
            <a:off x="952500" y="407797"/>
            <a:ext cx="11099800" cy="5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33679">
              <a:defRPr sz="3200"/>
            </a:lvl1pPr>
          </a:lstStyle>
          <a:p>
            <a:pPr/>
            <a:r>
              <a:t>Performance Gains</a:t>
            </a:r>
          </a:p>
        </p:txBody>
      </p:sp>
      <p:pic>
        <p:nvPicPr>
          <p:cNvPr id="20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450" y="1002081"/>
            <a:ext cx="10521726" cy="353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0047" y="5584004"/>
            <a:ext cx="6551740" cy="325648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7768042" y="5906690"/>
            <a:ext cx="4631476" cy="2611114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Application that benefit SB-C and SB-F see 45 % reduction in cycles per frame </a:t>
            </a:r>
          </a:p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VD-DC , loss of 17 % - parallel working IP’s stress the memory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52500" y="407797"/>
            <a:ext cx="11099800" cy="63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57047">
              <a:defRPr sz="3520"/>
            </a:lvl1pPr>
          </a:lstStyle>
          <a:p>
            <a:pPr/>
            <a:r>
              <a:t>Energy Gains</a:t>
            </a:r>
          </a:p>
        </p:txBody>
      </p:sp>
      <p:pic>
        <p:nvPicPr>
          <p:cNvPr id="21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7987" y="1346138"/>
            <a:ext cx="10048826" cy="418267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933978" y="6015801"/>
            <a:ext cx="11465540" cy="2334767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Avg 40% reduction in active cycles</a:t>
            </a:r>
          </a:p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Memory energy consumption is reduced by 33%</a:t>
            </a:r>
          </a:p>
          <a:p>
            <a:pPr lvl="3" marL="1629833" indent="-296333">
              <a:spcBef>
                <a:spcPts val="1700"/>
              </a:spcBef>
              <a:buSzPct val="75000"/>
              <a:buChar char="-"/>
              <a:defRPr sz="2400"/>
            </a:pPr>
            <a:r>
              <a:t>Reduced DRAM accesses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952500" y="444500"/>
            <a:ext cx="11099800" cy="797237"/>
          </a:xfrm>
          <a:prstGeom prst="rect">
            <a:avLst/>
          </a:prstGeom>
        </p:spPr>
        <p:txBody>
          <a:bodyPr/>
          <a:lstStyle/>
          <a:p>
            <a:pPr lvl="1" indent="130302" algn="l" defTabSz="332993">
              <a:defRPr sz="4560"/>
            </a:pPr>
            <a:r>
              <a:t>Problem Statement 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952500" y="6310883"/>
            <a:ext cx="11099800" cy="257911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00"/>
              </a:spcBef>
            </a:pPr>
            <a:r>
              <a:t>Many media IP’s being integrated in the SoC.</a:t>
            </a:r>
          </a:p>
          <a:p>
            <a:pPr>
              <a:spcBef>
                <a:spcPts val="1600"/>
              </a:spcBef>
            </a:pPr>
            <a:r>
              <a:t>Applications related to media and graphics generate a lot of memory traffic</a:t>
            </a:r>
          </a:p>
          <a:p>
            <a:pPr>
              <a:spcBef>
                <a:spcPts val="1600"/>
              </a:spcBef>
            </a:pPr>
            <a:r>
              <a:t>LPDDR3 Memory throughput - 5.3 GB/s 1 CH , 1333 MHz.</a:t>
            </a:r>
          </a:p>
          <a:p>
            <a:pPr>
              <a:spcBef>
                <a:spcPts val="1600"/>
              </a:spcBef>
            </a:pPr>
            <a:r>
              <a:t>Memory Controller turns out to be the bottleneck …</a:t>
            </a:r>
          </a:p>
        </p:txBody>
      </p:sp>
      <p:pic>
        <p:nvPicPr>
          <p:cNvPr id="1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7920" y="1398025"/>
            <a:ext cx="8127237" cy="441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7027395" y="8936239"/>
            <a:ext cx="580459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700"/>
            </a:pPr>
            <a:r>
              <a:rPr u="sng">
                <a:hlinkClick r:id="rId3" invalidUrl="" action="" tgtFrame="" tooltip="" history="1" highlightClick="0" endSnd="0"/>
              </a:rPr>
              <a:t>http://blog.imgtec.com/multimedia/the-day-i-designed-my-own-mobile-soc</a:t>
            </a:r>
            <a:r>
              <a:t>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952500" y="407797"/>
            <a:ext cx="11099800" cy="72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2" indent="233172" defTabSz="297941">
              <a:defRPr sz="4080"/>
            </a:pPr>
            <a:r>
              <a:t>Conclusion</a:t>
            </a:r>
          </a:p>
        </p:txBody>
      </p:sp>
      <p:sp>
        <p:nvSpPr>
          <p:cNvPr id="217" name="Shape 217"/>
          <p:cNvSpPr/>
          <p:nvPr/>
        </p:nvSpPr>
        <p:spPr>
          <a:xfrm>
            <a:off x="933978" y="1803419"/>
            <a:ext cx="11465540" cy="3059148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Optimized System Agent to reduce memory traffic </a:t>
            </a:r>
          </a:p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Exploring locality to reuse the data. - reducing memory accesses.</a:t>
            </a:r>
          </a:p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Avg 45 % performance gains for media/graphics application (exceptions)</a:t>
            </a:r>
          </a:p>
          <a:p>
            <a:pPr marL="296333" indent="-296333">
              <a:spcBef>
                <a:spcPts val="1700"/>
              </a:spcBef>
              <a:buSzPct val="75000"/>
              <a:buChar char="•"/>
              <a:defRPr sz="2400"/>
            </a:pPr>
            <a:r>
              <a:t>Energy consumption of IP’s and memory reduced.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952499" y="3550214"/>
            <a:ext cx="11099801" cy="917921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Backup Slides </a:t>
            </a:r>
          </a:p>
        </p:txBody>
      </p:sp>
      <p:sp>
        <p:nvSpPr>
          <p:cNvPr id="220" name="Shape 220"/>
          <p:cNvSpPr/>
          <p:nvPr>
            <p:ph type="body" sz="half" idx="1"/>
          </p:nvPr>
        </p:nvSpPr>
        <p:spPr>
          <a:xfrm>
            <a:off x="952500" y="5702586"/>
            <a:ext cx="11099800" cy="31874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952500" y="444500"/>
            <a:ext cx="11099800" cy="1410641"/>
          </a:xfrm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/>
            <a:r>
              <a:t>Flows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9545" y="1555596"/>
            <a:ext cx="10425710" cy="770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Platform Configuration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139" y="2713016"/>
            <a:ext cx="11512522" cy="5651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952500" y="444500"/>
            <a:ext cx="11099800" cy="828795"/>
          </a:xfrm>
          <a:prstGeom prst="rect">
            <a:avLst/>
          </a:prstGeom>
        </p:spPr>
        <p:txBody>
          <a:bodyPr/>
          <a:lstStyle/>
          <a:p>
            <a:pPr defTabSz="233679">
              <a:defRPr sz="3200"/>
            </a:pPr>
            <a:r>
              <a:t>System Agent </a:t>
            </a:r>
          </a:p>
          <a:p>
            <a:pPr defTabSz="233679">
              <a:defRPr sz="3200"/>
            </a:pPr>
            <a:r>
              <a:t> </a:t>
            </a:r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xfrm>
            <a:off x="1053993" y="1473294"/>
            <a:ext cx="4353229" cy="1463318"/>
          </a:xfrm>
          <a:prstGeom prst="rect">
            <a:avLst/>
          </a:prstGeom>
          <a:blipFill>
            <a:blip r:embed="rId2"/>
          </a:blip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1" marL="0" indent="22860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r>
              <a:t>Application makes API calls to invoke the HW</a:t>
            </a:r>
          </a:p>
        </p:txBody>
      </p:sp>
      <p:pic>
        <p:nvPicPr>
          <p:cNvPr id="232" name="pasted-image.tiff"/>
          <p:cNvPicPr>
            <a:picLocks noChangeAspect="1"/>
          </p:cNvPicPr>
          <p:nvPr/>
        </p:nvPicPr>
        <p:blipFill>
          <a:blip r:embed="rId3">
            <a:extLst/>
          </a:blip>
          <a:srcRect l="4018" t="4647" r="0" b="0"/>
          <a:stretch>
            <a:fillRect/>
          </a:stretch>
        </p:blipFill>
        <p:spPr>
          <a:xfrm>
            <a:off x="2457053" y="3136611"/>
            <a:ext cx="8090552" cy="463373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7473618" y="1473294"/>
            <a:ext cx="4353229" cy="146331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Device Drivers transforms API calls in IP invocations</a:t>
            </a:r>
          </a:p>
        </p:txBody>
      </p:sp>
      <p:sp>
        <p:nvSpPr>
          <p:cNvPr id="234" name="Shape 234"/>
          <p:cNvSpPr/>
          <p:nvPr/>
        </p:nvSpPr>
        <p:spPr>
          <a:xfrm>
            <a:off x="1053993" y="7970523"/>
            <a:ext cx="4353229" cy="146331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Control signal given to the IP - registers and memory pointers</a:t>
            </a:r>
          </a:p>
        </p:txBody>
      </p:sp>
      <p:sp>
        <p:nvSpPr>
          <p:cNvPr id="235" name="Shape 235"/>
          <p:cNvSpPr/>
          <p:nvPr/>
        </p:nvSpPr>
        <p:spPr>
          <a:xfrm>
            <a:off x="7473618" y="7970523"/>
            <a:ext cx="4353229" cy="146331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IP’s reads and write values into the Memory using DMA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2453722" y="956893"/>
            <a:ext cx="2767871" cy="645157"/>
          </a:xfrm>
          <a:prstGeom prst="rect">
            <a:avLst/>
          </a:prstGeom>
        </p:spPr>
        <p:txBody>
          <a:bodyPr/>
          <a:lstStyle/>
          <a:p>
            <a:pPr lvl="1" indent="105155" defTabSz="268731">
              <a:defRPr sz="3680"/>
            </a:pPr>
            <a:r>
              <a:t>Usage 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534" y="2380205"/>
            <a:ext cx="6122626" cy="531044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6687721" y="2063178"/>
            <a:ext cx="5677554" cy="6337301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900"/>
            </a:pPr>
            <a:r>
              <a:t>Application Characteristics </a:t>
            </a:r>
          </a:p>
          <a:p>
            <a:pPr>
              <a:defRPr sz="2900"/>
            </a:pPr>
          </a:p>
          <a:p>
            <a:pPr>
              <a:defRPr sz="2900"/>
            </a:pPr>
            <a:r>
              <a:t>1.Real time responsiveness - to maintain quality.</a:t>
            </a:r>
          </a:p>
          <a:p>
            <a:pPr>
              <a:defRPr sz="2900"/>
            </a:pPr>
            <a:r>
              <a:t> </a:t>
            </a:r>
          </a:p>
          <a:p>
            <a:pPr>
              <a:defRPr sz="2900"/>
            </a:pPr>
            <a:r>
              <a:t>2. Frame transactions contain MB’s of data transfer.</a:t>
            </a:r>
          </a:p>
          <a:p>
            <a:pPr>
              <a:defRPr sz="2900"/>
            </a:pPr>
          </a:p>
          <a:p>
            <a:pPr>
              <a:defRPr sz="2900"/>
            </a:pPr>
            <a:r>
              <a:t>3. Data has to be transferred with multiple IP’s</a:t>
            </a:r>
          </a:p>
          <a:p>
            <a:pPr>
              <a:defRPr sz="2900"/>
            </a:pPr>
          </a:p>
          <a:p>
            <a:pPr>
              <a:defRPr sz="2900"/>
            </a:pPr>
            <a:r>
              <a:t>This could overwhelm the memory system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half" idx="1"/>
          </p:nvPr>
        </p:nvSpPr>
        <p:spPr>
          <a:xfrm>
            <a:off x="892991" y="5636791"/>
            <a:ext cx="11218818" cy="3528482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/>
          <a:lstStyle/>
          <a:p>
            <a:pPr/>
            <a:r>
              <a:t>Frames from multiple IP’s can stress the memory .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Consequences</a:t>
            </a:r>
          </a:p>
          <a:p>
            <a:pPr lvl="1" marL="1058333" indent="-423333">
              <a:buSzPct val="100000"/>
              <a:buAutoNum type="arabicPeriod" startAt="1"/>
            </a:pPr>
            <a:r>
              <a:t>IP’s stall for the memory requests </a:t>
            </a:r>
          </a:p>
          <a:p>
            <a:pPr lvl="1" marL="1058333" indent="-423333">
              <a:buSzPct val="100000"/>
              <a:buAutoNum type="arabicPeriod" startAt="1"/>
            </a:pPr>
            <a:r>
              <a:t>Energy Wastage… IP’s powered on for a longer time </a:t>
            </a:r>
          </a:p>
          <a:p>
            <a:pPr lvl="1" marL="1058333" indent="-423333">
              <a:buSzPct val="100000"/>
              <a:buAutoNum type="arabicPeriod" startAt="1"/>
            </a:pPr>
            <a:r>
              <a:t>Core requests have to contend with high IP memory traffic.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9249" y="480551"/>
            <a:ext cx="10387285" cy="4943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6839" y="3689349"/>
            <a:ext cx="5232401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xfrm>
            <a:off x="952500" y="444500"/>
            <a:ext cx="11099800" cy="735389"/>
          </a:xfrm>
          <a:prstGeom prst="rect">
            <a:avLst/>
          </a:prstGeom>
        </p:spPr>
        <p:txBody>
          <a:bodyPr/>
          <a:lstStyle/>
          <a:p>
            <a:pPr lvl="1" indent="118871" defTabSz="303783">
              <a:defRPr b="1" sz="4160">
                <a:latin typeface="Helvetica"/>
                <a:ea typeface="Helvetica"/>
                <a:cs typeface="Helvetica"/>
                <a:sym typeface="Helvetica"/>
              </a:defRPr>
            </a:pPr>
            <a:r>
              <a:t>High Level Solutions  </a:t>
            </a:r>
          </a:p>
        </p:txBody>
      </p:sp>
      <p:pic>
        <p:nvPicPr>
          <p:cNvPr id="13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969" y="4917726"/>
            <a:ext cx="6122795" cy="1670748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46184" y="1579500"/>
            <a:ext cx="11099801" cy="1930199"/>
          </a:xfrm>
          <a:prstGeom prst="rect">
            <a:avLst/>
          </a:prstGeom>
          <a:solidFill>
            <a:schemeClr val="accent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45722" indent="-345722">
              <a:spcBef>
                <a:spcPts val="1700"/>
              </a:spcBef>
              <a:buSzPct val="75000"/>
              <a:buChar char="•"/>
              <a:defRPr sz="2800"/>
            </a:pPr>
            <a:r>
              <a:t>Optimize memory transactions between IP’s in a flow </a:t>
            </a:r>
          </a:p>
          <a:p>
            <a:pPr marL="345722" indent="-345722">
              <a:spcBef>
                <a:spcPts val="1700"/>
              </a:spcBef>
              <a:buSzPct val="75000"/>
              <a:buChar char="•"/>
              <a:defRPr sz="2800"/>
            </a:pPr>
            <a:r>
              <a:t>Decongest System Agent.</a:t>
            </a:r>
          </a:p>
          <a:p>
            <a:pPr marL="345722" indent="-345722">
              <a:spcBef>
                <a:spcPts val="1700"/>
              </a:spcBef>
              <a:buSzPct val="75000"/>
              <a:buChar char="•"/>
              <a:defRPr sz="2800"/>
            </a:pPr>
            <a:r>
              <a:t>Improve memory latency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952500" y="444500"/>
            <a:ext cx="11099800" cy="751248"/>
          </a:xfrm>
          <a:prstGeom prst="rect">
            <a:avLst/>
          </a:prstGeom>
        </p:spPr>
        <p:txBody>
          <a:bodyPr/>
          <a:lstStyle/>
          <a:p>
            <a:pPr algn="l" defTabSz="303783">
              <a:defRPr sz="416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Defining a Flow …</a:t>
            </a:r>
            <a:r>
              <a:t> 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xfrm>
            <a:off x="952499" y="5547650"/>
            <a:ext cx="11099801" cy="3883632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SzTx/>
              <a:buNone/>
            </a:pPr>
            <a:r>
              <a:t>(1) Device driver issues a request to the IP with physical address location</a:t>
            </a:r>
          </a:p>
          <a:p>
            <a:pPr marL="0" indent="0">
              <a:buSzTx/>
              <a:buNone/>
            </a:pPr>
            <a:r>
              <a:t>(2) IP sends data read requests … gets queued up and prioritized… response received </a:t>
            </a:r>
          </a:p>
          <a:p>
            <a:pPr marL="0" indent="0">
              <a:buSzTx/>
              <a:buNone/>
            </a:pPr>
            <a:r>
              <a:t>(3) Complete frame is written back to the memory </a:t>
            </a:r>
          </a:p>
          <a:p>
            <a:pPr marL="0" indent="0">
              <a:buSzTx/>
              <a:buNone/>
            </a:pPr>
            <a:r>
              <a:t>(4) Core invokes IP2 </a:t>
            </a:r>
          </a:p>
          <a:p>
            <a:pPr marL="0" indent="0">
              <a:buSzTx/>
              <a:buNone/>
            </a:pPr>
            <a:r>
              <a:t>(5) IP2 reads data written by IP1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3447" y="1153824"/>
            <a:ext cx="7653723" cy="4211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952500" y="444500"/>
            <a:ext cx="11099800" cy="621764"/>
          </a:xfrm>
          <a:prstGeom prst="rect">
            <a:avLst/>
          </a:prstGeom>
        </p:spPr>
        <p:txBody>
          <a:bodyPr/>
          <a:lstStyle>
            <a:lvl1pPr defTabSz="251206">
              <a:defRPr b="1" sz="34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Memory stalls - Analysis 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52500" y="5218554"/>
            <a:ext cx="11099800" cy="1851137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07433" indent="-207433" defTabSz="408940">
              <a:spcBef>
                <a:spcPts val="1100"/>
              </a:spcBef>
              <a:defRPr sz="2590"/>
            </a:pPr>
            <a:r>
              <a:t>IP that spend more time on compute = Less stalls</a:t>
            </a:r>
          </a:p>
          <a:p>
            <a:pPr marL="207433" indent="-207433" defTabSz="408940">
              <a:spcBef>
                <a:spcPts val="1100"/>
              </a:spcBef>
              <a:defRPr sz="2590"/>
            </a:pPr>
            <a:r>
              <a:t>Camera and Graphics App send huge frames of data … leading to stalls </a:t>
            </a:r>
          </a:p>
          <a:p>
            <a:pPr marL="207433" indent="-207433" defTabSz="408940">
              <a:spcBef>
                <a:spcPts val="1100"/>
              </a:spcBef>
              <a:defRPr sz="2590"/>
            </a:pPr>
            <a:r>
              <a:t>Stalls leads to frame drops 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0" r="0" b="49350"/>
          <a:stretch>
            <a:fillRect/>
          </a:stretch>
        </p:blipFill>
        <p:spPr>
          <a:xfrm>
            <a:off x="426086" y="1192902"/>
            <a:ext cx="12152628" cy="373177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9454" y="6526333"/>
            <a:ext cx="6197601" cy="2781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585470" y="7500492"/>
            <a:ext cx="4758729" cy="122231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78358">
              <a:spcBef>
                <a:spcPts val="1600"/>
              </a:spcBef>
              <a:defRPr sz="3663"/>
            </a:lvl1pPr>
          </a:lstStyle>
          <a:p>
            <a:pPr/>
            <a:r>
              <a:t>Demand way higher than supply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sz="quarter" idx="1"/>
          </p:nvPr>
        </p:nvSpPr>
        <p:spPr>
          <a:xfrm>
            <a:off x="363835" y="5344393"/>
            <a:ext cx="4252765" cy="3076517"/>
          </a:xfrm>
          <a:prstGeom prst="rect">
            <a:avLst/>
          </a:prstGeom>
          <a:solidFill>
            <a:schemeClr val="accent3"/>
          </a:solidFill>
          <a:ln w="25400">
            <a:solidFill>
              <a:srgbClr val="85888D"/>
            </a:solidFill>
          </a:ln>
        </p:spPr>
        <p:txBody>
          <a:bodyPr/>
          <a:lstStyle/>
          <a:p>
            <a:pPr marL="293370" indent="-293370" defTabSz="578358">
              <a:spcBef>
                <a:spcPts val="1600"/>
              </a:spcBef>
              <a:defRPr sz="2772"/>
            </a:pPr>
            <a:r>
              <a:t>4x IP’s have more stalls </a:t>
            </a:r>
          </a:p>
          <a:p>
            <a:pPr marL="293370" indent="-293370" defTabSz="578358">
              <a:spcBef>
                <a:spcPts val="1600"/>
              </a:spcBef>
              <a:defRPr sz="2772"/>
            </a:pPr>
            <a:r>
              <a:t>Improving Mem Freq does not help</a:t>
            </a:r>
          </a:p>
          <a:p>
            <a:pPr marL="293370" indent="-293370" defTabSz="578358">
              <a:spcBef>
                <a:spcPts val="1600"/>
              </a:spcBef>
              <a:defRPr sz="2772"/>
            </a:pPr>
            <a:r>
              <a:t>Problem : Queuing latency in the Mem Controller </a:t>
            </a:r>
          </a:p>
        </p:txBody>
      </p:sp>
      <p:pic>
        <p:nvPicPr>
          <p:cNvPr id="151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49328" r="0" b="0"/>
          <a:stretch>
            <a:fillRect/>
          </a:stretch>
        </p:blipFill>
        <p:spPr>
          <a:xfrm>
            <a:off x="390326" y="666493"/>
            <a:ext cx="12224308" cy="3755412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  <p:pic>
        <p:nvPicPr>
          <p:cNvPr id="15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5511" y="4658152"/>
            <a:ext cx="7438843" cy="476648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952500" y="444500"/>
            <a:ext cx="11099800" cy="817298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pPr/>
            <a:r>
              <a:t>Performance Optimization  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xfrm>
            <a:off x="952499" y="6766170"/>
            <a:ext cx="11099801" cy="2641558"/>
          </a:xfrm>
          <a:prstGeom prst="rect">
            <a:avLst/>
          </a:prstGeom>
          <a:solidFill>
            <a:schemeClr val="accent3"/>
          </a:solidFill>
          <a:ln w="25400">
            <a:solidFill>
              <a:srgbClr val="85888D"/>
            </a:solidFill>
          </a:ln>
        </p:spPr>
        <p:txBody>
          <a:bodyPr/>
          <a:lstStyle/>
          <a:p>
            <a:pPr>
              <a:spcBef>
                <a:spcPts val="500"/>
              </a:spcBef>
            </a:pPr>
            <a:r>
              <a:t>Yes !! </a:t>
            </a:r>
          </a:p>
          <a:p>
            <a:pPr>
              <a:spcBef>
                <a:spcPts val="500"/>
              </a:spcBef>
            </a:pPr>
            <a:r>
              <a:t>Reuse distances vary with respect to the application.</a:t>
            </a:r>
          </a:p>
          <a:p>
            <a:pPr>
              <a:spcBef>
                <a:spcPts val="500"/>
              </a:spcBef>
            </a:pPr>
            <a:r>
              <a:t>Large frames - 10 ms reuse distance </a:t>
            </a:r>
          </a:p>
          <a:p>
            <a:pPr>
              <a:spcBef>
                <a:spcPts val="500"/>
              </a:spcBef>
            </a:pPr>
            <a:r>
              <a:t>Small frames - &lt;1 ms reuse distance </a:t>
            </a:r>
          </a:p>
          <a:p>
            <a:pPr>
              <a:spcBef>
                <a:spcPts val="500"/>
              </a:spcBef>
            </a:pPr>
            <a:r>
              <a:t>Can locality be used to exploit the distance … coming up next  </a:t>
            </a:r>
          </a:p>
        </p:txBody>
      </p:sp>
      <p:sp>
        <p:nvSpPr>
          <p:cNvPr id="156" name="Shape 156"/>
          <p:cNvSpPr/>
          <p:nvPr/>
        </p:nvSpPr>
        <p:spPr>
          <a:xfrm>
            <a:off x="695579" y="1534501"/>
            <a:ext cx="9270960" cy="81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6333" indent="-296333">
              <a:spcBef>
                <a:spcPts val="1700"/>
              </a:spcBef>
              <a:buSzPct val="75000"/>
              <a:buChar char="•"/>
              <a:defRPr sz="2400"/>
            </a:lvl1pPr>
          </a:lstStyle>
          <a:p>
            <a:pPr/>
            <a:r>
              <a:t>Is there reuse of data between IP’s ?</a:t>
            </a:r>
          </a:p>
        </p:txBody>
      </p:sp>
      <p:pic>
        <p:nvPicPr>
          <p:cNvPr id="15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941" y="2453688"/>
            <a:ext cx="7576918" cy="3843565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