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855" r:id="rId2"/>
    <p:sldId id="857" r:id="rId3"/>
    <p:sldId id="859" r:id="rId4"/>
    <p:sldId id="860" r:id="rId5"/>
    <p:sldId id="880" r:id="rId6"/>
    <p:sldId id="878" r:id="rId7"/>
    <p:sldId id="879" r:id="rId8"/>
    <p:sldId id="881" r:id="rId9"/>
    <p:sldId id="789" r:id="rId10"/>
    <p:sldId id="729" r:id="rId11"/>
    <p:sldId id="656" r:id="rId12"/>
    <p:sldId id="952" r:id="rId13"/>
    <p:sldId id="812" r:id="rId14"/>
    <p:sldId id="811" r:id="rId15"/>
    <p:sldId id="947" r:id="rId16"/>
    <p:sldId id="573" r:id="rId17"/>
    <p:sldId id="948" r:id="rId18"/>
    <p:sldId id="793" r:id="rId19"/>
    <p:sldId id="949" r:id="rId20"/>
    <p:sldId id="883" r:id="rId21"/>
    <p:sldId id="950" r:id="rId22"/>
    <p:sldId id="796" r:id="rId23"/>
    <p:sldId id="664" r:id="rId24"/>
    <p:sldId id="864" r:id="rId25"/>
    <p:sldId id="862" r:id="rId26"/>
    <p:sldId id="865" r:id="rId27"/>
    <p:sldId id="867" r:id="rId28"/>
    <p:sldId id="866" r:id="rId29"/>
    <p:sldId id="868" r:id="rId30"/>
    <p:sldId id="682" r:id="rId31"/>
    <p:sldId id="944" r:id="rId32"/>
    <p:sldId id="943" r:id="rId33"/>
    <p:sldId id="945" r:id="rId34"/>
    <p:sldId id="306" r:id="rId35"/>
    <p:sldId id="951" r:id="rId36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6C0A"/>
    <a:srgbClr val="558ED5"/>
    <a:srgbClr val="D25000"/>
    <a:srgbClr val="005C2A"/>
    <a:srgbClr val="9B85B5"/>
    <a:srgbClr val="FF0066"/>
    <a:srgbClr val="CB0F95"/>
    <a:srgbClr val="993300"/>
    <a:srgbClr val="00B853"/>
    <a:srgbClr val="C179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3" autoAdjust="0"/>
    <p:restoredTop sz="85301" autoAdjust="0"/>
  </p:normalViewPr>
  <p:slideViewPr>
    <p:cSldViewPr>
      <p:cViewPr varScale="1">
        <p:scale>
          <a:sx n="60" d="100"/>
          <a:sy n="60" d="100"/>
        </p:scale>
        <p:origin x="-55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2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etero-DeNovo\ISCA15\graph_hetero-v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Hetero-DeNovo\ISCA15\graph_hetero-v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etero-DeNovo\ISCA15\graph_hetero-v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etero-DeNovo\ISCA15\graph_hetero-v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48E-2"/>
          <c:y val="4.4811146653543334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</c:dPt>
          <c:dPt>
            <c:idx val="11"/>
            <c:invertIfNegative val="1"/>
          </c:dPt>
          <c:dPt>
            <c:idx val="15"/>
            <c:invertIfNegative val="1"/>
          </c:dPt>
          <c:dPt>
            <c:idx val="19"/>
            <c:invertIfNegative val="1"/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1544576"/>
        <c:axId val="91784320"/>
      </c:barChart>
      <c:catAx>
        <c:axId val="91544576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1784320"/>
        <c:crosses val="autoZero"/>
        <c:auto val="1"/>
        <c:lblAlgn val="ctr"/>
        <c:lblOffset val="100"/>
        <c:noMultiLvlLbl val="1"/>
      </c:catAx>
      <c:valAx>
        <c:axId val="91784320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1544576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593058602994145E-2"/>
          <c:y val="0.18506494570113521"/>
          <c:w val="0.90063272006216499"/>
          <c:h val="0.66373114281502377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'graph-energy'!$W$3</c:f>
              <c:strCache>
                <c:ptCount val="1"/>
                <c:pt idx="0">
                  <c:v>GPU Core+</c:v>
                </c:pt>
              </c:strCache>
            </c:strRef>
          </c:tx>
          <c:spPr>
            <a:solidFill>
              <a:srgbClr val="005C2A"/>
            </a:solidFill>
            <a:ln>
              <a:noFill/>
            </a:ln>
          </c:spPr>
          <c:invertIfNegative val="1"/>
          <c:cat>
            <c:strRef>
              <c:f>('graph-energy'!$BB$2,'graph-energy'!$BD$2,'graph-energy'!$BG$2,'graph-energy'!$BI$2,'graph-energy'!$BK$2,'graph-energy'!$BN$2,'graph-energy'!$BP$2,'graph-energy'!$BR$2,'graph-energy'!$BU$2,'graph-energy'!$BW$2,'graph-energy'!$BY$2,'graph-energy'!$CB$2,'graph-energy'!$CD$2,'graph-energy'!$CF$2,'graph-energy'!$CI$2,'graph-energy'!$CK$2,'graph-energy'!$CM$2,'graph-energy'!$CP$2,'graph-energy'!$CY$2,'graph-energy'!$DA$2,'graph-energy'!$DD$2,'graph-energy'!$DM$2,'graph-energy'!$DO$2,'graph-energy'!$DR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nergy'!$BB$3,'graph-energy'!$BD$3,'graph-energy'!$BG$3,'graph-energy'!$BI$3,'graph-energy'!$BK$3,'graph-energy'!$BN$3,'graph-energy'!$BP$3,'graph-energy'!$BR$3,'graph-energy'!$BU$3,'graph-energy'!$BW$3,'graph-energy'!$BY$3,'graph-energy'!$CB$3,'graph-energy'!$CD$3,'graph-energy'!$CF$3,'graph-energy'!$CI$3,'graph-energy'!$CK$3,'graph-energy'!$CM$3,'graph-energy'!$CP$3,'graph-energy'!$CY$3,'graph-energy'!$DA$3,'graph-energy'!$DD$3,'graph-energy'!$DM$3,'graph-energy'!$DO$3,'graph-energy'!$DR$3)</c:f>
              <c:numCache>
                <c:formatCode>General</c:formatCode>
                <c:ptCount val="24"/>
                <c:pt idx="0">
                  <c:v>74.411369794888088</c:v>
                </c:pt>
                <c:pt idx="1">
                  <c:v>112.00022878215012</c:v>
                </c:pt>
                <c:pt idx="2">
                  <c:v>55.108062124926462</c:v>
                </c:pt>
                <c:pt idx="3">
                  <c:v>82.491780911014857</c:v>
                </c:pt>
                <c:pt idx="4">
                  <c:v>90.486475449617345</c:v>
                </c:pt>
                <c:pt idx="5">
                  <c:v>75.445010982114994</c:v>
                </c:pt>
                <c:pt idx="6">
                  <c:v>72.299930455935396</c:v>
                </c:pt>
                <c:pt idx="7">
                  <c:v>69.003306176752304</c:v>
                </c:pt>
                <c:pt idx="8">
                  <c:v>55.137080752131837</c:v>
                </c:pt>
                <c:pt idx="9">
                  <c:v>78.62000452506706</c:v>
                </c:pt>
                <c:pt idx="10">
                  <c:v>75.244347834236692</c:v>
                </c:pt>
                <c:pt idx="11">
                  <c:v>68.259648485311274</c:v>
                </c:pt>
                <c:pt idx="12">
                  <c:v>79.80137393415545</c:v>
                </c:pt>
                <c:pt idx="13">
                  <c:v>64.464874575031629</c:v>
                </c:pt>
                <c:pt idx="14">
                  <c:v>56.981955673854195</c:v>
                </c:pt>
                <c:pt idx="15">
                  <c:v>80.786749252127308</c:v>
                </c:pt>
                <c:pt idx="16">
                  <c:v>83.963940830273856</c:v>
                </c:pt>
                <c:pt idx="17">
                  <c:v>78.725678488587633</c:v>
                </c:pt>
                <c:pt idx="18">
                  <c:v>81.237097850485142</c:v>
                </c:pt>
                <c:pt idx="19">
                  <c:v>82.57006499651348</c:v>
                </c:pt>
                <c:pt idx="20">
                  <c:v>70.810017719475908</c:v>
                </c:pt>
                <c:pt idx="21">
                  <c:v>78.521186674810494</c:v>
                </c:pt>
                <c:pt idx="22">
                  <c:v>82.533319806367913</c:v>
                </c:pt>
                <c:pt idx="23">
                  <c:v>65.781064889486046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'graph-energy'!$W$4</c:f>
              <c:strCache>
                <c:ptCount val="1"/>
                <c:pt idx="0">
                  <c:v>L1 D$</c:v>
                </c:pt>
              </c:strCache>
            </c:strRef>
          </c:tx>
          <c:spPr>
            <a:solidFill>
              <a:srgbClr val="FAC090"/>
            </a:solidFill>
            <a:ln>
              <a:noFill/>
            </a:ln>
          </c:spPr>
          <c:invertIfNegative val="1"/>
          <c:cat>
            <c:strRef>
              <c:f>('graph-energy'!$BB$2,'graph-energy'!$BD$2,'graph-energy'!$BG$2,'graph-energy'!$BI$2,'graph-energy'!$BK$2,'graph-energy'!$BN$2,'graph-energy'!$BP$2,'graph-energy'!$BR$2,'graph-energy'!$BU$2,'graph-energy'!$BW$2,'graph-energy'!$BY$2,'graph-energy'!$CB$2,'graph-energy'!$CD$2,'graph-energy'!$CF$2,'graph-energy'!$CI$2,'graph-energy'!$CK$2,'graph-energy'!$CM$2,'graph-energy'!$CP$2,'graph-energy'!$CY$2,'graph-energy'!$DA$2,'graph-energy'!$DD$2,'graph-energy'!$DM$2,'graph-energy'!$DO$2,'graph-energy'!$DR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nergy'!$BB$4,'graph-energy'!$BD$4,'graph-energy'!$BG$4,'graph-energy'!$BI$4,'graph-energy'!$BK$4,'graph-energy'!$BN$4,'graph-energy'!$BP$4,'graph-energy'!$BR$4,'graph-energy'!$BU$4,'graph-energy'!$BW$4,'graph-energy'!$BY$4,'graph-energy'!$CB$4,'graph-energy'!$CD$4,'graph-energy'!$CF$4,'graph-energy'!$CI$4,'graph-energy'!$CK$4,'graph-energy'!$CM$4,'graph-energy'!$CP$4,'graph-energy'!$CY$4,'graph-energy'!$DA$4,'graph-energy'!$DD$4,'graph-energy'!$DM$4,'graph-energy'!$DO$4,'graph-energy'!$DR$4)</c:f>
              <c:numCache>
                <c:formatCode>General</c:formatCode>
                <c:ptCount val="24"/>
                <c:pt idx="0">
                  <c:v>4.7633458229031023</c:v>
                </c:pt>
                <c:pt idx="1">
                  <c:v>42.679178777159265</c:v>
                </c:pt>
                <c:pt idx="2">
                  <c:v>9.2849743795382616E-3</c:v>
                </c:pt>
                <c:pt idx="3">
                  <c:v>8.0887371459794917</c:v>
                </c:pt>
                <c:pt idx="4">
                  <c:v>16.924663535112209</c:v>
                </c:pt>
                <c:pt idx="5">
                  <c:v>1.6144418406609413E-2</c:v>
                </c:pt>
                <c:pt idx="6">
                  <c:v>11.851060021479515</c:v>
                </c:pt>
                <c:pt idx="7">
                  <c:v>15.965095492972894</c:v>
                </c:pt>
                <c:pt idx="8">
                  <c:v>0</c:v>
                </c:pt>
                <c:pt idx="9">
                  <c:v>3.9233279090930941</c:v>
                </c:pt>
                <c:pt idx="10">
                  <c:v>53.491790176471483</c:v>
                </c:pt>
                <c:pt idx="11">
                  <c:v>9.2286849693473533E-3</c:v>
                </c:pt>
                <c:pt idx="12">
                  <c:v>7.4790900101878908</c:v>
                </c:pt>
                <c:pt idx="13">
                  <c:v>11.091140849846173</c:v>
                </c:pt>
                <c:pt idx="14">
                  <c:v>2.6137128282215875E-3</c:v>
                </c:pt>
                <c:pt idx="15">
                  <c:v>3.4920265262797385</c:v>
                </c:pt>
                <c:pt idx="16">
                  <c:v>34.749318699491319</c:v>
                </c:pt>
                <c:pt idx="17">
                  <c:v>6.5188994607406514E-2</c:v>
                </c:pt>
                <c:pt idx="18">
                  <c:v>5.0224190339986254</c:v>
                </c:pt>
                <c:pt idx="19">
                  <c:v>14.368108718240585</c:v>
                </c:pt>
                <c:pt idx="20">
                  <c:v>1.0074944233178942</c:v>
                </c:pt>
                <c:pt idx="21">
                  <c:v>6.3742866385602053</c:v>
                </c:pt>
                <c:pt idx="22">
                  <c:v>27.038470892756273</c:v>
                </c:pt>
                <c:pt idx="23">
                  <c:v>0.15856502978700263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'graph-energy'!$W$5</c:f>
              <c:strCache>
                <c:ptCount val="1"/>
                <c:pt idx="0">
                  <c:v>Scratch/Stash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</c:spPr>
          <c:invertIfNegative val="1"/>
          <c:cat>
            <c:strRef>
              <c:f>('graph-energy'!$BB$2,'graph-energy'!$BD$2,'graph-energy'!$BG$2,'graph-energy'!$BI$2,'graph-energy'!$BK$2,'graph-energy'!$BN$2,'graph-energy'!$BP$2,'graph-energy'!$BR$2,'graph-energy'!$BU$2,'graph-energy'!$BW$2,'graph-energy'!$BY$2,'graph-energy'!$CB$2,'graph-energy'!$CD$2,'graph-energy'!$CF$2,'graph-energy'!$CI$2,'graph-energy'!$CK$2,'graph-energy'!$CM$2,'graph-energy'!$CP$2,'graph-energy'!$CY$2,'graph-energy'!$DA$2,'graph-energy'!$DD$2,'graph-energy'!$DM$2,'graph-energy'!$DO$2,'graph-energy'!$DR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nergy'!$BB$5,'graph-energy'!$BD$5,'graph-energy'!$BG$5,'graph-energy'!$BI$5,'graph-energy'!$BK$5,'graph-energy'!$BN$5,'graph-energy'!$BP$5,'graph-energy'!$BR$5,'graph-energy'!$BU$5,'graph-energy'!$BW$5,'graph-energy'!$BY$5,'graph-energy'!$CB$5,'graph-energy'!$CD$5,'graph-energy'!$CF$5,'graph-energy'!$CI$5,'graph-energy'!$CK$5,'graph-energy'!$CM$5,'graph-energy'!$CP$5,'graph-energy'!$CY$5,'graph-energy'!$DA$5,'graph-energy'!$DD$5,'graph-energy'!$DM$5,'graph-energy'!$DO$5,'graph-energy'!$DR$5)</c:f>
              <c:numCache>
                <c:formatCode>General</c:formatCode>
                <c:ptCount val="24"/>
                <c:pt idx="0">
                  <c:v>13.722218907419601</c:v>
                </c:pt>
                <c:pt idx="1">
                  <c:v>0</c:v>
                </c:pt>
                <c:pt idx="2">
                  <c:v>16.119668901789648</c:v>
                </c:pt>
                <c:pt idx="3">
                  <c:v>1.6301852936160253</c:v>
                </c:pt>
                <c:pt idx="4">
                  <c:v>0</c:v>
                </c:pt>
                <c:pt idx="5">
                  <c:v>4.1157487611118819</c:v>
                </c:pt>
                <c:pt idx="6">
                  <c:v>1.2464284729793698</c:v>
                </c:pt>
                <c:pt idx="7">
                  <c:v>0</c:v>
                </c:pt>
                <c:pt idx="8">
                  <c:v>3.8652534727447656</c:v>
                </c:pt>
                <c:pt idx="9">
                  <c:v>11.062661493600167</c:v>
                </c:pt>
                <c:pt idx="10">
                  <c:v>0</c:v>
                </c:pt>
                <c:pt idx="11">
                  <c:v>15.832512000591366</c:v>
                </c:pt>
                <c:pt idx="12">
                  <c:v>1.6574023071263833</c:v>
                </c:pt>
                <c:pt idx="13">
                  <c:v>0</c:v>
                </c:pt>
                <c:pt idx="14">
                  <c:v>3.7551717560081066</c:v>
                </c:pt>
                <c:pt idx="15">
                  <c:v>9.1583457554657599</c:v>
                </c:pt>
                <c:pt idx="16">
                  <c:v>0</c:v>
                </c:pt>
                <c:pt idx="17">
                  <c:v>10.504458734244569</c:v>
                </c:pt>
                <c:pt idx="18">
                  <c:v>2.5368756153332468</c:v>
                </c:pt>
                <c:pt idx="19">
                  <c:v>0</c:v>
                </c:pt>
                <c:pt idx="20">
                  <c:v>4.4369275868979425</c:v>
                </c:pt>
                <c:pt idx="21">
                  <c:v>5.8591596922200804</c:v>
                </c:pt>
                <c:pt idx="22">
                  <c:v>0</c:v>
                </c:pt>
                <c:pt idx="23">
                  <c:v>8.3756773161983293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'graph-energy'!$W$6</c:f>
              <c:strCache>
                <c:ptCount val="1"/>
                <c:pt idx="0">
                  <c:v>L2 $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1"/>
          <c:cat>
            <c:strRef>
              <c:f>('graph-energy'!$BB$2,'graph-energy'!$BD$2,'graph-energy'!$BG$2,'graph-energy'!$BI$2,'graph-energy'!$BK$2,'graph-energy'!$BN$2,'graph-energy'!$BP$2,'graph-energy'!$BR$2,'graph-energy'!$BU$2,'graph-energy'!$BW$2,'graph-energy'!$BY$2,'graph-energy'!$CB$2,'graph-energy'!$CD$2,'graph-energy'!$CF$2,'graph-energy'!$CI$2,'graph-energy'!$CK$2,'graph-energy'!$CM$2,'graph-energy'!$CP$2,'graph-energy'!$CY$2,'graph-energy'!$DA$2,'graph-energy'!$DD$2,'graph-energy'!$DM$2,'graph-energy'!$DO$2,'graph-energy'!$DR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nergy'!$BB$6,'graph-energy'!$BD$6,'graph-energy'!$BG$6,'graph-energy'!$BI$6,'graph-energy'!$BK$6,'graph-energy'!$BN$6,'graph-energy'!$BP$6,'graph-energy'!$BR$6,'graph-energy'!$BU$6,'graph-energy'!$BW$6,'graph-energy'!$BY$6,'graph-energy'!$CB$6,'graph-energy'!$CD$6,'graph-energy'!$CF$6,'graph-energy'!$CI$6,'graph-energy'!$CK$6,'graph-energy'!$CM$6,'graph-energy'!$CP$6,'graph-energy'!$CY$6,'graph-energy'!$DA$6,'graph-energy'!$DD$6,'graph-energy'!$DM$6,'graph-energy'!$DO$6,'graph-energy'!$DR$6)</c:f>
              <c:numCache>
                <c:formatCode>General</c:formatCode>
                <c:ptCount val="24"/>
                <c:pt idx="0">
                  <c:v>1.6757869542156441</c:v>
                </c:pt>
                <c:pt idx="1">
                  <c:v>2.8413067611986662</c:v>
                </c:pt>
                <c:pt idx="2">
                  <c:v>5.6642190090573497</c:v>
                </c:pt>
                <c:pt idx="3">
                  <c:v>1.3332387300812178</c:v>
                </c:pt>
                <c:pt idx="4">
                  <c:v>1.373947981312428</c:v>
                </c:pt>
                <c:pt idx="5">
                  <c:v>1.3299144903372382</c:v>
                </c:pt>
                <c:pt idx="6">
                  <c:v>2.3720018193524237</c:v>
                </c:pt>
                <c:pt idx="7">
                  <c:v>2.9884236600373764</c:v>
                </c:pt>
                <c:pt idx="8">
                  <c:v>2.2751201555710412</c:v>
                </c:pt>
                <c:pt idx="9">
                  <c:v>1.7814065339719729</c:v>
                </c:pt>
                <c:pt idx="10">
                  <c:v>13.144948203662054</c:v>
                </c:pt>
                <c:pt idx="11">
                  <c:v>2.0848767856858093</c:v>
                </c:pt>
                <c:pt idx="12">
                  <c:v>1.9615283691956185</c:v>
                </c:pt>
                <c:pt idx="13">
                  <c:v>2.7534661736226038</c:v>
                </c:pt>
                <c:pt idx="14">
                  <c:v>3.2525507207659494</c:v>
                </c:pt>
                <c:pt idx="15">
                  <c:v>1.4070955319968661</c:v>
                </c:pt>
                <c:pt idx="16">
                  <c:v>2.0463713642283112</c:v>
                </c:pt>
                <c:pt idx="17">
                  <c:v>2.0920193022954687</c:v>
                </c:pt>
                <c:pt idx="18">
                  <c:v>1.5173563368690819</c:v>
                </c:pt>
                <c:pt idx="19">
                  <c:v>1.5668424172424227</c:v>
                </c:pt>
                <c:pt idx="20">
                  <c:v>1.4871584496596206</c:v>
                </c:pt>
                <c:pt idx="21">
                  <c:v>1.721202039383261</c:v>
                </c:pt>
                <c:pt idx="22">
                  <c:v>3.8164723659005508</c:v>
                </c:pt>
                <c:pt idx="23">
                  <c:v>2.5979798447674987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'graph-energy'!$W$7</c:f>
              <c:strCache>
                <c:ptCount val="1"/>
                <c:pt idx="0">
                  <c:v>N/W</c:v>
                </c:pt>
              </c:strCache>
            </c:strRef>
          </c:tx>
          <c:spPr>
            <a:solidFill>
              <a:srgbClr val="558ED5"/>
            </a:solidFill>
            <a:ln>
              <a:noFill/>
            </a:ln>
          </c:spPr>
          <c:invertIfNegative val="1"/>
          <c:cat>
            <c:strRef>
              <c:f>('graph-energy'!$BB$2,'graph-energy'!$BD$2,'graph-energy'!$BG$2,'graph-energy'!$BI$2,'graph-energy'!$BK$2,'graph-energy'!$BN$2,'graph-energy'!$BP$2,'graph-energy'!$BR$2,'graph-energy'!$BU$2,'graph-energy'!$BW$2,'graph-energy'!$BY$2,'graph-energy'!$CB$2,'graph-energy'!$CD$2,'graph-energy'!$CF$2,'graph-energy'!$CI$2,'graph-energy'!$CK$2,'graph-energy'!$CM$2,'graph-energy'!$CP$2,'graph-energy'!$CY$2,'graph-energy'!$DA$2,'graph-energy'!$DD$2,'graph-energy'!$DM$2,'graph-energy'!$DO$2,'graph-energy'!$DR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nergy'!$BB$7,'graph-energy'!$BD$7,'graph-energy'!$BG$7,'graph-energy'!$BI$7,'graph-energy'!$BK$7,'graph-energy'!$BN$7,'graph-energy'!$BP$7,'graph-energy'!$BR$7,'graph-energy'!$BU$7,'graph-energy'!$BW$7,'graph-energy'!$BY$7,'graph-energy'!$CB$7,'graph-energy'!$CD$7,'graph-energy'!$CF$7,'graph-energy'!$CI$7,'graph-energy'!$CK$7,'graph-energy'!$CM$7,'graph-energy'!$CP$7,'graph-energy'!$CY$7,'graph-energy'!$DA$7,'graph-energy'!$DD$7,'graph-energy'!$DM$7,'graph-energy'!$DO$7,'graph-energy'!$DR$7)</c:f>
              <c:numCache>
                <c:formatCode>General</c:formatCode>
                <c:ptCount val="24"/>
                <c:pt idx="0">
                  <c:v>5.4272785205735881</c:v>
                </c:pt>
                <c:pt idx="1">
                  <c:v>10.789590863760797</c:v>
                </c:pt>
                <c:pt idx="2">
                  <c:v>6.2526086744100819</c:v>
                </c:pt>
                <c:pt idx="3">
                  <c:v>5.7371800046976213</c:v>
                </c:pt>
                <c:pt idx="4">
                  <c:v>10.732556838461552</c:v>
                </c:pt>
                <c:pt idx="5">
                  <c:v>4.7466368801003682</c:v>
                </c:pt>
                <c:pt idx="6">
                  <c:v>12.2305792302533</c:v>
                </c:pt>
                <c:pt idx="7">
                  <c:v>14.001107077933813</c:v>
                </c:pt>
                <c:pt idx="8">
                  <c:v>9.126341670316048</c:v>
                </c:pt>
                <c:pt idx="9">
                  <c:v>4.6125995382677036</c:v>
                </c:pt>
                <c:pt idx="10">
                  <c:v>38.40554533238997</c:v>
                </c:pt>
                <c:pt idx="11">
                  <c:v>4.7329550956126072</c:v>
                </c:pt>
                <c:pt idx="12">
                  <c:v>9.1006053793346524</c:v>
                </c:pt>
                <c:pt idx="13">
                  <c:v>12.377315941374086</c:v>
                </c:pt>
                <c:pt idx="14">
                  <c:v>7.5684353032782576</c:v>
                </c:pt>
                <c:pt idx="15">
                  <c:v>5.1557829341303165</c:v>
                </c:pt>
                <c:pt idx="16">
                  <c:v>5.1557829341303165</c:v>
                </c:pt>
                <c:pt idx="17">
                  <c:v>5.1557829341303165</c:v>
                </c:pt>
                <c:pt idx="18">
                  <c:v>9.6862511633138695</c:v>
                </c:pt>
                <c:pt idx="19">
                  <c:v>9.8878216997464037</c:v>
                </c:pt>
                <c:pt idx="20">
                  <c:v>9.6262949623560115</c:v>
                </c:pt>
                <c:pt idx="21">
                  <c:v>7.4214681100815811</c:v>
                </c:pt>
                <c:pt idx="22">
                  <c:v>14.478531526828133</c:v>
                </c:pt>
                <c:pt idx="23">
                  <c:v>6.7441507886005274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gapWidth val="57"/>
        <c:overlap val="100"/>
        <c:axId val="105604992"/>
        <c:axId val="105606528"/>
      </c:barChart>
      <c:catAx>
        <c:axId val="105604992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606528"/>
        <c:crosses val="autoZero"/>
        <c:auto val="1"/>
        <c:lblAlgn val="ctr"/>
        <c:lblOffset val="100"/>
        <c:noMultiLvlLbl val="1"/>
      </c:catAx>
      <c:valAx>
        <c:axId val="105606528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604992"/>
        <c:crossesAt val="0"/>
        <c:crossBetween val="between"/>
        <c:majorUnit val="20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30786387616845817"/>
          <c:y val="1.2710296458844279E-3"/>
          <c:w val="0.6826659918349951"/>
          <c:h val="0.10460352819773631"/>
        </c:manualLayout>
      </c:layout>
      <c:spPr>
        <a:noFill/>
        <a:ln>
          <a:noFill/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  <c:showDLblsOverMax val="1"/>
  </c:chart>
  <c:spPr>
    <a:solidFill>
      <a:srgbClr val="FFFFFF"/>
    </a:solidFill>
    <a:ln w="9360"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34E-2"/>
          <c:y val="4.4811146653543327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</c:dPt>
          <c:dPt>
            <c:idx val="11"/>
            <c:invertIfNegative val="1"/>
          </c:dPt>
          <c:dPt>
            <c:idx val="15"/>
            <c:invertIfNegative val="1"/>
          </c:dPt>
          <c:dPt>
            <c:idx val="19"/>
            <c:invertIfNegative val="1"/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2353664"/>
        <c:axId val="92355200"/>
      </c:barChart>
      <c:catAx>
        <c:axId val="92353664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355200"/>
        <c:crosses val="autoZero"/>
        <c:auto val="1"/>
        <c:lblAlgn val="ctr"/>
        <c:lblOffset val="100"/>
        <c:noMultiLvlLbl val="1"/>
      </c:catAx>
      <c:valAx>
        <c:axId val="92355200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353664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34E-2"/>
          <c:y val="4.4811146653543327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</c:dPt>
          <c:dPt>
            <c:idx val="15"/>
            <c:invertIfNegative val="1"/>
          </c:dPt>
          <c:dPt>
            <c:idx val="19"/>
            <c:invertIfNegative val="1"/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2380160"/>
        <c:axId val="91849472"/>
      </c:barChart>
      <c:catAx>
        <c:axId val="92380160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1849472"/>
        <c:crosses val="autoZero"/>
        <c:auto val="1"/>
        <c:lblAlgn val="ctr"/>
        <c:lblOffset val="100"/>
        <c:noMultiLvlLbl val="1"/>
      </c:catAx>
      <c:valAx>
        <c:axId val="91849472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380160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34E-2"/>
          <c:y val="4.4811146653543327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5"/>
            <c:invertIfNegative val="1"/>
          </c:dPt>
          <c:dPt>
            <c:idx val="19"/>
            <c:invertIfNegative val="1"/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1876352"/>
        <c:axId val="92370048"/>
      </c:barChart>
      <c:catAx>
        <c:axId val="91876352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370048"/>
        <c:crosses val="autoZero"/>
        <c:auto val="1"/>
        <c:lblAlgn val="ctr"/>
        <c:lblOffset val="100"/>
        <c:noMultiLvlLbl val="1"/>
      </c:catAx>
      <c:valAx>
        <c:axId val="92370048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1876352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34E-2"/>
          <c:y val="4.4811146653543327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5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9"/>
            <c:invertIfNegative val="1"/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2299648"/>
        <c:axId val="92301184"/>
      </c:barChart>
      <c:catAx>
        <c:axId val="92299648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301184"/>
        <c:crosses val="autoZero"/>
        <c:auto val="1"/>
        <c:lblAlgn val="ctr"/>
        <c:lblOffset val="100"/>
        <c:noMultiLvlLbl val="1"/>
      </c:catAx>
      <c:valAx>
        <c:axId val="92301184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299648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8546886184681534E-2"/>
          <c:y val="4.4811146653543327E-2"/>
          <c:w val="0.90145311381531856"/>
          <c:h val="0.781499343832020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5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9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cat>
            <c:strRef>
              <c:f>('graph-execution-cycles'!$M$2:$P$2,'graph-execution-cycles'!$S$2:$V$2,'graph-execution-cycles'!$Y$2:$AB$2,'graph-execution-cycles'!$AE$2:$AH$2,'graph-execution-cycles'!$AK$2:$AN$2)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('graph-execution-cycles'!$M$3:$P$3,'graph-execution-cycles'!$S$3:$V$3,'graph-execution-cycles'!$Y$3:$AB$3,'graph-execution-cycles'!$AE$3:$AH$3,'graph-execution-cycles'!$AK$3:$AN$3)</c:f>
              <c:numCache>
                <c:formatCode>0</c:formatCode>
                <c:ptCount val="20"/>
                <c:pt idx="0">
                  <c:v>100</c:v>
                </c:pt>
                <c:pt idx="1">
                  <c:v>87.287283091625483</c:v>
                </c:pt>
                <c:pt idx="2">
                  <c:v>87.999832341352999</c:v>
                </c:pt>
                <c:pt idx="3">
                  <c:v>84.772403386704624</c:v>
                </c:pt>
                <c:pt idx="4">
                  <c:v>100</c:v>
                </c:pt>
                <c:pt idx="5">
                  <c:v>88.366296681393536</c:v>
                </c:pt>
                <c:pt idx="6">
                  <c:v>76.976580945695872</c:v>
                </c:pt>
                <c:pt idx="7">
                  <c:v>68.724170160693959</c:v>
                </c:pt>
                <c:pt idx="8">
                  <c:v>100</c:v>
                </c:pt>
                <c:pt idx="9">
                  <c:v>77.125211838856416</c:v>
                </c:pt>
                <c:pt idx="10">
                  <c:v>87.74476512069262</c:v>
                </c:pt>
                <c:pt idx="11">
                  <c:v>74.287364565944586</c:v>
                </c:pt>
                <c:pt idx="12">
                  <c:v>100</c:v>
                </c:pt>
                <c:pt idx="13">
                  <c:v>83.837708928681508</c:v>
                </c:pt>
                <c:pt idx="14">
                  <c:v>87.714068378528381</c:v>
                </c:pt>
                <c:pt idx="15">
                  <c:v>65.303961678419441</c:v>
                </c:pt>
                <c:pt idx="16">
                  <c:v>100</c:v>
                </c:pt>
                <c:pt idx="17">
                  <c:v>84.154125135139253</c:v>
                </c:pt>
                <c:pt idx="18">
                  <c:v>85.108811696567443</c:v>
                </c:pt>
                <c:pt idx="19">
                  <c:v>73.271974947940663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2720512"/>
        <c:axId val="92730496"/>
      </c:barChart>
      <c:catAx>
        <c:axId val="92720512"/>
        <c:scaling>
          <c:orientation val="minMax"/>
        </c:scaling>
        <c:axPos val="b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730496"/>
        <c:crosses val="autoZero"/>
        <c:auto val="1"/>
        <c:lblAlgn val="ctr"/>
        <c:lblOffset val="100"/>
        <c:noMultiLvlLbl val="1"/>
      </c:catAx>
      <c:valAx>
        <c:axId val="92730496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720512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10130988299359772"/>
          <c:y val="8.181459358471703E-2"/>
          <c:w val="0.89869011700640244"/>
          <c:h val="0.73244371058425239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'graph-energy'!$W$3</c:f>
              <c:strCache>
                <c:ptCount val="1"/>
                <c:pt idx="0">
                  <c:v>GPU Core+</c:v>
                </c:pt>
              </c:strCache>
            </c:strRef>
          </c:tx>
          <c:spPr>
            <a:solidFill>
              <a:srgbClr val="005C2A"/>
            </a:solidFill>
            <a:ln>
              <a:noFill/>
            </a:ln>
          </c:spPr>
          <c:invertIfNegative val="1"/>
          <c:cat>
            <c:strRef>
              <c:f>('graph-energy'!$X$2:$AA$2,'graph-energy'!$AD$2:$AG$2,'graph-energy'!$AJ$2:$AM$2,'graph-energy'!$AP$2:$AS$2,'graph-energy'!$AV$2:$AY$2)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('graph-energy'!$X$3:$AA$3,'graph-energy'!$AD$3:$AG$3,'graph-energy'!$AJ$3:$AM$3,'graph-energy'!$AP$3:$AS$3,'graph-energy'!$AV$3:$AY$3)</c:f>
              <c:numCache>
                <c:formatCode>General</c:formatCode>
                <c:ptCount val="20"/>
                <c:pt idx="0">
                  <c:v>22.760664834019391</c:v>
                </c:pt>
                <c:pt idx="1">
                  <c:v>15.448020558159719</c:v>
                </c:pt>
                <c:pt idx="2">
                  <c:v>14.343899854213037</c:v>
                </c:pt>
                <c:pt idx="3">
                  <c:v>13.697518161797921</c:v>
                </c:pt>
                <c:pt idx="4">
                  <c:v>20.601375090883817</c:v>
                </c:pt>
                <c:pt idx="5">
                  <c:v>14.404227822785396</c:v>
                </c:pt>
                <c:pt idx="6">
                  <c:v>13.473540734583114</c:v>
                </c:pt>
                <c:pt idx="7">
                  <c:v>13.464701260964029</c:v>
                </c:pt>
                <c:pt idx="8">
                  <c:v>18.179814807568565</c:v>
                </c:pt>
                <c:pt idx="9">
                  <c:v>11.234443686158398</c:v>
                </c:pt>
                <c:pt idx="10">
                  <c:v>11.374197549893569</c:v>
                </c:pt>
                <c:pt idx="11">
                  <c:v>9.8489621725660808</c:v>
                </c:pt>
                <c:pt idx="12">
                  <c:v>24.738437755183096</c:v>
                </c:pt>
                <c:pt idx="13">
                  <c:v>17.093908248439991</c:v>
                </c:pt>
                <c:pt idx="14">
                  <c:v>14.693788238743123</c:v>
                </c:pt>
                <c:pt idx="15">
                  <c:v>13.248843499378522</c:v>
                </c:pt>
                <c:pt idx="16">
                  <c:v>21.570073121913726</c:v>
                </c:pt>
                <c:pt idx="17">
                  <c:v>14.545150078885879</c:v>
                </c:pt>
                <c:pt idx="18">
                  <c:v>13.471356594358211</c:v>
                </c:pt>
                <c:pt idx="19">
                  <c:v>12.565006273676653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'graph-energy'!$W$4</c:f>
              <c:strCache>
                <c:ptCount val="1"/>
                <c:pt idx="0">
                  <c:v>L1 D$</c:v>
                </c:pt>
              </c:strCache>
            </c:strRef>
          </c:tx>
          <c:spPr>
            <a:solidFill>
              <a:srgbClr val="FAC090"/>
            </a:solidFill>
            <a:ln>
              <a:noFill/>
            </a:ln>
          </c:spPr>
          <c:invertIfNegative val="1"/>
          <c:cat>
            <c:strRef>
              <c:f>('graph-energy'!$X$2:$AA$2,'graph-energy'!$AD$2:$AG$2,'graph-energy'!$AJ$2:$AM$2,'graph-energy'!$AP$2:$AS$2,'graph-energy'!$AV$2:$AY$2)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('graph-energy'!$X$4:$AA$4,'graph-energy'!$AD$4:$AG$4,'graph-energy'!$AJ$4:$AM$4,'graph-energy'!$AP$4:$AS$4,'graph-energy'!$AV$4:$AY$4)</c:f>
              <c:numCache>
                <c:formatCode>General</c:formatCode>
                <c:ptCount val="20"/>
                <c:pt idx="0">
                  <c:v>25.48444227337238</c:v>
                </c:pt>
                <c:pt idx="1">
                  <c:v>25.489599850952541</c:v>
                </c:pt>
                <c:pt idx="2">
                  <c:v>0.19525761270861008</c:v>
                </c:pt>
                <c:pt idx="3">
                  <c:v>0.19525761270861008</c:v>
                </c:pt>
                <c:pt idx="4">
                  <c:v>27.878068119820437</c:v>
                </c:pt>
                <c:pt idx="5">
                  <c:v>27.87833162618465</c:v>
                </c:pt>
                <c:pt idx="6">
                  <c:v>3.8455016622063076</c:v>
                </c:pt>
                <c:pt idx="7">
                  <c:v>3.8455016622063076</c:v>
                </c:pt>
                <c:pt idx="8">
                  <c:v>20.948762873673587</c:v>
                </c:pt>
                <c:pt idx="9">
                  <c:v>2.6235283233432725</c:v>
                </c:pt>
                <c:pt idx="10">
                  <c:v>7.5493636110841422E-4</c:v>
                </c:pt>
                <c:pt idx="11">
                  <c:v>4.1962911238266385E-5</c:v>
                </c:pt>
                <c:pt idx="12">
                  <c:v>27.338544465165274</c:v>
                </c:pt>
                <c:pt idx="13">
                  <c:v>27.338544465165274</c:v>
                </c:pt>
                <c:pt idx="14">
                  <c:v>0.20006962719822222</c:v>
                </c:pt>
                <c:pt idx="15">
                  <c:v>0.20006962719822222</c:v>
                </c:pt>
                <c:pt idx="16">
                  <c:v>25.412454433007927</c:v>
                </c:pt>
                <c:pt idx="17">
                  <c:v>20.832501066411446</c:v>
                </c:pt>
                <c:pt idx="18">
                  <c:v>1.0603959596185621</c:v>
                </c:pt>
                <c:pt idx="19">
                  <c:v>1.0602177162560946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'graph-energy'!$W$5</c:f>
              <c:strCache>
                <c:ptCount val="1"/>
                <c:pt idx="0">
                  <c:v>Scratch/Stash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</c:spPr>
          <c:invertIfNegative val="1"/>
          <c:cat>
            <c:strRef>
              <c:f>('graph-energy'!$X$2:$AA$2,'graph-energy'!$AD$2:$AG$2,'graph-energy'!$AJ$2:$AM$2,'graph-energy'!$AP$2:$AS$2,'graph-energy'!$AV$2:$AY$2)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('graph-energy'!$X$5:$AA$5,'graph-energy'!$AD$5:$AG$5,'graph-energy'!$AJ$5:$AM$5,'graph-energy'!$AP$5:$AS$5,'graph-energy'!$AV$5:$AY$5)</c:f>
              <c:numCache>
                <c:formatCode>General</c:formatCode>
                <c:ptCount val="20"/>
                <c:pt idx="0">
                  <c:v>2.2404572492785784</c:v>
                </c:pt>
                <c:pt idx="1">
                  <c:v>0</c:v>
                </c:pt>
                <c:pt idx="2">
                  <c:v>11.605281667456662</c:v>
                </c:pt>
                <c:pt idx="3">
                  <c:v>10.684002299298941</c:v>
                </c:pt>
                <c:pt idx="4">
                  <c:v>1.8314791695018982</c:v>
                </c:pt>
                <c:pt idx="5">
                  <c:v>0</c:v>
                </c:pt>
                <c:pt idx="6">
                  <c:v>9.4868275826254393</c:v>
                </c:pt>
                <c:pt idx="7">
                  <c:v>6.1492307304457716</c:v>
                </c:pt>
                <c:pt idx="8">
                  <c:v>1.530183642870631</c:v>
                </c:pt>
                <c:pt idx="9">
                  <c:v>0</c:v>
                </c:pt>
                <c:pt idx="10">
                  <c:v>6.8142112919100741</c:v>
                </c:pt>
                <c:pt idx="11">
                  <c:v>0.92700667099287981</c:v>
                </c:pt>
                <c:pt idx="12">
                  <c:v>2.6485806589225911</c:v>
                </c:pt>
                <c:pt idx="13">
                  <c:v>0</c:v>
                </c:pt>
                <c:pt idx="14">
                  <c:v>13.7193086704386</c:v>
                </c:pt>
                <c:pt idx="15">
                  <c:v>6.4520804221902237</c:v>
                </c:pt>
                <c:pt idx="16">
                  <c:v>2.0626751801434229</c:v>
                </c:pt>
                <c:pt idx="17">
                  <c:v>0</c:v>
                </c:pt>
                <c:pt idx="18">
                  <c:v>10.406407303107702</c:v>
                </c:pt>
                <c:pt idx="19">
                  <c:v>6.0530800307319508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'graph-energy'!$W$6</c:f>
              <c:strCache>
                <c:ptCount val="1"/>
                <c:pt idx="0">
                  <c:v>L2 $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1"/>
          <c:cat>
            <c:strRef>
              <c:f>('graph-energy'!$X$2:$AA$2,'graph-energy'!$AD$2:$AG$2,'graph-energy'!$AJ$2:$AM$2,'graph-energy'!$AP$2:$AS$2,'graph-energy'!$AV$2:$AY$2)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('graph-energy'!$X$6:$AA$6,'graph-energy'!$AD$6:$AG$6,'graph-energy'!$AJ$6:$AM$6,'graph-energy'!$AP$6:$AS$6,'graph-energy'!$AV$6:$AY$6)</c:f>
              <c:numCache>
                <c:formatCode>General</c:formatCode>
                <c:ptCount val="20"/>
                <c:pt idx="0">
                  <c:v>14.398623928844195</c:v>
                </c:pt>
                <c:pt idx="1">
                  <c:v>14.3543715984381</c:v>
                </c:pt>
                <c:pt idx="2">
                  <c:v>16.955425241196519</c:v>
                </c:pt>
                <c:pt idx="3">
                  <c:v>11.926549567006047</c:v>
                </c:pt>
                <c:pt idx="4">
                  <c:v>15.90129424043867</c:v>
                </c:pt>
                <c:pt idx="5">
                  <c:v>16.321068134654066</c:v>
                </c:pt>
                <c:pt idx="6">
                  <c:v>11.435086005746696</c:v>
                </c:pt>
                <c:pt idx="7">
                  <c:v>11.177845749788291</c:v>
                </c:pt>
                <c:pt idx="8">
                  <c:v>19.19973732663339</c:v>
                </c:pt>
                <c:pt idx="9">
                  <c:v>8.7237315190455167</c:v>
                </c:pt>
                <c:pt idx="10">
                  <c:v>19.773421022402033</c:v>
                </c:pt>
                <c:pt idx="11">
                  <c:v>8.7454129025522231</c:v>
                </c:pt>
                <c:pt idx="12">
                  <c:v>15.475142301747095</c:v>
                </c:pt>
                <c:pt idx="13">
                  <c:v>15.611738320383855</c:v>
                </c:pt>
                <c:pt idx="14">
                  <c:v>16.106535600465172</c:v>
                </c:pt>
                <c:pt idx="15">
                  <c:v>1.7389694479235942</c:v>
                </c:pt>
                <c:pt idx="16">
                  <c:v>16.243699449415828</c:v>
                </c:pt>
                <c:pt idx="17">
                  <c:v>13.75272739313038</c:v>
                </c:pt>
                <c:pt idx="18">
                  <c:v>16.067616967452604</c:v>
                </c:pt>
                <c:pt idx="19">
                  <c:v>8.3971944168175376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'graph-energy'!$W$7</c:f>
              <c:strCache>
                <c:ptCount val="1"/>
                <c:pt idx="0">
                  <c:v>N/W</c:v>
                </c:pt>
              </c:strCache>
            </c:strRef>
          </c:tx>
          <c:spPr>
            <a:solidFill>
              <a:srgbClr val="558ED5"/>
            </a:solidFill>
            <a:ln>
              <a:noFill/>
            </a:ln>
          </c:spPr>
          <c:invertIfNegative val="1"/>
          <c:cat>
            <c:strRef>
              <c:f>('graph-energy'!$X$2:$AA$2,'graph-energy'!$AD$2:$AG$2,'graph-energy'!$AJ$2:$AM$2,'graph-energy'!$AP$2:$AS$2,'graph-energy'!$AV$2:$AY$2)</c:f>
              <c:strCache>
                <c:ptCount val="20"/>
                <c:pt idx="0">
                  <c:v>Scr</c:v>
                </c:pt>
                <c:pt idx="1">
                  <c:v>C</c:v>
                </c:pt>
                <c:pt idx="2">
                  <c:v>Scr+D</c:v>
                </c:pt>
                <c:pt idx="3">
                  <c:v>St</c:v>
                </c:pt>
                <c:pt idx="4">
                  <c:v>Scr</c:v>
                </c:pt>
                <c:pt idx="5">
                  <c:v>C</c:v>
                </c:pt>
                <c:pt idx="6">
                  <c:v>Scr+D</c:v>
                </c:pt>
                <c:pt idx="7">
                  <c:v>St</c:v>
                </c:pt>
                <c:pt idx="8">
                  <c:v>Scr</c:v>
                </c:pt>
                <c:pt idx="9">
                  <c:v>C</c:v>
                </c:pt>
                <c:pt idx="10">
                  <c:v>Scr+D</c:v>
                </c:pt>
                <c:pt idx="11">
                  <c:v>St</c:v>
                </c:pt>
                <c:pt idx="12">
                  <c:v>Scr</c:v>
                </c:pt>
                <c:pt idx="13">
                  <c:v>C</c:v>
                </c:pt>
                <c:pt idx="14">
                  <c:v>Scr+D</c:v>
                </c:pt>
                <c:pt idx="15">
                  <c:v>St</c:v>
                </c:pt>
                <c:pt idx="16">
                  <c:v>Scr</c:v>
                </c:pt>
                <c:pt idx="17">
                  <c:v>C</c:v>
                </c:pt>
                <c:pt idx="18">
                  <c:v>Scr+D</c:v>
                </c:pt>
                <c:pt idx="19">
                  <c:v>St</c:v>
                </c:pt>
              </c:strCache>
            </c:strRef>
          </c:cat>
          <c:val>
            <c:numRef>
              <c:f>('graph-energy'!$X$7:$AA$7,'graph-energy'!$AD$7:$AG$7,'graph-energy'!$AJ$7:$AM$7,'graph-energy'!$AP$7:$AS$7,'graph-energy'!$AV$7:$AY$7)</c:f>
              <c:numCache>
                <c:formatCode>General</c:formatCode>
                <c:ptCount val="20"/>
                <c:pt idx="0">
                  <c:v>35.115811714485432</c:v>
                </c:pt>
                <c:pt idx="1">
                  <c:v>35.065328813284964</c:v>
                </c:pt>
                <c:pt idx="2">
                  <c:v>35.512126079049885</c:v>
                </c:pt>
                <c:pt idx="3">
                  <c:v>29.83114838414442</c:v>
                </c:pt>
                <c:pt idx="4">
                  <c:v>33.787783379355204</c:v>
                </c:pt>
                <c:pt idx="5">
                  <c:v>34.22495038230592</c:v>
                </c:pt>
                <c:pt idx="6">
                  <c:v>20.383803394971082</c:v>
                </c:pt>
                <c:pt idx="7">
                  <c:v>23.845681067157386</c:v>
                </c:pt>
                <c:pt idx="8">
                  <c:v>40.141501349253787</c:v>
                </c:pt>
                <c:pt idx="9">
                  <c:v>18.946246430154254</c:v>
                </c:pt>
                <c:pt idx="10">
                  <c:v>36.46237974207844</c:v>
                </c:pt>
                <c:pt idx="11">
                  <c:v>19.13228089789806</c:v>
                </c:pt>
                <c:pt idx="12">
                  <c:v>29.799294818981924</c:v>
                </c:pt>
                <c:pt idx="13">
                  <c:v>29.926530802559459</c:v>
                </c:pt>
                <c:pt idx="14">
                  <c:v>25.143224721863174</c:v>
                </c:pt>
                <c:pt idx="15">
                  <c:v>4.2830769397818944</c:v>
                </c:pt>
                <c:pt idx="16">
                  <c:v>34.711097815519075</c:v>
                </c:pt>
                <c:pt idx="17">
                  <c:v>29.540764107076146</c:v>
                </c:pt>
                <c:pt idx="18">
                  <c:v>29.375383484490641</c:v>
                </c:pt>
                <c:pt idx="19">
                  <c:v>19.27304682224543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gapWidth val="52"/>
        <c:overlap val="100"/>
        <c:axId val="105072128"/>
        <c:axId val="105073664"/>
      </c:barChart>
      <c:catAx>
        <c:axId val="105072128"/>
        <c:scaling>
          <c:orientation val="minMax"/>
        </c:scaling>
        <c:axPos val="b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073664"/>
        <c:crosses val="autoZero"/>
        <c:auto val="1"/>
        <c:lblAlgn val="ctr"/>
        <c:lblOffset val="100"/>
        <c:noMultiLvlLbl val="1"/>
      </c:catAx>
      <c:valAx>
        <c:axId val="105073664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majorTickMark val="in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072128"/>
        <c:crossesAt val="0"/>
        <c:crossBetween val="between"/>
        <c:majorUnit val="20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1612316869482224"/>
          <c:y val="0"/>
          <c:w val="0.82805185566757467"/>
          <c:h val="5.0358524327026845E-2"/>
        </c:manualLayout>
      </c:layout>
      <c:spPr>
        <a:noFill/>
        <a:ln>
          <a:noFill/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  <c:showDLblsOverMax val="1"/>
  </c:chart>
  <c:spPr>
    <a:solidFill>
      <a:srgbClr val="FFFFFF"/>
    </a:solidFill>
    <a:ln w="9360"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7659076399233963E-2"/>
          <c:y val="7.492639819066281E-2"/>
          <c:w val="0.90186032489182077"/>
          <c:h val="0.7900876397703233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2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5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8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4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20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2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cat>
            <c:strRef>
              <c:f>('graph-execution-cycles'!$AQ$2,'graph-execution-cycles'!$AS$2,'graph-execution-cycles'!$AV$2,'graph-execution-cycles'!$AX$2,'graph-execution-cycles'!$AZ$2,'graph-execution-cycles'!$BC$2,'graph-execution-cycles'!$BE$2,'graph-execution-cycles'!$BG$2,'graph-execution-cycles'!$BJ$2,'graph-execution-cycles'!$BL$2,'graph-execution-cycles'!$BN$2,'graph-execution-cycles'!$BQ$2,'graph-execution-cycles'!$BS$2,'graph-execution-cycles'!$BU$2,'graph-execution-cycles'!$BX$2,'graph-execution-cycles'!$BZ$2,'graph-execution-cycles'!$CB$2,'graph-execution-cycles'!$CE$2,'graph-execution-cycles'!$CN$2,'graph-execution-cycles'!$CP$2,'graph-execution-cycles'!$CS$2,'graph-execution-cycles'!$DB$2,'graph-execution-cycles'!$DD$2,'graph-execution-cycles'!$DG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xecution-cycles'!$AQ$3,'graph-execution-cycles'!$AS$3,'graph-execution-cycles'!$AV$3,'graph-execution-cycles'!$AX$3,'graph-execution-cycles'!$AZ$3,'graph-execution-cycles'!$BC$3,'graph-execution-cycles'!$BE$3,'graph-execution-cycles'!$BG$3,'graph-execution-cycles'!$BI$3,'graph-execution-cycles'!$BL$3,'graph-execution-cycles'!$BN$3,'graph-execution-cycles'!$BQ$3,'graph-execution-cycles'!$BS$3,'graph-execution-cycles'!$BU$3,'graph-execution-cycles'!$BX$3,'graph-execution-cycles'!$BZ$3,'graph-execution-cycles'!$CB$3,'graph-execution-cycles'!$CE$3,'graph-execution-cycles'!$CN$3,'graph-execution-cycles'!$CP$3,'graph-execution-cycles'!$CS$3,'graph-execution-cycles'!$DB$3,'graph-execution-cycles'!$DD$3,'graph-execution-cycles'!$DG$3)</c:f>
              <c:numCache>
                <c:formatCode>0</c:formatCode>
                <c:ptCount val="24"/>
                <c:pt idx="0">
                  <c:v>100</c:v>
                </c:pt>
                <c:pt idx="1">
                  <c:v>120.53050441450178</c:v>
                </c:pt>
                <c:pt idx="2">
                  <c:v>82.580930152168506</c:v>
                </c:pt>
                <c:pt idx="3">
                  <c:v>100</c:v>
                </c:pt>
                <c:pt idx="4">
                  <c:v>105.83154979226993</c:v>
                </c:pt>
                <c:pt idx="5">
                  <c:v>94.072768475387107</c:v>
                </c:pt>
                <c:pt idx="6">
                  <c:v>100</c:v>
                </c:pt>
                <c:pt idx="7">
                  <c:v>101.96553631119041</c:v>
                </c:pt>
                <c:pt idx="8">
                  <c:v>101.1898308255702</c:v>
                </c:pt>
                <c:pt idx="9">
                  <c:v>100</c:v>
                </c:pt>
                <c:pt idx="10">
                  <c:v>99.310085444489886</c:v>
                </c:pt>
                <c:pt idx="11">
                  <c:v>87.848656365035296</c:v>
                </c:pt>
                <c:pt idx="12">
                  <c:v>100</c:v>
                </c:pt>
                <c:pt idx="13">
                  <c:v>90.583181395988859</c:v>
                </c:pt>
                <c:pt idx="14">
                  <c:v>77.7783893494788</c:v>
                </c:pt>
                <c:pt idx="15">
                  <c:v>100</c:v>
                </c:pt>
                <c:pt idx="16">
                  <c:v>102.69611668806074</c:v>
                </c:pt>
                <c:pt idx="17">
                  <c:v>99.697377034667639</c:v>
                </c:pt>
                <c:pt idx="18">
                  <c:v>100</c:v>
                </c:pt>
                <c:pt idx="19">
                  <c:v>97.28415824839999</c:v>
                </c:pt>
                <c:pt idx="20">
                  <c:v>88.136723925327232</c:v>
                </c:pt>
                <c:pt idx="21">
                  <c:v>100</c:v>
                </c:pt>
                <c:pt idx="22">
                  <c:v>102.60016175641449</c:v>
                </c:pt>
                <c:pt idx="23">
                  <c:v>89.813026314043555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92641152"/>
        <c:axId val="92642688"/>
      </c:barChart>
      <c:catAx>
        <c:axId val="92641152"/>
        <c:scaling>
          <c:orientation val="minMax"/>
        </c:scaling>
        <c:axPos val="b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642688"/>
        <c:crosses val="autoZero"/>
        <c:auto val="1"/>
        <c:lblAlgn val="ctr"/>
        <c:lblOffset val="100"/>
        <c:noMultiLvlLbl val="1"/>
      </c:catAx>
      <c:valAx>
        <c:axId val="92642688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92641152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9.7659076399233963E-2"/>
          <c:y val="7.492639819066281E-2"/>
          <c:w val="0.90186032489182077"/>
          <c:h val="0.7900876397703233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'graph-execution-cycles'!$L$3</c:f>
              <c:strCache>
                <c:ptCount val="1"/>
                <c:pt idx="0">
                  <c:v>Execution Cycles</c:v>
                </c:pt>
              </c:strCache>
            </c:strRef>
          </c:tx>
          <c:spPr>
            <a:solidFill>
              <a:srgbClr val="558ED5"/>
            </a:solidFill>
            <a:ln w="9360">
              <a:solidFill>
                <a:srgbClr val="558ED5"/>
              </a:solidFill>
              <a:round/>
            </a:ln>
          </c:spPr>
          <c:invertIfNegative val="1"/>
          <c:dPt>
            <c:idx val="2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5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8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1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4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17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20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dPt>
            <c:idx val="23"/>
            <c:invertIfNegative val="1"/>
            <c:spPr>
              <a:solidFill>
                <a:srgbClr val="005C2A"/>
              </a:solidFill>
              <a:ln w="9360">
                <a:solidFill>
                  <a:srgbClr val="005C2A"/>
                </a:solidFill>
                <a:round/>
              </a:ln>
            </c:spPr>
          </c:dPt>
          <c:cat>
            <c:strRef>
              <c:f>('graph-execution-cycles'!$AQ$2,'graph-execution-cycles'!$AS$2,'graph-execution-cycles'!$AV$2,'graph-execution-cycles'!$AX$2,'graph-execution-cycles'!$AZ$2,'graph-execution-cycles'!$BC$2,'graph-execution-cycles'!$BE$2,'graph-execution-cycles'!$BG$2,'graph-execution-cycles'!$BJ$2,'graph-execution-cycles'!$BL$2,'graph-execution-cycles'!$BN$2,'graph-execution-cycles'!$BQ$2,'graph-execution-cycles'!$BS$2,'graph-execution-cycles'!$BU$2,'graph-execution-cycles'!$BX$2,'graph-execution-cycles'!$BZ$2,'graph-execution-cycles'!$CB$2,'graph-execution-cycles'!$CE$2,'graph-execution-cycles'!$CN$2,'graph-execution-cycles'!$CP$2,'graph-execution-cycles'!$CS$2,'graph-execution-cycles'!$DB$2,'graph-execution-cycles'!$DD$2,'graph-execution-cycles'!$DG$2)</c:f>
              <c:strCache>
                <c:ptCount val="24"/>
                <c:pt idx="0">
                  <c:v>Scr</c:v>
                </c:pt>
                <c:pt idx="1">
                  <c:v>C</c:v>
                </c:pt>
                <c:pt idx="2">
                  <c:v>St </c:v>
                </c:pt>
                <c:pt idx="3">
                  <c:v>Scr</c:v>
                </c:pt>
                <c:pt idx="4">
                  <c:v>C</c:v>
                </c:pt>
                <c:pt idx="5">
                  <c:v>St </c:v>
                </c:pt>
                <c:pt idx="6">
                  <c:v>Scr</c:v>
                </c:pt>
                <c:pt idx="7">
                  <c:v>C</c:v>
                </c:pt>
                <c:pt idx="8">
                  <c:v>St </c:v>
                </c:pt>
                <c:pt idx="9">
                  <c:v>Scr</c:v>
                </c:pt>
                <c:pt idx="10">
                  <c:v>C</c:v>
                </c:pt>
                <c:pt idx="11">
                  <c:v>St </c:v>
                </c:pt>
                <c:pt idx="12">
                  <c:v>Scr</c:v>
                </c:pt>
                <c:pt idx="13">
                  <c:v>C</c:v>
                </c:pt>
                <c:pt idx="14">
                  <c:v>St </c:v>
                </c:pt>
                <c:pt idx="15">
                  <c:v>Scr</c:v>
                </c:pt>
                <c:pt idx="16">
                  <c:v>C</c:v>
                </c:pt>
                <c:pt idx="17">
                  <c:v>St </c:v>
                </c:pt>
                <c:pt idx="18">
                  <c:v>Scr</c:v>
                </c:pt>
                <c:pt idx="19">
                  <c:v>C</c:v>
                </c:pt>
                <c:pt idx="20">
                  <c:v>St </c:v>
                </c:pt>
                <c:pt idx="21">
                  <c:v>Scr</c:v>
                </c:pt>
                <c:pt idx="22">
                  <c:v>C</c:v>
                </c:pt>
                <c:pt idx="23">
                  <c:v>St </c:v>
                </c:pt>
              </c:strCache>
            </c:strRef>
          </c:cat>
          <c:val>
            <c:numRef>
              <c:f>('graph-execution-cycles'!$AQ$3,'graph-execution-cycles'!$AS$3,'graph-execution-cycles'!$AV$3,'graph-execution-cycles'!$AX$3,'graph-execution-cycles'!$AZ$3,'graph-execution-cycles'!$BC$3,'graph-execution-cycles'!$BE$3,'graph-execution-cycles'!$BG$3,'graph-execution-cycles'!$BI$3,'graph-execution-cycles'!$BL$3,'graph-execution-cycles'!$BN$3,'graph-execution-cycles'!$BQ$3,'graph-execution-cycles'!$BS$3,'graph-execution-cycles'!$BU$3,'graph-execution-cycles'!$BX$3,'graph-execution-cycles'!$BZ$3,'graph-execution-cycles'!$CB$3,'graph-execution-cycles'!$CE$3,'graph-execution-cycles'!$CN$3,'graph-execution-cycles'!$CP$3,'graph-execution-cycles'!$CS$3,'graph-execution-cycles'!$DB$3,'graph-execution-cycles'!$DD$3,'graph-execution-cycles'!$DG$3)</c:f>
              <c:numCache>
                <c:formatCode>0</c:formatCode>
                <c:ptCount val="24"/>
                <c:pt idx="0">
                  <c:v>100</c:v>
                </c:pt>
                <c:pt idx="1">
                  <c:v>120.53050441450178</c:v>
                </c:pt>
                <c:pt idx="2">
                  <c:v>82.580930152168506</c:v>
                </c:pt>
                <c:pt idx="3">
                  <c:v>100</c:v>
                </c:pt>
                <c:pt idx="4">
                  <c:v>105.83154979226993</c:v>
                </c:pt>
                <c:pt idx="5">
                  <c:v>94.072768475387107</c:v>
                </c:pt>
                <c:pt idx="6">
                  <c:v>100</c:v>
                </c:pt>
                <c:pt idx="7">
                  <c:v>101.96553631119041</c:v>
                </c:pt>
                <c:pt idx="8">
                  <c:v>101.1898308255702</c:v>
                </c:pt>
                <c:pt idx="9">
                  <c:v>100</c:v>
                </c:pt>
                <c:pt idx="10">
                  <c:v>99.310085444489886</c:v>
                </c:pt>
                <c:pt idx="11">
                  <c:v>87.848656365035296</c:v>
                </c:pt>
                <c:pt idx="12">
                  <c:v>100</c:v>
                </c:pt>
                <c:pt idx="13">
                  <c:v>90.583181395988859</c:v>
                </c:pt>
                <c:pt idx="14">
                  <c:v>77.7783893494788</c:v>
                </c:pt>
                <c:pt idx="15">
                  <c:v>100</c:v>
                </c:pt>
                <c:pt idx="16">
                  <c:v>102.69611668806074</c:v>
                </c:pt>
                <c:pt idx="17">
                  <c:v>99.697377034667639</c:v>
                </c:pt>
                <c:pt idx="18">
                  <c:v>100</c:v>
                </c:pt>
                <c:pt idx="19">
                  <c:v>97.28415824839999</c:v>
                </c:pt>
                <c:pt idx="20">
                  <c:v>88.136723925327232</c:v>
                </c:pt>
                <c:pt idx="21">
                  <c:v>100</c:v>
                </c:pt>
                <c:pt idx="22">
                  <c:v>102.60016175641449</c:v>
                </c:pt>
                <c:pt idx="23">
                  <c:v>89.813026314043555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360">
                    <a:solidFill>
                      <a:srgbClr val="558ED5"/>
                    </a:solidFill>
                    <a:round/>
                  </a:ln>
                </c14:spPr>
              </c14:invertSolidFillFmt>
            </c:ext>
          </c:extLst>
        </c:ser>
        <c:gapWidth val="57"/>
        <c:axId val="105228544"/>
        <c:axId val="105238528"/>
      </c:barChart>
      <c:catAx>
        <c:axId val="105228544"/>
        <c:scaling>
          <c:orientation val="minMax"/>
        </c:scaling>
        <c:axPos val="b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238528"/>
        <c:crosses val="autoZero"/>
        <c:auto val="1"/>
        <c:lblAlgn val="ctr"/>
        <c:lblOffset val="100"/>
        <c:noMultiLvlLbl val="1"/>
      </c:catAx>
      <c:valAx>
        <c:axId val="105238528"/>
        <c:scaling>
          <c:orientation val="minMax"/>
          <c:max val="110"/>
          <c:min val="0"/>
        </c:scaling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&quot;%&quot;" sourceLinked="0"/>
        <c:maj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5228544"/>
        <c:crossesAt val="0"/>
        <c:crossBetween val="between"/>
        <c:majorUnit val="20"/>
      </c:valAx>
      <c:spPr>
        <a:noFill/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3F47-FB89-4AFD-934C-CA390D13A44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A438A-395A-4C43-91F3-D7ECA3552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6789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048DF2-110E-4A1D-8DD8-7539414DD7B2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9D0226-1617-48C7-8AD9-B49AC6410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7309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5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Map Index per thread block. Shared Stash Map.</a:t>
            </a:r>
          </a:p>
          <a:p>
            <a:r>
              <a:rPr lang="en-US" b="1" dirty="0" smtClean="0"/>
              <a:t>Six arithmetic operations to get VA.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29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Map Index per thread block. Shared Stash Map.</a:t>
            </a:r>
          </a:p>
          <a:p>
            <a:r>
              <a:rPr lang="en-US" b="1" dirty="0" smtClean="0"/>
              <a:t>Six arithmetic operations to get VA.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292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231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481C-DF75-B64D-B000-68A6AC8715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946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231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82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Implicit- implicit loads and lazy </a:t>
            </a:r>
            <a:r>
              <a:rPr lang="en-US" dirty="0" err="1" smtClean="0"/>
              <a:t>writebacks</a:t>
            </a:r>
            <a:endParaRPr lang="en-US" dirty="0" smtClean="0"/>
          </a:p>
          <a:p>
            <a:r>
              <a:rPr lang="en-US" dirty="0" smtClean="0"/>
              <a:t>Pollution- two </a:t>
            </a:r>
            <a:r>
              <a:rPr lang="en-US" dirty="0" err="1" smtClean="0"/>
              <a:t>AoS</a:t>
            </a:r>
            <a:r>
              <a:rPr lang="en-US" dirty="0" smtClean="0"/>
              <a:t> arrays. B can fit inside cache only without pollution from A. </a:t>
            </a:r>
          </a:p>
          <a:p>
            <a:r>
              <a:rPr lang="en-US" dirty="0" smtClean="0"/>
              <a:t>On demand- Reads n writes only 1 element out of</a:t>
            </a:r>
            <a:r>
              <a:rPr lang="en-US" baseline="0" dirty="0" smtClean="0"/>
              <a:t> 32</a:t>
            </a:r>
          </a:p>
          <a:p>
            <a:r>
              <a:rPr lang="en-US" baseline="0" dirty="0" smtClean="0"/>
              <a:t>Reuse- Subsequent kernels reuse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587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47537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6076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116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570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5707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15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978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67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38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98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93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02246-F2E4-40D8-8E15-487637202A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374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9D0226-1617-48C7-8AD9-B49AC64107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0FE1-E0CC-46DB-A3B6-B624179334D9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507DC-8B74-447A-8BD9-4E98A31C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2E88-B0FE-445A-B2C6-BE4B571C0CFA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D350-2C32-4D60-ACFA-D6B987DEF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F3E1-8662-48E9-A90D-488B7BFC4F2E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6A10-CC7D-48A7-B403-65605AAB4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952"/>
          </a:xfrm>
          <a:solidFill>
            <a:srgbClr val="333399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CD48-A96E-49C2-A09A-C050D57BC359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39F8-5B81-45BE-B869-BD397697C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635D-8C11-4D3D-9388-4D042F13BCBE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53D4-D557-415D-A6B1-867774A63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952"/>
          </a:xfrm>
          <a:solidFill>
            <a:srgbClr val="333399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D92AC-D185-42EF-A5E6-D43C7D0ED670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B68C-B833-4863-A37A-01658D4BE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952"/>
          </a:xfrm>
          <a:solidFill>
            <a:srgbClr val="333399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C4D9C-8584-480C-BC8F-15376FF2036B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15E7-BD9E-4AD7-817A-55DFAA3B0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"/>
            <a:ext cx="9144000" cy="758952"/>
          </a:xfrm>
          <a:solidFill>
            <a:srgbClr val="333399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34C3-1E13-4676-AF1F-2702BC0BB289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62FB-3B3D-4F8B-97B8-AEF7DA0DD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98A0-0D4F-45F2-8F75-41E8AF7659B0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FB85-8CE6-4151-8E06-5E945D06F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458D-86CB-42C9-B240-CCFF2026831C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749-61C0-4041-AE53-76176D004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050E-A59F-4686-9D06-F62E3E89D7FD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987D-893A-441B-A971-B4B4689F3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77530D-885F-4E52-867E-EF7CB808AAB3}" type="datetime1">
              <a:rPr lang="en-US" smtClean="0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5BC683-64EC-4A6F-A02E-05C6506A9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7716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Stash: Have Your Scratchpad and Cache it Too</a:t>
            </a:r>
            <a:endParaRPr lang="en-US" sz="3900" dirty="0" smtClean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229600" cy="3276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rgbClr val="D25000"/>
                </a:solidFill>
                <a:latin typeface="Arial Narrow" charset="0"/>
              </a:rPr>
              <a:t>Matthew D. </a:t>
            </a:r>
            <a:r>
              <a:rPr lang="en-US" sz="2400" dirty="0" smtClean="0">
                <a:solidFill>
                  <a:srgbClr val="D25000"/>
                </a:solidFill>
                <a:latin typeface="Arial Narrow" charset="0"/>
              </a:rPr>
              <a:t>Sinclair et. al</a:t>
            </a:r>
            <a:endParaRPr lang="en-US" sz="2400" b="1" dirty="0" smtClean="0">
              <a:solidFill>
                <a:srgbClr val="D25000"/>
              </a:solidFill>
              <a:latin typeface="Arial Narrow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Narrow" charset="0"/>
              </a:rPr>
              <a:t>UIUC</a:t>
            </a:r>
            <a:endParaRPr lang="en-US" sz="2400" b="1" dirty="0" smtClean="0">
              <a:solidFill>
                <a:schemeClr val="tx1"/>
              </a:solidFill>
              <a:latin typeface="Arial Narrow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schemeClr val="tx1"/>
              </a:solidFill>
              <a:latin typeface="Arial Narrow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Narrow" charset="0"/>
              </a:rPr>
              <a:t>Presenting by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  <a:latin typeface="Arial Narrow" charset="0"/>
              </a:rPr>
              <a:t>Sharmila</a:t>
            </a:r>
            <a:r>
              <a:rPr lang="en-US" b="1" dirty="0" smtClean="0">
                <a:solidFill>
                  <a:schemeClr val="tx1"/>
                </a:solidFill>
                <a:latin typeface="Arial Narrow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 Narrow" charset="0"/>
              </a:rPr>
              <a:t>Shridhar</a:t>
            </a:r>
            <a:endParaRPr lang="en-US" b="1" dirty="0" smtClean="0">
              <a:solidFill>
                <a:schemeClr val="tx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0493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6389"/>
    </mc:Choice>
    <mc:Fallback>
      <p:transition spd="slow" advTm="2638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Stash: Directly &amp; Globally Addressable</a:t>
            </a:r>
            <a:endParaRPr lang="en-US" dirty="0"/>
          </a:p>
        </p:txBody>
      </p:sp>
      <p:sp>
        <p:nvSpPr>
          <p:cNvPr id="6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381000" y="5257800"/>
            <a:ext cx="8686800" cy="1371600"/>
          </a:xfrm>
        </p:spPr>
        <p:txBody>
          <a:bodyPr/>
          <a:lstStyle/>
          <a:p>
            <a:r>
              <a:rPr lang="en-US" sz="2600" dirty="0" smtClean="0"/>
              <a:t>Like scratchpad: directly addressable (for hits)</a:t>
            </a:r>
          </a:p>
          <a:p>
            <a:r>
              <a:rPr lang="en-US" sz="2600" dirty="0" smtClean="0"/>
              <a:t>Like cache: globally addressable (for misses)</a:t>
            </a:r>
          </a:p>
          <a:p>
            <a:pPr lvl="1"/>
            <a:r>
              <a:rPr lang="en-US" sz="2200" dirty="0" smtClean="0">
                <a:solidFill>
                  <a:srgbClr val="D25000"/>
                </a:solidFill>
              </a:rPr>
              <a:t>Implicit loads, no </a:t>
            </a:r>
            <a:r>
              <a:rPr lang="en-US" sz="2200" dirty="0">
                <a:solidFill>
                  <a:srgbClr val="D25000"/>
                </a:solidFill>
              </a:rPr>
              <a:t>cache </a:t>
            </a:r>
            <a:r>
              <a:rPr lang="en-US" sz="2200" dirty="0" smtClean="0">
                <a:solidFill>
                  <a:srgbClr val="D25000"/>
                </a:solidFill>
              </a:rPr>
              <a:t>pollution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914400" y="2895600"/>
            <a:ext cx="2431924" cy="2057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 smtClean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 smtClean="0"/>
          </a:p>
          <a:p>
            <a:pPr algn="ctr">
              <a:defRPr/>
            </a:pPr>
            <a:r>
              <a:rPr lang="en-US" sz="2000" b="1" dirty="0"/>
              <a:t>Accelerator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004792" y="3661238"/>
            <a:ext cx="2189132" cy="986962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Scratchpad</a:t>
            </a:r>
            <a:endParaRPr lang="en-US" sz="2000" b="1" dirty="0"/>
          </a:p>
        </p:txBody>
      </p:sp>
      <p:sp>
        <p:nvSpPr>
          <p:cNvPr id="74" name="Rectangle 73"/>
          <p:cNvSpPr/>
          <p:nvPr/>
        </p:nvSpPr>
        <p:spPr>
          <a:xfrm>
            <a:off x="1363907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1541331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723953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901377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092574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269998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2452620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630044" y="3733800"/>
            <a:ext cx="182880" cy="182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TextBox 120"/>
          <p:cNvSpPr txBox="1">
            <a:spLocks noChangeArrowheads="1"/>
          </p:cNvSpPr>
          <p:nvPr/>
        </p:nvSpPr>
        <p:spPr bwMode="auto">
          <a:xfrm>
            <a:off x="984124" y="3550404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…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85" name="TextBox 120"/>
          <p:cNvSpPr txBox="1">
            <a:spLocks noChangeArrowheads="1"/>
          </p:cNvSpPr>
          <p:nvPr/>
        </p:nvSpPr>
        <p:spPr bwMode="auto">
          <a:xfrm>
            <a:off x="2812924" y="3546792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…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86" name="TextBox 120"/>
          <p:cNvSpPr txBox="1">
            <a:spLocks noChangeArrowheads="1"/>
          </p:cNvSpPr>
          <p:nvPr/>
        </p:nvSpPr>
        <p:spPr bwMode="auto">
          <a:xfrm>
            <a:off x="1181728" y="297180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500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87" name="TextBox 120"/>
          <p:cNvSpPr txBox="1">
            <a:spLocks noChangeArrowheads="1"/>
          </p:cNvSpPr>
          <p:nvPr/>
        </p:nvSpPr>
        <p:spPr bwMode="auto">
          <a:xfrm>
            <a:off x="1928230" y="297180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505</a:t>
            </a:r>
            <a:endParaRPr lang="en-US" sz="2000" b="1" dirty="0">
              <a:latin typeface="Arial Narrow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1456822" y="3337302"/>
            <a:ext cx="1" cy="351036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2187825" y="3352800"/>
            <a:ext cx="1" cy="351036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61999" y="839926"/>
            <a:ext cx="3962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+mn-lt"/>
              </a:rPr>
              <a:t>// A is global </a:t>
            </a:r>
            <a:r>
              <a:rPr lang="en-US" b="1" i="1" dirty="0" err="1" smtClean="0">
                <a:latin typeface="+mn-lt"/>
              </a:rPr>
              <a:t>mem</a:t>
            </a:r>
            <a:r>
              <a:rPr lang="en-US" b="1" i="1" dirty="0" smtClean="0">
                <a:latin typeface="+mn-lt"/>
              </a:rPr>
              <a:t> </a:t>
            </a:r>
            <a:r>
              <a:rPr lang="en-US" b="1" i="1" dirty="0" err="1" smtClean="0">
                <a:latin typeface="+mn-lt"/>
              </a:rPr>
              <a:t>addr</a:t>
            </a:r>
            <a:endParaRPr lang="en-US" b="1" i="1" dirty="0" smtClean="0">
              <a:latin typeface="+mn-lt"/>
            </a:endParaRPr>
          </a:p>
          <a:p>
            <a:r>
              <a:rPr lang="en-US" b="1" i="1" dirty="0" smtClean="0">
                <a:latin typeface="+mn-lt"/>
              </a:rPr>
              <a:t>// </a:t>
            </a:r>
            <a:r>
              <a:rPr lang="en-US" b="1" i="1" dirty="0" err="1" smtClean="0">
                <a:latin typeface="+mn-lt"/>
              </a:rPr>
              <a:t>scratch_base</a:t>
            </a:r>
            <a:r>
              <a:rPr lang="en-US" b="1" i="1" dirty="0" smtClean="0">
                <a:latin typeface="+mn-lt"/>
              </a:rPr>
              <a:t> == 500</a:t>
            </a:r>
          </a:p>
          <a:p>
            <a:r>
              <a:rPr lang="en-US" b="1" i="1" dirty="0" smtClean="0">
                <a:latin typeface="+mn-lt"/>
              </a:rPr>
              <a:t>for (</a:t>
            </a:r>
            <a:r>
              <a:rPr lang="en-US" b="1" i="1" dirty="0" err="1" smtClean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 = 500; </a:t>
            </a:r>
            <a:r>
              <a:rPr lang="en-US" b="1" i="1" dirty="0" err="1" smtClean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 &lt; 600; </a:t>
            </a:r>
            <a:r>
              <a:rPr lang="en-US" b="1" i="1" dirty="0" err="1" smtClean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++) {</a:t>
            </a:r>
          </a:p>
          <a:p>
            <a:r>
              <a:rPr lang="en-US" b="1" i="1" dirty="0" smtClean="0">
                <a:latin typeface="+mn-lt"/>
              </a:rPr>
              <a:t>     </a:t>
            </a:r>
            <a:r>
              <a:rPr lang="en-US" b="1" i="1" dirty="0" err="1" smtClean="0">
                <a:latin typeface="+mn-lt"/>
              </a:rPr>
              <a:t>reg</a:t>
            </a:r>
            <a:r>
              <a:rPr lang="en-US" b="1" i="1" dirty="0" smtClean="0">
                <a:latin typeface="+mn-lt"/>
              </a:rPr>
              <a:t> </a:t>
            </a:r>
            <a:r>
              <a:rPr lang="en-US" b="1" i="1" dirty="0" err="1" smtClean="0">
                <a:latin typeface="+mn-lt"/>
              </a:rPr>
              <a:t>r</a:t>
            </a:r>
            <a:r>
              <a:rPr lang="en-US" b="1" i="1" baseline="-25000" dirty="0" err="1" smtClean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 = load[A+i-500];</a:t>
            </a:r>
          </a:p>
          <a:p>
            <a:r>
              <a:rPr lang="en-US" b="1" i="1" dirty="0" smtClean="0">
                <a:latin typeface="+mn-lt"/>
              </a:rPr>
              <a:t>     scratch[</a:t>
            </a:r>
            <a:r>
              <a:rPr lang="en-US" b="1" i="1" dirty="0" err="1" smtClean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] = </a:t>
            </a:r>
            <a:r>
              <a:rPr lang="en-US" b="1" i="1" dirty="0" err="1" smtClean="0">
                <a:latin typeface="+mn-lt"/>
              </a:rPr>
              <a:t>r</a:t>
            </a:r>
            <a:r>
              <a:rPr lang="en-US" b="1" i="1" baseline="-25000" dirty="0" err="1" smtClean="0">
                <a:latin typeface="+mn-lt"/>
              </a:rPr>
              <a:t>i</a:t>
            </a:r>
            <a:r>
              <a:rPr lang="en-US" b="1" i="1" baseline="-25000" dirty="0" smtClean="0">
                <a:latin typeface="+mn-lt"/>
              </a:rPr>
              <a:t> </a:t>
            </a:r>
            <a:r>
              <a:rPr lang="en-US" b="1" i="1" dirty="0" smtClean="0">
                <a:latin typeface="+mn-lt"/>
              </a:rPr>
              <a:t>;</a:t>
            </a:r>
          </a:p>
          <a:p>
            <a:r>
              <a:rPr lang="en-US" b="1" i="1" dirty="0" smtClean="0">
                <a:latin typeface="+mn-lt"/>
              </a:rPr>
              <a:t>}</a:t>
            </a:r>
            <a:endParaRPr lang="en-US" b="1" i="1" dirty="0">
              <a:latin typeface="+mn-lt"/>
            </a:endParaRPr>
          </a:p>
          <a:p>
            <a:r>
              <a:rPr lang="en-US" b="1" i="1" dirty="0" err="1" smtClean="0">
                <a:latin typeface="+mn-lt"/>
              </a:rPr>
              <a:t>reg</a:t>
            </a:r>
            <a:r>
              <a:rPr lang="en-US" b="1" i="1" dirty="0" smtClean="0">
                <a:latin typeface="+mn-lt"/>
              </a:rPr>
              <a:t> r = </a:t>
            </a:r>
            <a:r>
              <a:rPr lang="en-US" b="1" i="1" dirty="0" err="1" smtClean="0">
                <a:latin typeface="+mn-lt"/>
              </a:rPr>
              <a:t>scratch_load</a:t>
            </a:r>
            <a:r>
              <a:rPr lang="en-US" b="1" i="1" dirty="0" smtClean="0">
                <a:latin typeface="+mn-lt"/>
              </a:rPr>
              <a:t>[505];</a:t>
            </a:r>
            <a:endParaRPr lang="en-US" b="1" i="1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8200" y="8382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+mn-lt"/>
              </a:rPr>
              <a:t>// A is global </a:t>
            </a:r>
            <a:r>
              <a:rPr lang="en-US" b="1" i="1" dirty="0" err="1" smtClean="0">
                <a:latin typeface="+mn-lt"/>
              </a:rPr>
              <a:t>mem</a:t>
            </a:r>
            <a:r>
              <a:rPr lang="en-US" b="1" i="1" dirty="0" smtClean="0">
                <a:latin typeface="+mn-lt"/>
              </a:rPr>
              <a:t> </a:t>
            </a:r>
            <a:r>
              <a:rPr lang="en-US" b="1" i="1" dirty="0" err="1" smtClean="0">
                <a:latin typeface="+mn-lt"/>
              </a:rPr>
              <a:t>addr</a:t>
            </a:r>
            <a:r>
              <a:rPr lang="en-US" b="1" i="1" dirty="0" smtClean="0">
                <a:latin typeface="+mn-lt"/>
              </a:rPr>
              <a:t/>
            </a:r>
            <a:br>
              <a:rPr lang="en-US" b="1" i="1" dirty="0" smtClean="0">
                <a:latin typeface="+mn-lt"/>
              </a:rPr>
            </a:br>
            <a:r>
              <a:rPr lang="en-US" b="1" i="1" dirty="0" smtClean="0">
                <a:latin typeface="+mn-lt"/>
              </a:rPr>
              <a:t>// Compiler info: </a:t>
            </a:r>
            <a:r>
              <a:rPr lang="en-US" b="1" i="1" dirty="0" err="1" smtClean="0">
                <a:latin typeface="+mn-lt"/>
              </a:rPr>
              <a:t>stash_base</a:t>
            </a:r>
            <a:r>
              <a:rPr lang="en-US" b="1" i="1" dirty="0" smtClean="0">
                <a:latin typeface="+mn-lt"/>
              </a:rPr>
              <a:t>[500] -&gt; A (M</a:t>
            </a:r>
            <a:r>
              <a:rPr lang="en-US" b="1" i="1" baseline="-25000" dirty="0" smtClean="0">
                <a:latin typeface="+mn-lt"/>
              </a:rPr>
              <a:t>0</a:t>
            </a:r>
            <a:r>
              <a:rPr lang="en-US" b="1" i="1" dirty="0" smtClean="0">
                <a:latin typeface="+mn-lt"/>
              </a:rPr>
              <a:t>)</a:t>
            </a:r>
          </a:p>
          <a:p>
            <a:r>
              <a:rPr lang="en-US" b="1" i="1" dirty="0">
                <a:latin typeface="+mn-lt"/>
              </a:rPr>
              <a:t>// </a:t>
            </a:r>
            <a:r>
              <a:rPr lang="en-US" b="1" i="1" dirty="0" err="1" smtClean="0">
                <a:latin typeface="+mn-lt"/>
              </a:rPr>
              <a:t>R</a:t>
            </a:r>
            <a:r>
              <a:rPr lang="en-US" b="1" i="1" baseline="-25000" dirty="0" err="1" smtClean="0">
                <a:latin typeface="+mn-lt"/>
              </a:rPr>
              <a:t>k</a:t>
            </a:r>
            <a:r>
              <a:rPr lang="en-US" b="1" i="1" dirty="0" smtClean="0">
                <a:latin typeface="+mn-lt"/>
              </a:rPr>
              <a:t> = M</a:t>
            </a:r>
            <a:r>
              <a:rPr lang="en-US" b="1" i="1" baseline="-25000" dirty="0" smtClean="0">
                <a:latin typeface="+mn-lt"/>
              </a:rPr>
              <a:t>0</a:t>
            </a:r>
            <a:r>
              <a:rPr lang="en-US" b="1" i="1" dirty="0" smtClean="0">
                <a:latin typeface="+mn-lt"/>
              </a:rPr>
              <a:t> (index in map)</a:t>
            </a:r>
            <a:br>
              <a:rPr lang="en-US" b="1" i="1" dirty="0" smtClean="0">
                <a:latin typeface="+mn-lt"/>
              </a:rPr>
            </a:br>
            <a:endParaRPr lang="en-US" b="1" i="1" dirty="0">
              <a:latin typeface="+mn-lt"/>
            </a:endParaRPr>
          </a:p>
          <a:p>
            <a:endParaRPr lang="en-US" b="1" i="1" dirty="0" smtClean="0">
              <a:latin typeface="+mn-lt"/>
            </a:endParaRPr>
          </a:p>
          <a:p>
            <a:endParaRPr lang="en-US" b="1" i="1" dirty="0" smtClean="0">
              <a:latin typeface="+mn-lt"/>
            </a:endParaRPr>
          </a:p>
          <a:p>
            <a:r>
              <a:rPr lang="en-US" b="1" i="1" dirty="0" err="1" smtClean="0">
                <a:latin typeface="+mn-lt"/>
              </a:rPr>
              <a:t>reg</a:t>
            </a:r>
            <a:r>
              <a:rPr lang="en-US" b="1" i="1" dirty="0" smtClean="0">
                <a:latin typeface="+mn-lt"/>
              </a:rPr>
              <a:t> r = </a:t>
            </a:r>
            <a:r>
              <a:rPr lang="en-US" b="1" i="1" dirty="0" err="1" smtClean="0">
                <a:latin typeface="+mn-lt"/>
              </a:rPr>
              <a:t>stash_load</a:t>
            </a:r>
            <a:r>
              <a:rPr lang="en-US" b="1" i="1" dirty="0" smtClean="0">
                <a:latin typeface="+mn-lt"/>
              </a:rPr>
              <a:t>[505, </a:t>
            </a:r>
            <a:r>
              <a:rPr lang="en-US" b="1" i="1" dirty="0" err="1" smtClean="0">
                <a:latin typeface="+mn-lt"/>
              </a:rPr>
              <a:t>R</a:t>
            </a:r>
            <a:r>
              <a:rPr lang="en-US" b="1" i="1" baseline="-25000" dirty="0" err="1" smtClean="0">
                <a:latin typeface="+mn-lt"/>
              </a:rPr>
              <a:t>k</a:t>
            </a:r>
            <a:r>
              <a:rPr lang="en-US" b="1" i="1" baseline="-25000" dirty="0" smtClean="0">
                <a:latin typeface="+mn-lt"/>
              </a:rPr>
              <a:t> </a:t>
            </a:r>
            <a:r>
              <a:rPr lang="en-US" b="1" i="1" dirty="0" smtClean="0">
                <a:latin typeface="+mn-lt"/>
              </a:rPr>
              <a:t>];</a:t>
            </a:r>
            <a:endParaRPr lang="en-US" b="1" i="1" dirty="0">
              <a:latin typeface="+mn-lt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724400" y="2857579"/>
            <a:ext cx="3276600" cy="2057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 smtClean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 smtClean="0"/>
          </a:p>
          <a:p>
            <a:pPr algn="ctr">
              <a:defRPr/>
            </a:pPr>
            <a:r>
              <a:rPr lang="en-US" sz="2000" b="1" dirty="0"/>
              <a:t>Accelerator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4814792" y="3623217"/>
            <a:ext cx="2271808" cy="986962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Stash</a:t>
            </a:r>
            <a:endParaRPr lang="en-US" sz="2000" b="1" dirty="0"/>
          </a:p>
        </p:txBody>
      </p:sp>
      <p:sp>
        <p:nvSpPr>
          <p:cNvPr id="94" name="Rectangle 93"/>
          <p:cNvSpPr/>
          <p:nvPr/>
        </p:nvSpPr>
        <p:spPr>
          <a:xfrm>
            <a:off x="5173907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5351331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5533953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711377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902574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6079998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6262620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440044" y="369577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" name="TextBox 120"/>
          <p:cNvSpPr txBox="1">
            <a:spLocks noChangeArrowheads="1"/>
          </p:cNvSpPr>
          <p:nvPr/>
        </p:nvSpPr>
        <p:spPr bwMode="auto">
          <a:xfrm>
            <a:off x="4794124" y="3512383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…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103" name="TextBox 120"/>
          <p:cNvSpPr txBox="1">
            <a:spLocks noChangeArrowheads="1"/>
          </p:cNvSpPr>
          <p:nvPr/>
        </p:nvSpPr>
        <p:spPr bwMode="auto">
          <a:xfrm>
            <a:off x="6622924" y="3508771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…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104" name="TextBox 120"/>
          <p:cNvSpPr txBox="1">
            <a:spLocks noChangeArrowheads="1"/>
          </p:cNvSpPr>
          <p:nvPr/>
        </p:nvSpPr>
        <p:spPr bwMode="auto">
          <a:xfrm>
            <a:off x="4991728" y="293377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500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105" name="TextBox 120"/>
          <p:cNvSpPr txBox="1">
            <a:spLocks noChangeArrowheads="1"/>
          </p:cNvSpPr>
          <p:nvPr/>
        </p:nvSpPr>
        <p:spPr bwMode="auto">
          <a:xfrm>
            <a:off x="5738230" y="293377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505</a:t>
            </a:r>
            <a:endParaRPr lang="en-US" sz="2000" b="1" dirty="0">
              <a:latin typeface="Arial Narrow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5266822" y="3299281"/>
            <a:ext cx="1" cy="351036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5997825" y="3314779"/>
            <a:ext cx="1" cy="351036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1368425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549400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39900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927733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108708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289683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470658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651633" y="3743325"/>
            <a:ext cx="164592" cy="16459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304800" y="1600200"/>
            <a:ext cx="383594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295275" y="2377440"/>
            <a:ext cx="383594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4191000" y="2667000"/>
            <a:ext cx="383594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75811" y="4916269"/>
            <a:ext cx="112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+mn-lt"/>
              </a:rPr>
              <a:t>Generate </a:t>
            </a:r>
            <a:br>
              <a:rPr lang="en-US" b="1" i="1" dirty="0" smtClean="0">
                <a:latin typeface="+mn-lt"/>
              </a:rPr>
            </a:br>
            <a:r>
              <a:rPr lang="en-US" b="1" i="1" dirty="0" smtClean="0">
                <a:latin typeface="+mn-lt"/>
              </a:rPr>
              <a:t>load[A+5]</a:t>
            </a:r>
            <a:endParaRPr lang="en-US" b="1" i="1" dirty="0">
              <a:latin typeface="+mn-lt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H="1" flipV="1">
            <a:off x="6003758" y="3878144"/>
            <a:ext cx="1172" cy="1316815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6003758" y="5194959"/>
            <a:ext cx="1248254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7162800" y="3611106"/>
            <a:ext cx="755810" cy="646569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/>
          </a:p>
        </p:txBody>
      </p:sp>
      <p:sp>
        <p:nvSpPr>
          <p:cNvPr id="123" name="TextBox 120"/>
          <p:cNvSpPr txBox="1">
            <a:spLocks noChangeArrowheads="1"/>
          </p:cNvSpPr>
          <p:nvPr/>
        </p:nvSpPr>
        <p:spPr bwMode="auto">
          <a:xfrm>
            <a:off x="7086600" y="3619143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500</a:t>
            </a:r>
            <a:r>
              <a:rPr lang="en-US" sz="2000" b="1" dirty="0" smtClean="0">
                <a:latin typeface="Arial Narrow" charset="0"/>
                <a:sym typeface="Wingdings" panose="05000000000000000000" pitchFamily="2" charset="2"/>
              </a:rPr>
              <a:t></a:t>
            </a:r>
            <a:r>
              <a:rPr lang="en-US" sz="2000" b="1" dirty="0" smtClean="0">
                <a:latin typeface="Arial Narrow" charset="0"/>
              </a:rPr>
              <a:t>A</a:t>
            </a:r>
            <a:endParaRPr lang="en-US" sz="2000" b="1" dirty="0">
              <a:latin typeface="Arial Narrow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4264606" y="1333857"/>
            <a:ext cx="383594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162800" y="3960519"/>
            <a:ext cx="7558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162800" y="3695343"/>
            <a:ext cx="7467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0"/>
          <p:cNvSpPr txBox="1">
            <a:spLocks noChangeArrowheads="1"/>
          </p:cNvSpPr>
          <p:nvPr/>
        </p:nvSpPr>
        <p:spPr bwMode="auto">
          <a:xfrm>
            <a:off x="8001000" y="3619143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M</a:t>
            </a:r>
            <a:r>
              <a:rPr lang="en-US" sz="2000" b="1" baseline="-25000" dirty="0" smtClean="0">
                <a:latin typeface="Arial Narrow" charset="0"/>
              </a:rPr>
              <a:t>0</a:t>
            </a:r>
            <a:endParaRPr lang="en-US" sz="2000" b="1" baseline="-25000" dirty="0">
              <a:latin typeface="Arial Narrow" charset="0"/>
            </a:endParaRPr>
          </a:p>
        </p:txBody>
      </p:sp>
      <p:sp>
        <p:nvSpPr>
          <p:cNvPr id="128" name="TextBox 120"/>
          <p:cNvSpPr txBox="1">
            <a:spLocks noChangeArrowheads="1"/>
          </p:cNvSpPr>
          <p:nvPr/>
        </p:nvSpPr>
        <p:spPr bwMode="auto">
          <a:xfrm>
            <a:off x="7162800" y="3257490"/>
            <a:ext cx="6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  <a:latin typeface="Arial Narrow" charset="0"/>
              </a:rPr>
              <a:t>Map</a:t>
            </a:r>
            <a:endParaRPr lang="en-US" sz="2000" b="1" baseline="-25000" dirty="0">
              <a:solidFill>
                <a:schemeClr val="bg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80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39 L -0.00209 0.11806 " pathEditMode="relative" ptsTypes="AA">
                                      <p:cBhvr>
                                        <p:cTn id="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2.22222E-6 L -0.00208 0.041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/>
      <p:bldP spid="105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9" grpId="0"/>
      <p:bldP spid="122" grpId="0" animBg="1"/>
      <p:bldP spid="123" grpId="0"/>
      <p:bldP spid="127" grpId="0"/>
      <p:bldP spid="1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952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Stash: Globally Visible</a:t>
            </a:r>
            <a:endParaRPr lang="en-US" b="1" dirty="0" smtClean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r>
              <a:rPr lang="en-US" b="1" dirty="0" smtClean="0">
                <a:latin typeface="Arial Narrow" charset="0"/>
              </a:rPr>
              <a:t>Stash data can be accessed by other units</a:t>
            </a:r>
            <a:endParaRPr lang="en-US" sz="2400" b="1" dirty="0" smtClean="0">
              <a:latin typeface="Arial Narrow" charset="0"/>
            </a:endParaRPr>
          </a:p>
          <a:p>
            <a:r>
              <a:rPr lang="en-US" dirty="0" smtClean="0"/>
              <a:t>Needs coherence support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pPr lvl="2"/>
            <a:endParaRPr lang="en-US" sz="2200" dirty="0" smtClean="0"/>
          </a:p>
          <a:p>
            <a:r>
              <a:rPr lang="en-US" dirty="0" smtClean="0"/>
              <a:t>Like cache</a:t>
            </a:r>
          </a:p>
          <a:p>
            <a:pPr lvl="1"/>
            <a:r>
              <a:rPr lang="en-US" dirty="0" smtClean="0">
                <a:solidFill>
                  <a:srgbClr val="D25000"/>
                </a:solidFill>
                <a:latin typeface="Arial Narrow" charset="0"/>
              </a:rPr>
              <a:t>Keep data around – lazy </a:t>
            </a:r>
            <a:r>
              <a:rPr lang="en-US" dirty="0" err="1" smtClean="0">
                <a:solidFill>
                  <a:srgbClr val="D25000"/>
                </a:solidFill>
                <a:latin typeface="Arial Narrow" charset="0"/>
              </a:rPr>
              <a:t>writebacks</a:t>
            </a:r>
            <a:endParaRPr lang="en-US" dirty="0" smtClean="0">
              <a:solidFill>
                <a:srgbClr val="D25000"/>
              </a:solidFill>
              <a:latin typeface="Arial Narrow" charset="0"/>
            </a:endParaRPr>
          </a:p>
          <a:p>
            <a:pPr lvl="1"/>
            <a:r>
              <a:rPr lang="en-US" sz="2400" b="1" dirty="0" smtClean="0">
                <a:solidFill>
                  <a:srgbClr val="D25000"/>
                </a:solidFill>
                <a:latin typeface="Arial Narrow" charset="0"/>
              </a:rPr>
              <a:t>Intra- or inter-kernel data reuse on the same core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343150" y="4042733"/>
            <a:ext cx="1231988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L2 $</a:t>
            </a:r>
            <a:br>
              <a:rPr lang="en-US" sz="2000" b="1" dirty="0" smtClean="0"/>
            </a:b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2726491" y="4813630"/>
            <a:ext cx="4405313" cy="49530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Interconnection n/w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546304" y="2286000"/>
            <a:ext cx="2417483" cy="149542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GPU</a:t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930777" y="3781425"/>
            <a:ext cx="0" cy="1032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62430" y="4623130"/>
            <a:ext cx="368347" cy="19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590800" y="3051638"/>
            <a:ext cx="1047750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Stash</a:t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4464804" y="4042733"/>
            <a:ext cx="1231988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L2 $</a:t>
            </a:r>
            <a:br>
              <a:rPr lang="en-US" sz="2000" b="1" dirty="0" smtClean="0"/>
            </a:b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5167488" y="2286000"/>
            <a:ext cx="1600200" cy="1495425"/>
          </a:xfrm>
          <a:prstGeom prst="roundRect">
            <a:avLst/>
          </a:prstGeom>
          <a:solidFill>
            <a:srgbClr val="D99694"/>
          </a:solidFill>
          <a:ln>
            <a:solidFill>
              <a:srgbClr val="D99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CPU</a:t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</p:txBody>
      </p:sp>
      <p:cxnSp>
        <p:nvCxnSpPr>
          <p:cNvPr id="46" name="Straight Connector 45"/>
          <p:cNvCxnSpPr>
            <a:stCxn id="45" idx="2"/>
          </p:cNvCxnSpPr>
          <p:nvPr/>
        </p:nvCxnSpPr>
        <p:spPr>
          <a:xfrm>
            <a:off x="5967588" y="3781425"/>
            <a:ext cx="0" cy="1032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20592" y="4623130"/>
            <a:ext cx="354767" cy="19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5257880" y="3051638"/>
            <a:ext cx="1447800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Cache</a:t>
            </a:r>
            <a:endParaRPr lang="en-US" sz="2000" b="1" dirty="0"/>
          </a:p>
        </p:txBody>
      </p:sp>
      <p:sp>
        <p:nvSpPr>
          <p:cNvPr id="62" name="TextBox 120"/>
          <p:cNvSpPr txBox="1">
            <a:spLocks noChangeArrowheads="1"/>
          </p:cNvSpPr>
          <p:nvPr/>
        </p:nvSpPr>
        <p:spPr bwMode="auto">
          <a:xfrm>
            <a:off x="1250904" y="2636085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Registers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775398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952822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135444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2868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04065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3864111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41535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2352756" y="2864604"/>
            <a:ext cx="401821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142298" y="3429000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681489" y="275844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703320" y="3048001"/>
            <a:ext cx="609600" cy="453230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Map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3703320" y="3278886"/>
            <a:ext cx="155448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51376" y="3282696"/>
            <a:ext cx="152400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5" name="Straight Arrow Connector 34"/>
          <p:cNvCxnSpPr>
            <a:stCxn id="34" idx="1"/>
            <a:endCxn id="33" idx="3"/>
          </p:cNvCxnSpPr>
          <p:nvPr/>
        </p:nvCxnSpPr>
        <p:spPr>
          <a:xfrm flipH="1" flipV="1">
            <a:off x="3858768" y="3370326"/>
            <a:ext cx="292608" cy="3810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143250" y="3429000"/>
            <a:ext cx="182880" cy="192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62430" y="3657600"/>
            <a:ext cx="182880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233737" y="3352799"/>
            <a:ext cx="361767" cy="296864"/>
          </a:xfrm>
          <a:custGeom>
            <a:avLst/>
            <a:gdLst>
              <a:gd name="connsiteX0" fmla="*/ 0 w 271462"/>
              <a:gd name="connsiteY0" fmla="*/ 39155 h 196318"/>
              <a:gd name="connsiteX1" fmla="*/ 185737 w 271462"/>
              <a:gd name="connsiteY1" fmla="*/ 10580 h 196318"/>
              <a:gd name="connsiteX2" fmla="*/ 271462 w 271462"/>
              <a:gd name="connsiteY2" fmla="*/ 196318 h 196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" h="196318">
                <a:moveTo>
                  <a:pt x="0" y="39155"/>
                </a:moveTo>
                <a:cubicBezTo>
                  <a:pt x="70246" y="11770"/>
                  <a:pt x="140493" y="-15614"/>
                  <a:pt x="185737" y="10580"/>
                </a:cubicBezTo>
                <a:cubicBezTo>
                  <a:pt x="230981" y="36774"/>
                  <a:pt x="251221" y="116546"/>
                  <a:pt x="271462" y="196318"/>
                </a:cubicBezTo>
              </a:path>
            </a:pathLst>
          </a:custGeom>
          <a:noFill/>
          <a:ln w="349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371617" y="3033712"/>
            <a:ext cx="557308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$</a:t>
            </a:r>
            <a:endParaRPr lang="en-US" sz="20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3822193" y="3657600"/>
            <a:ext cx="2273811" cy="1156030"/>
            <a:chOff x="3822193" y="3657600"/>
            <a:chExt cx="2273811" cy="1156030"/>
          </a:xfrm>
        </p:grpSpPr>
        <p:cxnSp>
          <p:nvCxnSpPr>
            <p:cNvPr id="15" name="Elbow Connector 14"/>
            <p:cNvCxnSpPr/>
            <p:nvPr/>
          </p:nvCxnSpPr>
          <p:spPr>
            <a:xfrm rot="10800000" flipV="1">
              <a:off x="3822193" y="3657600"/>
              <a:ext cx="2273811" cy="1156030"/>
            </a:xfrm>
            <a:prstGeom prst="bentConnector3">
              <a:avLst>
                <a:gd name="adj1" fmla="val 402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831336" y="3840480"/>
              <a:ext cx="0" cy="9731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9657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8.33333E-7 0.16667 L 0.23333 0.16667 L 0.23333 -0.03333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666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7696200" y="2524780"/>
            <a:ext cx="304800" cy="398716"/>
          </a:xfrm>
          <a:prstGeom prst="rect">
            <a:avLst/>
          </a:prstGeom>
          <a:solidFill>
            <a:srgbClr val="00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391400" y="2524780"/>
            <a:ext cx="304800" cy="398716"/>
          </a:xfrm>
          <a:prstGeom prst="rect">
            <a:avLst/>
          </a:prstGeom>
          <a:solidFill>
            <a:srgbClr val="00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553200" y="2524780"/>
            <a:ext cx="304800" cy="398716"/>
          </a:xfrm>
          <a:prstGeom prst="rect">
            <a:avLst/>
          </a:prstGeom>
          <a:solidFill>
            <a:srgbClr val="00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48400" y="2524780"/>
            <a:ext cx="304800" cy="398716"/>
          </a:xfrm>
          <a:prstGeom prst="rect">
            <a:avLst/>
          </a:prstGeom>
          <a:solidFill>
            <a:srgbClr val="00B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Stash: </a:t>
            </a:r>
            <a:r>
              <a:rPr lang="en-US" dirty="0" smtClean="0"/>
              <a:t>Compact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19600"/>
            <a:ext cx="8382000" cy="1600200"/>
          </a:xfrm>
        </p:spPr>
        <p:txBody>
          <a:bodyPr/>
          <a:lstStyle/>
          <a:p>
            <a:r>
              <a:rPr lang="en-US" dirty="0" smtClean="0"/>
              <a:t>Caches: cache line granularity storage (“holes” </a:t>
            </a:r>
            <a:r>
              <a:rPr lang="en-US" dirty="0" smtClean="0">
                <a:latin typeface="Arial Narrow" charset="0"/>
                <a:sym typeface="Symbol" charset="2"/>
              </a:rPr>
              <a:t></a:t>
            </a:r>
            <a:r>
              <a:rPr lang="en-US" dirty="0" smtClean="0"/>
              <a:t> waste)</a:t>
            </a:r>
          </a:p>
          <a:p>
            <a:pPr lvl="1"/>
            <a:r>
              <a:rPr lang="en-US" dirty="0" smtClean="0"/>
              <a:t>Do not compact </a:t>
            </a:r>
            <a:r>
              <a:rPr lang="en-US" dirty="0" smtClean="0"/>
              <a:t>data</a:t>
            </a:r>
          </a:p>
          <a:p>
            <a:r>
              <a:rPr lang="en-US" dirty="0" smtClean="0">
                <a:solidFill>
                  <a:srgbClr val="D25000"/>
                </a:solidFill>
              </a:rPr>
              <a:t>Like scratchpad, stash compacts data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14800" y="2287741"/>
            <a:ext cx="1371600" cy="85507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762000" y="1076980"/>
            <a:ext cx="3200400" cy="2733020"/>
            <a:chOff x="685800" y="1305580"/>
            <a:chExt cx="3200400" cy="2733020"/>
          </a:xfrm>
        </p:grpSpPr>
        <p:sp>
          <p:nvSpPr>
            <p:cNvPr id="36" name="Rectangle 35"/>
            <p:cNvSpPr/>
            <p:nvPr/>
          </p:nvSpPr>
          <p:spPr>
            <a:xfrm>
              <a:off x="685800" y="1905000"/>
              <a:ext cx="304800" cy="370820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71800" y="1905000"/>
              <a:ext cx="304800" cy="370820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71800" y="3667780"/>
              <a:ext cx="304800" cy="370820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5800" y="3667780"/>
              <a:ext cx="304800" cy="370820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905000"/>
              <a:ext cx="3200400" cy="2133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" y="1905000"/>
              <a:ext cx="9144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71800" y="1905000"/>
              <a:ext cx="9144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" y="3657600"/>
              <a:ext cx="9144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657600"/>
              <a:ext cx="9144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990600" y="19050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95400" y="19050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76600" y="19050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81400" y="19050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276600" y="3657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81400" y="3657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90600" y="3657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295400" y="3657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81200" y="1752600"/>
              <a:ext cx="438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 Narrow" charset="0"/>
                </a:rPr>
                <a:t>…</a:t>
              </a:r>
              <a:endParaRPr lang="en-US" sz="2800" b="1" dirty="0">
                <a:latin typeface="Arial Narrow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1200" y="3515380"/>
              <a:ext cx="438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 Narrow" charset="0"/>
                </a:rPr>
                <a:t>…</a:t>
              </a:r>
              <a:endParaRPr lang="en-US" sz="2800" b="1" dirty="0">
                <a:latin typeface="Arial Narrow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4400" y="2196405"/>
              <a:ext cx="4381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 Narrow" charset="0"/>
                </a:rPr>
                <a:t>.</a:t>
              </a:r>
            </a:p>
            <a:p>
              <a:r>
                <a:rPr lang="en-US" sz="2800" b="1" dirty="0" smtClean="0">
                  <a:latin typeface="Arial Narrow" charset="0"/>
                </a:rPr>
                <a:t>.</a:t>
              </a:r>
            </a:p>
            <a:p>
              <a:r>
                <a:rPr lang="en-US" sz="2800" b="1" dirty="0">
                  <a:latin typeface="Arial Narrow" charset="0"/>
                </a:rPr>
                <a:t>.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76400" y="1305580"/>
              <a:ext cx="1276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u="sng" dirty="0" smtClean="0">
                  <a:latin typeface="Arial Narrow" charset="0"/>
                </a:rPr>
                <a:t>Global</a:t>
              </a:r>
              <a:endParaRPr lang="en-US" sz="2800" b="1" u="sng" dirty="0">
                <a:latin typeface="Arial Narrow" charset="0"/>
              </a:endParaRPr>
            </a:p>
          </p:txBody>
        </p:sp>
      </p:grpSp>
      <p:grpSp>
        <p:nvGrpSpPr>
          <p:cNvPr id="11" name="Group 48"/>
          <p:cNvGrpSpPr/>
          <p:nvPr/>
        </p:nvGrpSpPr>
        <p:grpSpPr>
          <a:xfrm>
            <a:off x="5638800" y="1925360"/>
            <a:ext cx="2971800" cy="998136"/>
            <a:chOff x="5638800" y="1915180"/>
            <a:chExt cx="2971800" cy="998136"/>
          </a:xfrm>
        </p:grpSpPr>
        <p:sp>
          <p:nvSpPr>
            <p:cNvPr id="41" name="Rectangle 40"/>
            <p:cNvSpPr/>
            <p:nvPr/>
          </p:nvSpPr>
          <p:spPr>
            <a:xfrm>
              <a:off x="5638800" y="2514600"/>
              <a:ext cx="304800" cy="398716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43600" y="2514600"/>
              <a:ext cx="304800" cy="398716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01000" y="2514600"/>
              <a:ext cx="304800" cy="398716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305800" y="2496884"/>
              <a:ext cx="304800" cy="398716"/>
            </a:xfrm>
            <a:prstGeom prst="rect">
              <a:avLst/>
            </a:prstGeom>
            <a:solidFill>
              <a:srgbClr val="00B8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38800" y="2514600"/>
              <a:ext cx="2971800" cy="381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943600" y="2514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48400" y="251704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001000" y="2514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305800" y="251704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58000" y="2372380"/>
              <a:ext cx="438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Arial Narrow" charset="0"/>
                </a:rPr>
                <a:t>…</a:t>
              </a:r>
              <a:endParaRPr lang="en-US" sz="2800" b="1" dirty="0">
                <a:latin typeface="Arial Narrow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53200" y="1915180"/>
              <a:ext cx="1276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u="sng" dirty="0" smtClean="0">
                  <a:latin typeface="Arial Narrow" charset="0"/>
                </a:rPr>
                <a:t>Stash</a:t>
              </a:r>
              <a:endParaRPr lang="en-US" sz="2800" b="1" u="sng" dirty="0">
                <a:latin typeface="Arial Narrow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6553200" y="2514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858000" y="251704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391400" y="25146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96200" y="251704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6432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Scratchpads &amp; Caches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Stash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US" dirty="0">
                <a:solidFill>
                  <a:srgbClr val="E46C0A"/>
                </a:solidFill>
              </a:rPr>
              <a:t>Implementation</a:t>
            </a:r>
          </a:p>
          <a:p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47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 Software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8382000" cy="1600200"/>
          </a:xfrm>
        </p:spPr>
        <p:txBody>
          <a:bodyPr/>
          <a:lstStyle/>
          <a:p>
            <a:r>
              <a:rPr lang="en-US" sz="2400" dirty="0" smtClean="0"/>
              <a:t>Software gives a mapping for each stash allocation</a:t>
            </a:r>
          </a:p>
          <a:p>
            <a:pPr>
              <a:buNone/>
            </a:pPr>
            <a:r>
              <a:rPr lang="en-US" sz="2400" i="1" dirty="0" smtClean="0"/>
              <a:t>      </a:t>
            </a:r>
            <a:r>
              <a:rPr lang="en-US" sz="2400" i="1" dirty="0" err="1" smtClean="0"/>
              <a:t>AddMap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stashBase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globalBase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fieldSize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objectSize</a:t>
            </a:r>
            <a:r>
              <a:rPr lang="en-US" sz="2400" i="1" dirty="0" smtClean="0"/>
              <a:t>, </a:t>
            </a:r>
          </a:p>
          <a:p>
            <a:pPr>
              <a:buNone/>
            </a:pPr>
            <a:r>
              <a:rPr lang="en-US" sz="2400" i="1" dirty="0" smtClean="0"/>
              <a:t> 		</a:t>
            </a:r>
            <a:r>
              <a:rPr lang="en-US" sz="2400" i="1" dirty="0" err="1" smtClean="0"/>
              <a:t>rowSize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strideSize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numStrides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isCoherent</a:t>
            </a:r>
            <a:r>
              <a:rPr lang="en-US" sz="2400" i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 descr="\\psf\Home\Desktop\Screen Shot 2015-11-18 at 9.04.02 P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7086600" cy="356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32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>
            <a:off x="685800" y="3439238"/>
            <a:ext cx="2773963" cy="2499360"/>
            <a:chOff x="5912837" y="1432560"/>
            <a:chExt cx="2773963" cy="1249680"/>
          </a:xfrm>
        </p:grpSpPr>
        <p:sp>
          <p:nvSpPr>
            <p:cNvPr id="36" name="Rounded Rectangle 35"/>
            <p:cNvSpPr/>
            <p:nvPr/>
          </p:nvSpPr>
          <p:spPr>
            <a:xfrm>
              <a:off x="5912837" y="1447800"/>
              <a:ext cx="2209800" cy="12344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/>
                <a:t>Data Array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8251709" y="1432560"/>
              <a:ext cx="435091" cy="1234440"/>
            </a:xfrm>
            <a:prstGeom prst="roundRect">
              <a:avLst/>
            </a:prstGeom>
            <a:solidFill>
              <a:srgbClr val="9B8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/>
                <a:t>S</a:t>
              </a:r>
            </a:p>
            <a:p>
              <a:pPr algn="ctr">
                <a:defRPr/>
              </a:pPr>
              <a:r>
                <a:rPr lang="en-US" sz="2000" b="1" dirty="0"/>
                <a:t>t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a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t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e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267199" y="2819400"/>
            <a:ext cx="685799" cy="990599"/>
          </a:xfrm>
          <a:prstGeom prst="roundRect">
            <a:avLst/>
          </a:prstGeom>
          <a:solidFill>
            <a:srgbClr val="D996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chemeClr val="tx1"/>
                </a:solidFill>
              </a:rPr>
              <a:t>…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3429000" y="3733800"/>
            <a:ext cx="22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Map index 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table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99" y="3048000"/>
            <a:ext cx="6766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7199" y="3352800"/>
            <a:ext cx="6766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897380" y="2214265"/>
            <a:ext cx="7620" cy="12147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562600" y="1784775"/>
            <a:ext cx="868680" cy="24688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…</a:t>
            </a:r>
          </a:p>
          <a:p>
            <a:pPr algn="ctr">
              <a:defRPr/>
            </a:pPr>
            <a:endParaRPr lang="en-US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20240" y="2514600"/>
            <a:ext cx="364236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23622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27432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32766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62600" y="35814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32328" y="2235675"/>
            <a:ext cx="1734871" cy="1002825"/>
          </a:xfrm>
          <a:prstGeom prst="bentConnector3">
            <a:avLst>
              <a:gd name="adj1" fmla="val 33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952999" y="2675803"/>
            <a:ext cx="609601" cy="56269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9"/>
          <p:cNvSpPr txBox="1"/>
          <p:nvPr/>
        </p:nvSpPr>
        <p:spPr>
          <a:xfrm>
            <a:off x="5207317" y="1367135"/>
            <a:ext cx="157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Stash-Map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31280" y="2595265"/>
            <a:ext cx="62293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054215" y="2156654"/>
            <a:ext cx="1379220" cy="138980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747635" y="3570625"/>
            <a:ext cx="7620" cy="12147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5"/>
          <p:cNvSpPr txBox="1"/>
          <p:nvPr/>
        </p:nvSpPr>
        <p:spPr>
          <a:xfrm>
            <a:off x="6452235" y="2133600"/>
            <a:ext cx="558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VA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4" name="TextBox 66"/>
          <p:cNvSpPr txBox="1"/>
          <p:nvPr/>
        </p:nvSpPr>
        <p:spPr>
          <a:xfrm>
            <a:off x="7753350" y="3886200"/>
            <a:ext cx="588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PA/VA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8" name="TextBox 61"/>
          <p:cNvSpPr txBox="1"/>
          <p:nvPr/>
        </p:nvSpPr>
        <p:spPr>
          <a:xfrm>
            <a:off x="6858000" y="1748135"/>
            <a:ext cx="180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VP-map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4272" y="1676400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Stash instruction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4343400" y="3581401"/>
            <a:ext cx="1219201" cy="16763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77000" y="3581401"/>
            <a:ext cx="1447800" cy="16763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5045828"/>
              </p:ext>
            </p:extLst>
          </p:nvPr>
        </p:nvGraphicFramePr>
        <p:xfrm>
          <a:off x="3886200" y="5257800"/>
          <a:ext cx="46482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563"/>
                <a:gridCol w="603662"/>
                <a:gridCol w="565569"/>
                <a:gridCol w="937726"/>
                <a:gridCol w="928544"/>
                <a:gridCol w="570022"/>
                <a:gridCol w="620114"/>
              </a:tblGrid>
              <a:tr h="53934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Stash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base</a:t>
                      </a:r>
                      <a:endParaRPr lang="en-US" sz="1300" b="1" baseline="-25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VA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base</a:t>
                      </a:r>
                      <a:endParaRPr lang="en-US" sz="1300" b="1" baseline="-25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Field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Object</a:t>
                      </a:r>
                      <a:r>
                        <a:rPr lang="en-US" sz="1300" b="1" baseline="0" dirty="0" smtClean="0">
                          <a:solidFill>
                            <a:sysClr val="windowText" lastClr="000000"/>
                          </a:solidFill>
                        </a:rPr>
                        <a:t> size</a:t>
                      </a:r>
                      <a:endParaRPr lang="en-US" sz="13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Row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Stride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#strides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ysClr val="windowText" lastClr="000000"/>
                          </a:solidFill>
                        </a:rPr>
                        <a:t>isCoh</a:t>
                      </a:r>
                      <a:endParaRPr lang="en-US" sz="13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#Dirty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Rounded Rectangle 40"/>
          <p:cNvSpPr/>
          <p:nvPr/>
        </p:nvSpPr>
        <p:spPr>
          <a:xfrm>
            <a:off x="7315200" y="2264241"/>
            <a:ext cx="829871" cy="5551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smtClean="0"/>
              <a:t>TLB</a:t>
            </a:r>
            <a:endParaRPr lang="en-US" sz="22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7315200" y="2895600"/>
            <a:ext cx="829871" cy="5810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smtClean="0"/>
              <a:t>RTLB</a:t>
            </a:r>
            <a:endParaRPr lang="en-US" sz="2200" b="1" dirty="0"/>
          </a:p>
        </p:txBody>
      </p:sp>
    </p:spTree>
    <p:extLst>
      <p:ext uri="{BB962C8B-B14F-4D97-AF65-F5344CB8AC3E}">
        <p14:creationId xmlns="" xmlns:p14="http://schemas.microsoft.com/office/powerpoint/2010/main" val="11727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  <p:bldP spid="26" grpId="0"/>
      <p:bldP spid="28" grpId="0" animBg="1"/>
      <p:bldP spid="33" grpId="0"/>
      <p:bldP spid="34" grpId="0"/>
      <p:bldP spid="38" grpId="0"/>
      <p:bldP spid="41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ouble Wave 69"/>
          <p:cNvSpPr/>
          <p:nvPr/>
        </p:nvSpPr>
        <p:spPr>
          <a:xfrm>
            <a:off x="3886200" y="1143000"/>
            <a:ext cx="4623435" cy="4191000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Double Wave 68"/>
          <p:cNvSpPr/>
          <p:nvPr/>
        </p:nvSpPr>
        <p:spPr>
          <a:xfrm>
            <a:off x="411763" y="2564247"/>
            <a:ext cx="3245837" cy="3988953"/>
          </a:xfrm>
          <a:prstGeom prst="doubleWav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 </a:t>
            </a:r>
            <a:r>
              <a:rPr lang="en-US" dirty="0" smtClean="0"/>
              <a:t>Instruction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5800" y="3439238"/>
            <a:ext cx="2773963" cy="2499360"/>
            <a:chOff x="5912837" y="1432560"/>
            <a:chExt cx="2773963" cy="1249680"/>
          </a:xfrm>
        </p:grpSpPr>
        <p:sp>
          <p:nvSpPr>
            <p:cNvPr id="36" name="Rounded Rectangle 35"/>
            <p:cNvSpPr/>
            <p:nvPr/>
          </p:nvSpPr>
          <p:spPr>
            <a:xfrm>
              <a:off x="5912837" y="1447800"/>
              <a:ext cx="2209800" cy="123444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/>
                <a:t>Data Array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8251709" y="1432560"/>
              <a:ext cx="435091" cy="1234440"/>
            </a:xfrm>
            <a:prstGeom prst="roundRect">
              <a:avLst/>
            </a:prstGeom>
            <a:solidFill>
              <a:srgbClr val="9B8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/>
                <a:t>S</a:t>
              </a:r>
            </a:p>
            <a:p>
              <a:pPr algn="ctr">
                <a:defRPr/>
              </a:pPr>
              <a:r>
                <a:rPr lang="en-US" sz="2000" b="1" dirty="0"/>
                <a:t>t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a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t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/>
                <a:t>e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267199" y="2819400"/>
            <a:ext cx="685799" cy="990599"/>
          </a:xfrm>
          <a:prstGeom prst="roundRect">
            <a:avLst/>
          </a:prstGeom>
          <a:solidFill>
            <a:srgbClr val="D996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chemeClr val="tx1"/>
                </a:solidFill>
              </a:rPr>
              <a:t>…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3429000" y="3733800"/>
            <a:ext cx="22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Map index 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table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99" y="3048000"/>
            <a:ext cx="6766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7199" y="3352800"/>
            <a:ext cx="6766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897380" y="2214265"/>
            <a:ext cx="7620" cy="12147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562600" y="1784775"/>
            <a:ext cx="868680" cy="24688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…</a:t>
            </a:r>
          </a:p>
          <a:p>
            <a:pPr algn="ctr">
              <a:defRPr/>
            </a:pPr>
            <a:endParaRPr lang="en-US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20240" y="2514600"/>
            <a:ext cx="364236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23622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27432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32766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62600" y="3581401"/>
            <a:ext cx="8503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32328" y="2235675"/>
            <a:ext cx="1734871" cy="1002825"/>
          </a:xfrm>
          <a:prstGeom prst="bentConnector3">
            <a:avLst>
              <a:gd name="adj1" fmla="val 33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952999" y="2675803"/>
            <a:ext cx="609601" cy="56269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9"/>
          <p:cNvSpPr txBox="1"/>
          <p:nvPr/>
        </p:nvSpPr>
        <p:spPr>
          <a:xfrm>
            <a:off x="5207317" y="1367135"/>
            <a:ext cx="1574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Stash-Map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31280" y="2595265"/>
            <a:ext cx="62293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054215" y="2156654"/>
            <a:ext cx="1379220" cy="138980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000" b="1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747635" y="3570625"/>
            <a:ext cx="7620" cy="12147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5"/>
          <p:cNvSpPr txBox="1"/>
          <p:nvPr/>
        </p:nvSpPr>
        <p:spPr>
          <a:xfrm>
            <a:off x="6452235" y="2133600"/>
            <a:ext cx="558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VA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4" name="TextBox 66"/>
          <p:cNvSpPr txBox="1"/>
          <p:nvPr/>
        </p:nvSpPr>
        <p:spPr>
          <a:xfrm>
            <a:off x="7753350" y="3886200"/>
            <a:ext cx="58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P</a:t>
            </a:r>
            <a:r>
              <a:rPr lang="en-US" sz="2400" b="1" dirty="0" smtClean="0">
                <a:latin typeface="Arial Narrow" panose="020B0606020202030204" pitchFamily="34" charset="0"/>
              </a:rPr>
              <a:t>A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8" name="TextBox 61"/>
          <p:cNvSpPr txBox="1"/>
          <p:nvPr/>
        </p:nvSpPr>
        <p:spPr>
          <a:xfrm>
            <a:off x="6858000" y="1748135"/>
            <a:ext cx="180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VP-map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1935"/>
            <a:ext cx="26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Arial Narrow" panose="020B0606020202030204" pitchFamily="34" charset="0"/>
              </a:rPr>
              <a:t>stash_load</a:t>
            </a:r>
            <a:r>
              <a:rPr lang="en-US" sz="2400" b="1" dirty="0" smtClean="0">
                <a:latin typeface="Arial Narrow" panose="020B0606020202030204" pitchFamily="34" charset="0"/>
              </a:rPr>
              <a:t>[505, </a:t>
            </a:r>
            <a:r>
              <a:rPr lang="en-US" sz="2400" b="1" dirty="0" err="1" smtClean="0">
                <a:latin typeface="Arial Narrow" panose="020B0606020202030204" pitchFamily="34" charset="0"/>
              </a:rPr>
              <a:t>R</a:t>
            </a:r>
            <a:r>
              <a:rPr lang="en-US" sz="2400" b="1" baseline="-25000" dirty="0" err="1" smtClean="0">
                <a:latin typeface="Arial Narrow" panose="020B0606020202030204" pitchFamily="34" charset="0"/>
              </a:rPr>
              <a:t>k</a:t>
            </a:r>
            <a:r>
              <a:rPr lang="en-US" sz="2400" b="1" dirty="0" smtClean="0">
                <a:latin typeface="Arial Narrow" panose="020B0606020202030204" pitchFamily="34" charset="0"/>
              </a:rPr>
              <a:t>];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4343400" y="3581401"/>
            <a:ext cx="1219201" cy="16763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77000" y="3581401"/>
            <a:ext cx="1447800" cy="16763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470084">
            <a:off x="447804" y="2768185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HIT</a:t>
            </a:r>
            <a:endParaRPr lang="en-US" sz="2800" b="1" dirty="0">
              <a:solidFill>
                <a:srgbClr val="005C2A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470084">
            <a:off x="4111371" y="1360612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MISS</a:t>
            </a:r>
            <a:endParaRPr lang="en-US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5045828"/>
              </p:ext>
            </p:extLst>
          </p:nvPr>
        </p:nvGraphicFramePr>
        <p:xfrm>
          <a:off x="3886200" y="5257800"/>
          <a:ext cx="46482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563"/>
                <a:gridCol w="603662"/>
                <a:gridCol w="565569"/>
                <a:gridCol w="937726"/>
                <a:gridCol w="928544"/>
                <a:gridCol w="570022"/>
                <a:gridCol w="620114"/>
              </a:tblGrid>
              <a:tr h="53934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endParaRPr 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Stash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base</a:t>
                      </a:r>
                      <a:endParaRPr lang="en-US" sz="1300" b="1" baseline="-25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VA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base</a:t>
                      </a:r>
                      <a:endParaRPr lang="en-US" sz="1300" b="1" baseline="-25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Field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Object</a:t>
                      </a:r>
                      <a:r>
                        <a:rPr lang="en-US" sz="1300" b="1" baseline="0" dirty="0" smtClean="0">
                          <a:solidFill>
                            <a:sysClr val="windowText" lastClr="000000"/>
                          </a:solidFill>
                        </a:rPr>
                        <a:t> size</a:t>
                      </a:r>
                      <a:endParaRPr lang="en-US" sz="13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Row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Stride size,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#strides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ysClr val="windowText" lastClr="000000"/>
                          </a:solidFill>
                        </a:rPr>
                        <a:t>isCoh</a:t>
                      </a:r>
                      <a:endParaRPr lang="en-US" sz="13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#Dirty</a:t>
                      </a:r>
                      <a:b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300" b="1" dirty="0" smtClean="0">
                          <a:solidFill>
                            <a:sysClr val="windowText" lastClr="000000"/>
                          </a:solidFill>
                        </a:rPr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Rounded Rectangle 40"/>
          <p:cNvSpPr/>
          <p:nvPr/>
        </p:nvSpPr>
        <p:spPr>
          <a:xfrm>
            <a:off x="7315200" y="2264241"/>
            <a:ext cx="829871" cy="55515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smtClean="0"/>
              <a:t>TLB</a:t>
            </a:r>
            <a:endParaRPr lang="en-US" sz="22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7315200" y="2895600"/>
            <a:ext cx="829871" cy="5810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smtClean="0"/>
              <a:t>RTLB</a:t>
            </a:r>
            <a:endParaRPr lang="en-US" sz="2200" b="1" dirty="0"/>
          </a:p>
        </p:txBody>
      </p:sp>
    </p:spTree>
    <p:extLst>
      <p:ext uri="{BB962C8B-B14F-4D97-AF65-F5344CB8AC3E}">
        <p14:creationId xmlns="" xmlns:p14="http://schemas.microsoft.com/office/powerpoint/2010/main" val="11727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9" grpId="0" animBg="1"/>
      <p:bldP spid="7" grpId="0" animBg="1"/>
      <p:bldP spid="8" grpId="0"/>
      <p:bldP spid="15" grpId="0" animBg="1"/>
      <p:bldP spid="26" grpId="0"/>
      <p:bldP spid="28" grpId="0" animBg="1"/>
      <p:bldP spid="33" grpId="0"/>
      <p:bldP spid="34" grpId="0"/>
      <p:bldP spid="38" grpId="0"/>
      <p:bldP spid="12" grpId="0"/>
      <p:bldP spid="40" grpId="0"/>
      <p:bldP spid="41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</a:t>
            </a:r>
            <a:r>
              <a:rPr lang="en-US" dirty="0" err="1" smtClean="0"/>
              <a:t>writebacks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C62FB-3B3D-4F8B-97B8-AEF7DA0DDAB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Stash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writebacks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happen lazily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1" baseline="0" dirty="0" smtClean="0">
                <a:latin typeface="Arial Narrow" pitchFamily="34" charset="0"/>
              </a:rPr>
              <a:t>Chunks</a:t>
            </a:r>
            <a:r>
              <a:rPr lang="en-US" sz="2800" b="1" dirty="0" smtClean="0">
                <a:latin typeface="Arial Narrow" pitchFamily="34" charset="0"/>
              </a:rPr>
              <a:t> of 64B with per chunk dirty bit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store miss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for the chunk 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set dirty bit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update stash map index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b="1" dirty="0" smtClean="0">
                <a:latin typeface="Arial Narrow" pitchFamily="34" charset="0"/>
              </a:rPr>
              <a:t>Increment #</a:t>
            </a:r>
            <a:r>
              <a:rPr lang="en-US" sz="2800" b="1" dirty="0" err="1" smtClean="0">
                <a:latin typeface="Arial Narrow" pitchFamily="34" charset="0"/>
              </a:rPr>
              <a:t>DirtyData</a:t>
            </a:r>
            <a:r>
              <a:rPr lang="en-US" sz="2800" b="1" dirty="0" smtClean="0">
                <a:latin typeface="Arial Narrow" pitchFamily="34" charset="0"/>
              </a:rPr>
              <a:t> counter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1" baseline="0" dirty="0" smtClean="0">
                <a:latin typeface="Arial Narrow" pitchFamily="34" charset="0"/>
              </a:rPr>
              <a:t>On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eviction,</a:t>
            </a:r>
            <a:endParaRPr lang="en-US" sz="2800" b="1" dirty="0" smtClean="0">
              <a:latin typeface="Arial Narrow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b="1" dirty="0" smtClean="0">
                <a:latin typeface="Arial Narrow" pitchFamily="34" charset="0"/>
              </a:rPr>
              <a:t>Get PA using stash map </a:t>
            </a:r>
            <a:r>
              <a:rPr lang="en-US" sz="2800" b="1" dirty="0" smtClean="0">
                <a:latin typeface="Arial Narrow" pitchFamily="34" charset="0"/>
              </a:rPr>
              <a:t>index and </a:t>
            </a:r>
            <a:r>
              <a:rPr lang="en-US" sz="2800" b="1" dirty="0" err="1" smtClean="0">
                <a:latin typeface="Arial Narrow" pitchFamily="34" charset="0"/>
              </a:rPr>
              <a:t>writeback</a:t>
            </a:r>
            <a:endParaRPr lang="en-US" sz="2800" b="1" dirty="0" smtClean="0">
              <a:latin typeface="Arial Narrow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b="1" dirty="0" smtClean="0">
                <a:latin typeface="Arial Narrow" pitchFamily="34" charset="0"/>
              </a:rPr>
              <a:t>Decrement #</a:t>
            </a:r>
            <a:r>
              <a:rPr lang="en-US" sz="2800" b="1" dirty="0" err="1" smtClean="0">
                <a:latin typeface="Arial Narrow" pitchFamily="34" charset="0"/>
              </a:rPr>
              <a:t>DirtyData</a:t>
            </a:r>
            <a:r>
              <a:rPr lang="en-US" sz="2800" b="1" dirty="0" smtClean="0">
                <a:latin typeface="Arial Narrow" pitchFamily="34" charset="0"/>
              </a:rPr>
              <a:t> counter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Coherence Support for Stash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Stash data needs to be kept coherent</a:t>
            </a:r>
          </a:p>
          <a:p>
            <a:endParaRPr lang="en-US" dirty="0"/>
          </a:p>
          <a:p>
            <a:r>
              <a:rPr lang="en-US" dirty="0"/>
              <a:t>Extend a coherence protocol for three features</a:t>
            </a:r>
          </a:p>
          <a:p>
            <a:pPr lvl="1"/>
            <a:r>
              <a:rPr lang="en-US" dirty="0"/>
              <a:t>Track stash data at word granularity</a:t>
            </a:r>
          </a:p>
          <a:p>
            <a:pPr lvl="1"/>
            <a:r>
              <a:rPr lang="en-US" dirty="0"/>
              <a:t>Capability to merge partial lines when stash sends data</a:t>
            </a:r>
          </a:p>
          <a:p>
            <a:pPr lvl="1"/>
            <a:r>
              <a:rPr lang="en-US" dirty="0"/>
              <a:t>Modify directory to record the modifier and stash-map </a:t>
            </a:r>
            <a:r>
              <a:rPr lang="en-US" dirty="0" smtClean="0"/>
              <a:t>ID</a:t>
            </a:r>
          </a:p>
          <a:p>
            <a:pPr lvl="1"/>
            <a:endParaRPr lang="en-US" dirty="0"/>
          </a:p>
          <a:p>
            <a:r>
              <a:rPr lang="en-US" dirty="0" smtClean="0"/>
              <a:t>Extension to </a:t>
            </a:r>
            <a:r>
              <a:rPr lang="en-US" dirty="0" err="1" smtClean="0"/>
              <a:t>DeNovo</a:t>
            </a:r>
            <a:r>
              <a:rPr lang="en-US" dirty="0" smtClean="0"/>
              <a:t> </a:t>
            </a:r>
            <a:r>
              <a:rPr lang="en-US" dirty="0"/>
              <a:t>protocol</a:t>
            </a:r>
          </a:p>
          <a:p>
            <a:pPr lvl="1"/>
            <a:r>
              <a:rPr lang="en-US" dirty="0"/>
              <a:t>Simple, low overhead, hybrid of CPU and GPU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07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DeNovo</a:t>
            </a:r>
            <a:r>
              <a:rPr lang="en-US" dirty="0" smtClean="0"/>
              <a:t> Coherence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839200" cy="57150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[</a:t>
            </a:r>
            <a:r>
              <a:rPr lang="en-US" i="1" dirty="0" err="1" smtClean="0"/>
              <a:t>DeNoVo</a:t>
            </a:r>
            <a:r>
              <a:rPr lang="en-US" i="1" dirty="0" smtClean="0"/>
              <a:t>: Rethinking the Memory Hierarchy for Disciplined Parallelism]</a:t>
            </a:r>
          </a:p>
          <a:p>
            <a:r>
              <a:rPr lang="en-US" dirty="0" smtClean="0"/>
              <a:t>Designed for Deterministic code w/o conflicting access</a:t>
            </a:r>
          </a:p>
          <a:p>
            <a:r>
              <a:rPr lang="en-US" dirty="0" smtClean="0"/>
              <a:t>Line granularity tags, word granularity coherence</a:t>
            </a:r>
          </a:p>
          <a:p>
            <a:r>
              <a:rPr lang="en-US" dirty="0" smtClean="0"/>
              <a:t>Only three coherence states</a:t>
            </a:r>
          </a:p>
          <a:p>
            <a:pPr lvl="1"/>
            <a:r>
              <a:rPr lang="en-US" dirty="0" smtClean="0"/>
              <a:t>Valid, Invalid, Registered</a:t>
            </a:r>
          </a:p>
          <a:p>
            <a:r>
              <a:rPr lang="en-US" dirty="0" smtClean="0"/>
              <a:t>Explicit self invalidation at the end of each phase</a:t>
            </a:r>
          </a:p>
          <a:p>
            <a:pPr lvl="1"/>
            <a:r>
              <a:rPr lang="en-US" dirty="0" smtClean="0"/>
              <a:t>Lines </a:t>
            </a:r>
            <a:r>
              <a:rPr lang="en-US" dirty="0" smtClean="0"/>
              <a:t>written </a:t>
            </a:r>
            <a:r>
              <a:rPr lang="en-US" dirty="0" smtClean="0"/>
              <a:t>in previous phase-&gt; Registered state</a:t>
            </a:r>
          </a:p>
          <a:p>
            <a:r>
              <a:rPr lang="en-US" sz="2600" dirty="0" smtClean="0">
                <a:latin typeface="Arial Narrow" charset="0"/>
              </a:rPr>
              <a:t>Keep valid data or registered core ID in Shared LLC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42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SoCs</a:t>
            </a:r>
            <a:r>
              <a:rPr lang="en-US" dirty="0" smtClean="0"/>
              <a:t> Need an </a:t>
            </a:r>
            <a:r>
              <a:rPr lang="en-US" dirty="0"/>
              <a:t>Efficient Memory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638800"/>
          </a:xfrm>
        </p:spPr>
        <p:txBody>
          <a:bodyPr/>
          <a:lstStyle/>
          <a:p>
            <a:pPr eaLnBrk="1" hangingPunct="1"/>
            <a:r>
              <a:rPr lang="en-US" sz="2600" dirty="0"/>
              <a:t>Energy-efficient memory hierarchy is </a:t>
            </a:r>
            <a:r>
              <a:rPr lang="en-US" sz="2600" dirty="0" smtClean="0"/>
              <a:t>essential</a:t>
            </a:r>
          </a:p>
          <a:p>
            <a:pPr lvl="1" eaLnBrk="1" hangingPunct="1"/>
            <a:r>
              <a:rPr lang="en-US" dirty="0" smtClean="0"/>
              <a:t>Heterogeneous </a:t>
            </a:r>
            <a:r>
              <a:rPr lang="en-US" dirty="0" err="1" smtClean="0"/>
              <a:t>SoCs</a:t>
            </a:r>
            <a:r>
              <a:rPr lang="en-US" dirty="0" smtClean="0"/>
              <a:t> use </a:t>
            </a:r>
            <a:r>
              <a:rPr lang="en-US" dirty="0" smtClean="0">
                <a:solidFill>
                  <a:srgbClr val="D25000"/>
                </a:solidFill>
              </a:rPr>
              <a:t>specialized memories</a:t>
            </a:r>
          </a:p>
          <a:p>
            <a:pPr lvl="1" eaLnBrk="1" hangingPunct="1"/>
            <a:r>
              <a:rPr lang="en-US" dirty="0" smtClean="0"/>
              <a:t>E.g., scratchpads, FIFOs, stream buffers, …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15000" y="2129433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Scratchpad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76" y="2508504"/>
            <a:ext cx="1182124" cy="89001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1172575"/>
              </p:ext>
            </p:extLst>
          </p:nvPr>
        </p:nvGraphicFramePr>
        <p:xfrm>
          <a:off x="533400" y="3474720"/>
          <a:ext cx="7924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13716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Directly addressed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tags/TLB/conflicts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Compact storage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holes in cache</a:t>
                      </a:r>
                      <a:r>
                        <a:rPr lang="en-US" sz="2200" b="1" baseline="0" dirty="0" smtClean="0">
                          <a:latin typeface="Arial Narrow" panose="020B0606020202030204" pitchFamily="34" charset="0"/>
                        </a:rPr>
                        <a:t> lines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5200" y="212943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Cache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484120"/>
            <a:ext cx="1219200" cy="916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457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Arial Narrow" charset="0"/>
              </a:rPr>
              <a:t>Private L1, shared L2; single word 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Arial Narrow" charset="0"/>
              </a:rPr>
              <a:t>Data-race freedom at word granularity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>
              <a:latin typeface="Arial Narrow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Arial Narrow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err="1" smtClean="0">
                <a:ea typeface="ＭＳ Ｐゴシック" charset="-128"/>
              </a:rPr>
              <a:t>DeNovo</a:t>
            </a:r>
            <a:r>
              <a:rPr dirty="0" smtClean="0">
                <a:ea typeface="ＭＳ Ｐゴシック" charset="-128"/>
              </a:rPr>
              <a:t> Coherence</a:t>
            </a:r>
            <a:r>
              <a:rPr lang="en-US" dirty="0" smtClean="0">
                <a:ea typeface="ＭＳ Ｐゴシック" charset="-128"/>
              </a:rPr>
              <a:t> (2/3)</a:t>
            </a:r>
            <a:endParaRPr dirty="0" smtClean="0">
              <a:ea typeface="ＭＳ Ｐゴシック" charset="-128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304800" y="2765719"/>
            <a:ext cx="3962400" cy="2111081"/>
            <a:chOff x="3304102" y="3595279"/>
            <a:chExt cx="4603857" cy="2148275"/>
          </a:xfrm>
        </p:grpSpPr>
        <p:sp>
          <p:nvSpPr>
            <p:cNvPr id="6" name="Oval 5"/>
            <p:cNvSpPr/>
            <p:nvPr/>
          </p:nvSpPr>
          <p:spPr>
            <a:xfrm>
              <a:off x="3304102" y="3595279"/>
              <a:ext cx="1344288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Invalid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685062" y="3595279"/>
              <a:ext cx="1222897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Valid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03662" y="4977404"/>
              <a:ext cx="1976261" cy="766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Registered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7" idx="2"/>
            </p:cNvCxnSpPr>
            <p:nvPr/>
          </p:nvCxnSpPr>
          <p:spPr>
            <a:xfrm>
              <a:off x="4632137" y="3978353"/>
              <a:ext cx="2052925" cy="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444291" y="4249229"/>
              <a:ext cx="616776" cy="80932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7"/>
              <a:endCxn id="7" idx="3"/>
            </p:cNvCxnSpPr>
            <p:nvPr/>
          </p:nvCxnSpPr>
          <p:spPr>
            <a:xfrm flipV="1">
              <a:off x="6290507" y="4249229"/>
              <a:ext cx="573645" cy="840375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061066" y="3613957"/>
              <a:ext cx="749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Read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55747" y="4502874"/>
              <a:ext cx="761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Write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18176" y="4270246"/>
              <a:ext cx="761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Write</a:t>
              </a:r>
              <a:endParaRPr lang="en-US" b="1" dirty="0"/>
            </a:p>
          </p:txBody>
        </p:sp>
      </p:grpSp>
      <p:sp>
        <p:nvSpPr>
          <p:cNvPr id="25" name="Arc 24"/>
          <p:cNvSpPr/>
          <p:nvPr/>
        </p:nvSpPr>
        <p:spPr>
          <a:xfrm rot="2714513">
            <a:off x="2023702" y="4507141"/>
            <a:ext cx="661754" cy="653005"/>
          </a:xfrm>
          <a:prstGeom prst="arc">
            <a:avLst>
              <a:gd name="adj1" fmla="val 19103066"/>
              <a:gd name="adj2" fmla="val 7658367"/>
            </a:avLst>
          </a:prstGeom>
          <a:ln w="254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3313963">
            <a:off x="3395798" y="2562307"/>
            <a:ext cx="661754" cy="653005"/>
          </a:xfrm>
          <a:prstGeom prst="arc">
            <a:avLst>
              <a:gd name="adj1" fmla="val 19103066"/>
              <a:gd name="adj2" fmla="val 7658367"/>
            </a:avLst>
          </a:prstGeom>
          <a:ln w="254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697187" y="4724400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Read, Write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374829" y="2209800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27279" y="2286000"/>
            <a:ext cx="474973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Arial Narrow" charset="0"/>
              </a:rPr>
              <a:t>No </a:t>
            </a:r>
            <a:r>
              <a:rPr lang="en-US" sz="2400" b="1" dirty="0">
                <a:latin typeface="Arial Narrow" charset="0"/>
              </a:rPr>
              <a:t>transient states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Arial Narrow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Arial Narrow" charset="0"/>
              </a:rPr>
              <a:t>No </a:t>
            </a:r>
            <a:r>
              <a:rPr lang="en-US" sz="2400" b="1" dirty="0">
                <a:latin typeface="Arial Narrow" charset="0"/>
              </a:rPr>
              <a:t>invalidation traffic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Arial Narrow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Arial Narrow" charset="0"/>
              </a:rPr>
              <a:t>No </a:t>
            </a:r>
            <a:r>
              <a:rPr lang="en-US" sz="2400" b="1" dirty="0">
                <a:latin typeface="Arial Narrow" charset="0"/>
              </a:rPr>
              <a:t>directory storage overhead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Arial Narrow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Arial Narrow" charset="0"/>
              </a:rPr>
              <a:t>No </a:t>
            </a:r>
            <a:r>
              <a:rPr lang="en-US" sz="2400" b="1" dirty="0">
                <a:latin typeface="Arial Narrow" charset="0"/>
              </a:rPr>
              <a:t>false </a:t>
            </a:r>
            <a:r>
              <a:rPr lang="en-US" sz="2400" b="1" dirty="0" smtClean="0">
                <a:latin typeface="Arial Narrow" charset="0"/>
              </a:rPr>
              <a:t>sharing (word coherence)</a:t>
            </a:r>
            <a:endParaRPr lang="en-US" sz="2400" b="1" dirty="0">
              <a:latin typeface="Arial Narrow" charset="0"/>
            </a:endParaRPr>
          </a:p>
          <a:p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063268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63"/>
    </mc:Choice>
    <mc:Fallback>
      <p:transition spd="slow" advTm="14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/>
      <p:bldP spid="30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DeNovo</a:t>
            </a:r>
            <a:r>
              <a:rPr lang="en-US" dirty="0" smtClean="0"/>
              <a:t> Coherence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839200" cy="57150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Extenstions</a:t>
            </a:r>
            <a:r>
              <a:rPr lang="en-US" dirty="0" smtClean="0"/>
              <a:t> for Stash</a:t>
            </a:r>
          </a:p>
          <a:p>
            <a:pPr algn="ctr">
              <a:buNone/>
            </a:pPr>
            <a:endParaRPr lang="en-US" i="1" dirty="0" smtClean="0"/>
          </a:p>
          <a:p>
            <a:r>
              <a:rPr lang="en-US" dirty="0" smtClean="0">
                <a:latin typeface="Arial Narrow" charset="0"/>
              </a:rPr>
              <a:t>Store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Narrow" charset="0"/>
              </a:rPr>
              <a:t>Stash Map ID </a:t>
            </a:r>
            <a:r>
              <a:rPr lang="en-US" dirty="0" smtClean="0">
                <a:latin typeface="Arial Narrow" charset="0"/>
              </a:rPr>
              <a:t>along with registered core ID</a:t>
            </a:r>
          </a:p>
          <a:p>
            <a:r>
              <a:rPr lang="en-US" dirty="0" smtClean="0">
                <a:latin typeface="Arial Narrow" charset="0"/>
              </a:rPr>
              <a:t>Newly written data in </a:t>
            </a:r>
            <a:r>
              <a:rPr lang="en-US" dirty="0" smtClean="0">
                <a:latin typeface="Arial Narrow" charset="0"/>
              </a:rPr>
              <a:t>Registered state</a:t>
            </a:r>
          </a:p>
          <a:p>
            <a:r>
              <a:rPr lang="en-US" dirty="0" smtClean="0">
                <a:latin typeface="Arial Narrow" charset="0"/>
              </a:rPr>
              <a:t>At the end of the kernel, self-invalidate entries that are not registered</a:t>
            </a:r>
          </a:p>
          <a:p>
            <a:r>
              <a:rPr lang="en-US" dirty="0" smtClean="0">
                <a:latin typeface="Arial Narrow" charset="0"/>
              </a:rPr>
              <a:t>In contrast, scratchpad invalidates all the entries</a:t>
            </a:r>
          </a:p>
          <a:p>
            <a:r>
              <a:rPr lang="en-US" dirty="0" smtClean="0">
                <a:latin typeface="Arial Narrow" charset="0"/>
              </a:rPr>
              <a:t>Only three states, 4</a:t>
            </a:r>
            <a:r>
              <a:rPr lang="en-US" baseline="30000" dirty="0" smtClean="0">
                <a:latin typeface="Arial Narrow" charset="0"/>
              </a:rPr>
              <a:t>th</a:t>
            </a:r>
            <a:r>
              <a:rPr lang="en-US" dirty="0" smtClean="0">
                <a:latin typeface="Arial Narrow" charset="0"/>
              </a:rPr>
              <a:t> state used for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charset="0"/>
              </a:rPr>
              <a:t>Writeback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 Narrow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42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Scratchpads &amp;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Caches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Stash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Implementation</a:t>
            </a:r>
          </a:p>
          <a:p>
            <a:r>
              <a:rPr lang="en-US" dirty="0" smtClean="0">
                <a:solidFill>
                  <a:srgbClr val="D25000"/>
                </a:solidFill>
              </a:rPr>
              <a:t>Results</a:t>
            </a:r>
            <a:endParaRPr lang="en-US" dirty="0">
              <a:solidFill>
                <a:srgbClr val="D25000"/>
              </a:solidFill>
            </a:endParaRP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8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7125"/>
            <a:ext cx="8686800" cy="5502275"/>
          </a:xfrm>
        </p:spPr>
        <p:txBody>
          <a:bodyPr/>
          <a:lstStyle/>
          <a:p>
            <a:r>
              <a:rPr lang="en-US" dirty="0" smtClean="0"/>
              <a:t>Simulation </a:t>
            </a:r>
            <a:r>
              <a:rPr lang="en-US" dirty="0"/>
              <a:t>Environment</a:t>
            </a:r>
          </a:p>
          <a:p>
            <a:pPr lvl="1"/>
            <a:r>
              <a:rPr lang="en-US" dirty="0" smtClean="0"/>
              <a:t>GEMS </a:t>
            </a:r>
            <a:r>
              <a:rPr lang="en-US" dirty="0"/>
              <a:t>+ </a:t>
            </a:r>
            <a:r>
              <a:rPr lang="en-US" dirty="0" err="1"/>
              <a:t>Simics</a:t>
            </a:r>
            <a:r>
              <a:rPr lang="en-US" dirty="0"/>
              <a:t> + Princeton Garnet </a:t>
            </a:r>
            <a:r>
              <a:rPr lang="en-US" dirty="0" smtClean="0"/>
              <a:t>N/W </a:t>
            </a:r>
            <a:r>
              <a:rPr lang="en-US" dirty="0"/>
              <a:t>+ </a:t>
            </a:r>
            <a:r>
              <a:rPr lang="en-US" dirty="0" smtClean="0"/>
              <a:t>GPGPU-Sim</a:t>
            </a:r>
          </a:p>
          <a:p>
            <a:pPr lvl="1"/>
            <a:r>
              <a:rPr lang="en-US" dirty="0" smtClean="0"/>
              <a:t>Extend </a:t>
            </a:r>
            <a:r>
              <a:rPr lang="en-US" dirty="0" err="1" smtClean="0"/>
              <a:t>McPAT</a:t>
            </a:r>
            <a:r>
              <a:rPr lang="en-US" dirty="0" smtClean="0"/>
              <a:t> and </a:t>
            </a:r>
            <a:r>
              <a:rPr lang="en-US" dirty="0" err="1" smtClean="0"/>
              <a:t>GPUWattch</a:t>
            </a:r>
            <a:r>
              <a:rPr lang="en-US" dirty="0" smtClean="0"/>
              <a:t> for energy evaluations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Workloads:</a:t>
            </a:r>
            <a:endParaRPr lang="en-US" dirty="0"/>
          </a:p>
          <a:p>
            <a:pPr lvl="1"/>
            <a:r>
              <a:rPr lang="en-US" dirty="0"/>
              <a:t>4 </a:t>
            </a:r>
            <a:r>
              <a:rPr lang="en-US" dirty="0" err="1"/>
              <a:t>microbenchmarks</a:t>
            </a:r>
            <a:r>
              <a:rPr lang="en-US" dirty="0"/>
              <a:t>: implicit, reuse, pollution, on-demand</a:t>
            </a:r>
          </a:p>
          <a:p>
            <a:pPr lvl="1"/>
            <a:r>
              <a:rPr lang="en-US" dirty="0" smtClean="0"/>
              <a:t>Heterogeneous </a:t>
            </a:r>
            <a:r>
              <a:rPr lang="en-US" dirty="0"/>
              <a:t>workloads: </a:t>
            </a:r>
            <a:r>
              <a:rPr lang="en-US" dirty="0" err="1"/>
              <a:t>Rodinia</a:t>
            </a:r>
            <a:r>
              <a:rPr lang="en-US" dirty="0"/>
              <a:t>, Parboil, </a:t>
            </a:r>
            <a:r>
              <a:rPr lang="en-US" dirty="0" smtClean="0"/>
              <a:t>SURF</a:t>
            </a:r>
          </a:p>
          <a:p>
            <a:pPr lvl="2"/>
            <a:endParaRPr lang="en-US" dirty="0"/>
          </a:p>
          <a:p>
            <a:r>
              <a:rPr lang="en-US" dirty="0" smtClean="0"/>
              <a:t>1 </a:t>
            </a:r>
            <a:r>
              <a:rPr lang="en-US" dirty="0"/>
              <a:t>CPU Core (15 for </a:t>
            </a:r>
            <a:r>
              <a:rPr lang="en-US" dirty="0" err="1"/>
              <a:t>microbenchmarks</a:t>
            </a:r>
            <a:r>
              <a:rPr lang="en-US" dirty="0"/>
              <a:t>)</a:t>
            </a:r>
          </a:p>
          <a:p>
            <a:r>
              <a:rPr lang="en-US" dirty="0"/>
              <a:t>15 GPU Compute Units (1 for </a:t>
            </a:r>
            <a:r>
              <a:rPr lang="en-US" dirty="0" err="1"/>
              <a:t>microbenchmarks</a:t>
            </a:r>
            <a:r>
              <a:rPr lang="en-US" dirty="0"/>
              <a:t>)</a:t>
            </a:r>
          </a:p>
          <a:p>
            <a:r>
              <a:rPr lang="en-US" dirty="0" smtClean="0"/>
              <a:t>32 </a:t>
            </a:r>
            <a:r>
              <a:rPr lang="en-US" dirty="0"/>
              <a:t>KB L1 </a:t>
            </a:r>
            <a:r>
              <a:rPr lang="en-US" dirty="0" smtClean="0"/>
              <a:t>Caches, 16 </a:t>
            </a:r>
            <a:r>
              <a:rPr lang="en-US" dirty="0"/>
              <a:t>KB </a:t>
            </a:r>
            <a:r>
              <a:rPr lang="en-US" dirty="0" smtClean="0"/>
              <a:t>Stash/Scratchpad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39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55649339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Execution 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1" name="TextBox 1"/>
          <p:cNvSpPr txBox="1"/>
          <p:nvPr/>
        </p:nvSpPr>
        <p:spPr>
          <a:xfrm>
            <a:off x="1442743" y="970823"/>
            <a:ext cx="8600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Implicit</a:t>
            </a:r>
            <a:endParaRPr lang="en-US" sz="11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2281" y="931531"/>
            <a:ext cx="1143000" cy="347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51760" y="773042"/>
            <a:ext cx="64770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442743" y="1123223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02272" y="2298086"/>
            <a:ext cx="60019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Arial Narrow" panose="020B0606020202030204" pitchFamily="34" charset="0"/>
              </a:rPr>
              <a:t>Scr</a:t>
            </a:r>
            <a:r>
              <a:rPr lang="en-US" sz="2400" b="1" dirty="0" smtClean="0">
                <a:latin typeface="Arial Narrow" panose="020B0606020202030204" pitchFamily="34" charset="0"/>
              </a:rPr>
              <a:t> 	= Baseline configuration</a:t>
            </a:r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latin typeface="Arial Narrow" panose="020B0606020202030204" pitchFamily="34" charset="0"/>
              </a:rPr>
              <a:t>C 	= </a:t>
            </a:r>
            <a:r>
              <a:rPr lang="en-US" sz="2400" b="1" dirty="0">
                <a:latin typeface="Arial Narrow" panose="020B0606020202030204" pitchFamily="34" charset="0"/>
              </a:rPr>
              <a:t>All requests </a:t>
            </a:r>
            <a:r>
              <a:rPr lang="en-US" sz="2400" b="1" dirty="0" smtClean="0">
                <a:latin typeface="Arial Narrow" panose="020B0606020202030204" pitchFamily="34" charset="0"/>
              </a:rPr>
              <a:t>use </a:t>
            </a:r>
            <a:r>
              <a:rPr lang="en-US" sz="2400" b="1" dirty="0">
                <a:latin typeface="Arial Narrow" panose="020B0606020202030204" pitchFamily="34" charset="0"/>
              </a:rPr>
              <a:t>cache</a:t>
            </a:r>
          </a:p>
          <a:p>
            <a:r>
              <a:rPr lang="en-US" sz="2400" b="1" dirty="0" err="1" smtClean="0">
                <a:latin typeface="Arial Narrow" panose="020B0606020202030204" pitchFamily="34" charset="0"/>
              </a:rPr>
              <a:t>Scr+D</a:t>
            </a:r>
            <a:r>
              <a:rPr lang="en-US" sz="2400" b="1" dirty="0" smtClean="0">
                <a:latin typeface="Arial Narrow" panose="020B0606020202030204" pitchFamily="34" charset="0"/>
              </a:rPr>
              <a:t> 	= </a:t>
            </a:r>
            <a:r>
              <a:rPr lang="en-US" sz="2400" b="1" dirty="0">
                <a:latin typeface="Arial Narrow" panose="020B0606020202030204" pitchFamily="34" charset="0"/>
              </a:rPr>
              <a:t>All requests </a:t>
            </a:r>
            <a:r>
              <a:rPr lang="en-US" sz="2400" b="1" dirty="0" smtClean="0">
                <a:latin typeface="Arial Narrow" panose="020B0606020202030204" pitchFamily="34" charset="0"/>
              </a:rPr>
              <a:t>use scratchpad </a:t>
            </a:r>
            <a:r>
              <a:rPr lang="en-US" sz="2400" b="1" dirty="0">
                <a:latin typeface="Arial Narrow" panose="020B0606020202030204" pitchFamily="34" charset="0"/>
              </a:rPr>
              <a:t>w/ </a:t>
            </a:r>
            <a:r>
              <a:rPr lang="en-US" sz="2400" b="1" dirty="0" smtClean="0">
                <a:latin typeface="Arial Narrow" panose="020B0606020202030204" pitchFamily="34" charset="0"/>
              </a:rPr>
              <a:t>DMA</a:t>
            </a:r>
          </a:p>
          <a:p>
            <a:r>
              <a:rPr lang="en-US" sz="2400" b="1" dirty="0" smtClean="0">
                <a:latin typeface="Arial Narrow" panose="020B0606020202030204" pitchFamily="34" charset="0"/>
              </a:rPr>
              <a:t>St 	= </a:t>
            </a:r>
            <a:r>
              <a:rPr lang="en-US" sz="2400" b="1" dirty="0">
                <a:latin typeface="Arial Narrow" panose="020B0606020202030204" pitchFamily="34" charset="0"/>
              </a:rPr>
              <a:t>Converts scratchpad requests to </a:t>
            </a:r>
            <a:r>
              <a:rPr lang="en-US" sz="2400" b="1" dirty="0" smtClean="0">
                <a:latin typeface="Arial Narrow" panose="020B0606020202030204" pitchFamily="34" charset="0"/>
              </a:rPr>
              <a:t>stash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9964" y="1126247"/>
            <a:ext cx="1143000" cy="347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8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96889626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</a:t>
            </a:r>
            <a:r>
              <a:rPr lang="en-US" dirty="0" smtClean="0"/>
              <a:t>Execution </a:t>
            </a:r>
            <a:r>
              <a:rPr lang="en-US" dirty="0"/>
              <a:t>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51760" y="773042"/>
            <a:ext cx="64770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75595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No explicit loads/stores</a:t>
            </a:r>
            <a:endParaRPr lang="en-US" sz="26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442743" y="1139976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633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62993116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Execution 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151376" y="773042"/>
            <a:ext cx="4977384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442743" y="1139976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579120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No cache pollution</a:t>
            </a:r>
            <a:endParaRPr lang="en-US" sz="26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2831374" y="1139976"/>
            <a:ext cx="12834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Pollution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2047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5404568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Execution 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1" name="TextBox 1"/>
          <p:cNvSpPr txBox="1"/>
          <p:nvPr/>
        </p:nvSpPr>
        <p:spPr>
          <a:xfrm>
            <a:off x="1442743" y="970823"/>
            <a:ext cx="8600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Implicit</a:t>
            </a:r>
            <a:endParaRPr lang="en-US" sz="11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2281" y="931531"/>
            <a:ext cx="1143000" cy="347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442743" y="1139976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2831374" y="1139976"/>
            <a:ext cx="12834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Pollution</a:t>
            </a:r>
            <a:endParaRPr lang="en-US" sz="20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6031774" y="1139976"/>
            <a:ext cx="8262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Reuse</a:t>
            </a:r>
            <a:endParaRPr lang="en-US" sz="2000" b="1" dirty="0"/>
          </a:p>
        </p:txBody>
      </p:sp>
      <p:sp>
        <p:nvSpPr>
          <p:cNvPr id="18" name="TextBox 1"/>
          <p:cNvSpPr txBox="1"/>
          <p:nvPr/>
        </p:nvSpPr>
        <p:spPr>
          <a:xfrm>
            <a:off x="4191000" y="1139976"/>
            <a:ext cx="13830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On-Demand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86449" y="5791200"/>
            <a:ext cx="32191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Only bring needed data</a:t>
            </a:r>
            <a:endParaRPr lang="en-US" sz="26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68560" y="773042"/>
            <a:ext cx="34602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64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04242929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Execution 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1" name="TextBox 1"/>
          <p:cNvSpPr txBox="1"/>
          <p:nvPr/>
        </p:nvSpPr>
        <p:spPr>
          <a:xfrm>
            <a:off x="1442743" y="970823"/>
            <a:ext cx="8600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Implicit</a:t>
            </a:r>
            <a:endParaRPr lang="en-US" sz="11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2281" y="931531"/>
            <a:ext cx="1143000" cy="347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74272" y="773042"/>
            <a:ext cx="1954488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442743" y="1139976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2831374" y="1139976"/>
            <a:ext cx="12834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Pollution</a:t>
            </a:r>
            <a:endParaRPr lang="en-US" sz="20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6031774" y="1139976"/>
            <a:ext cx="826226" cy="384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Reuse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00600" y="5755957"/>
            <a:ext cx="35795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D25000"/>
                </a:solidFill>
                <a:latin typeface="Arial Narrow" panose="020B0606020202030204" pitchFamily="34" charset="0"/>
              </a:rPr>
              <a:t>Data </a:t>
            </a:r>
            <a:r>
              <a:rPr lang="en-US" sz="26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compaction, reuse</a:t>
            </a:r>
            <a:endParaRPr lang="en-US" sz="26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4191000" y="1139976"/>
            <a:ext cx="13830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On-Demand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364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31828004"/>
              </p:ext>
            </p:extLst>
          </p:nvPr>
        </p:nvGraphicFramePr>
        <p:xfrm>
          <a:off x="316272" y="992435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</a:t>
            </a:r>
            <a:r>
              <a:rPr lang="en-US" dirty="0"/>
              <a:t>– Execution Time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1" name="TextBox 1"/>
          <p:cNvSpPr txBox="1"/>
          <p:nvPr/>
        </p:nvSpPr>
        <p:spPr>
          <a:xfrm>
            <a:off x="1442743" y="970823"/>
            <a:ext cx="8600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Implicit</a:t>
            </a:r>
            <a:endParaRPr lang="en-US" sz="11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51760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1376" y="988408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568" y="1391435"/>
            <a:ext cx="0" cy="438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68560" y="970823"/>
            <a:ext cx="0" cy="47860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4272" y="988408"/>
            <a:ext cx="0" cy="47684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2281" y="931531"/>
            <a:ext cx="1143000" cy="347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442743" y="1139976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2831374" y="1139976"/>
            <a:ext cx="11310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Pollution</a:t>
            </a:r>
            <a:endParaRPr lang="en-US" sz="20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6031774" y="1139976"/>
            <a:ext cx="8262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Reuse</a:t>
            </a:r>
            <a:endParaRPr lang="en-US" sz="20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7303728" y="1139976"/>
            <a:ext cx="10782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Average</a:t>
            </a:r>
            <a:endParaRPr lang="en-US" sz="2000" b="1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133460" y="5791200"/>
            <a:ext cx="762954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 smtClean="0">
                <a:solidFill>
                  <a:srgbClr val="D25000"/>
                </a:solidFill>
              </a:rPr>
              <a:t>Avg</a:t>
            </a:r>
            <a:r>
              <a:rPr lang="en-US" sz="2600" dirty="0" smtClean="0">
                <a:solidFill>
                  <a:srgbClr val="D25000"/>
                </a:solidFill>
              </a:rPr>
              <a:t>: 27% vs. Scratch, 13% vs. Cache, 14% vs. DMA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4191000" y="1139976"/>
            <a:ext cx="13830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On-Demand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2318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SoCs</a:t>
            </a:r>
            <a:r>
              <a:rPr lang="en-US" dirty="0" smtClean="0"/>
              <a:t> Need an </a:t>
            </a:r>
            <a:r>
              <a:rPr lang="en-US" dirty="0"/>
              <a:t>Efficient Memory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638800"/>
          </a:xfrm>
        </p:spPr>
        <p:txBody>
          <a:bodyPr/>
          <a:lstStyle/>
          <a:p>
            <a:pPr eaLnBrk="1" hangingPunct="1"/>
            <a:r>
              <a:rPr lang="en-US" sz="2600" dirty="0"/>
              <a:t>Energy-efficient memory hierarchy is </a:t>
            </a:r>
            <a:r>
              <a:rPr lang="en-US" sz="2600" dirty="0" smtClean="0"/>
              <a:t>essential</a:t>
            </a:r>
          </a:p>
          <a:p>
            <a:pPr lvl="1" eaLnBrk="1" hangingPunct="1"/>
            <a:r>
              <a:rPr lang="en-US" dirty="0" smtClean="0"/>
              <a:t>Heterogeneous </a:t>
            </a:r>
            <a:r>
              <a:rPr lang="en-US" dirty="0" err="1" smtClean="0"/>
              <a:t>SoCs</a:t>
            </a:r>
            <a:r>
              <a:rPr lang="en-US" dirty="0" smtClean="0"/>
              <a:t> use </a:t>
            </a:r>
            <a:r>
              <a:rPr lang="en-US" dirty="0" smtClean="0">
                <a:solidFill>
                  <a:srgbClr val="D25000"/>
                </a:solidFill>
              </a:rPr>
              <a:t>specialized memories</a:t>
            </a:r>
          </a:p>
          <a:p>
            <a:pPr lvl="1" eaLnBrk="1" hangingPunct="1"/>
            <a:r>
              <a:rPr lang="en-US" dirty="0" smtClean="0"/>
              <a:t>E.g., scratchpads, FIFOs, stream buffers, …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D25000"/>
                </a:solidFill>
              </a:rPr>
              <a:t>Can specialized memories be globally addressable, coherent?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D25000"/>
                </a:solidFill>
              </a:rPr>
              <a:t>Can we have our scratchpad and cache it too?</a:t>
            </a:r>
            <a:endParaRPr lang="en-US" sz="2600" dirty="0">
              <a:solidFill>
                <a:srgbClr val="D25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29433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Scratchpad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76" y="2508504"/>
            <a:ext cx="1182124" cy="89001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9448000"/>
              </p:ext>
            </p:extLst>
          </p:nvPr>
        </p:nvGraphicFramePr>
        <p:xfrm>
          <a:off x="533400" y="3474720"/>
          <a:ext cx="792480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13716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Directly addressed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tags/TLB/conflicts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Compact storage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holes in cache</a:t>
                      </a:r>
                      <a:r>
                        <a:rPr lang="en-US" sz="2200" b="1" baseline="0" dirty="0" smtClean="0">
                          <a:latin typeface="Arial Narrow" panose="020B0606020202030204" pitchFamily="34" charset="0"/>
                        </a:rPr>
                        <a:t> lines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Global address space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implicit data movement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Coherent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reuse, lazy </a:t>
                      </a:r>
                      <a:r>
                        <a:rPr lang="en-US" sz="2200" b="1" dirty="0" err="1" smtClean="0">
                          <a:latin typeface="Arial Narrow" panose="020B0606020202030204" pitchFamily="34" charset="0"/>
                        </a:rPr>
                        <a:t>writebacks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5200" y="212943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Cache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484120"/>
            <a:ext cx="1219200" cy="916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20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Evaluation (</a:t>
            </a:r>
            <a:r>
              <a:rPr lang="en-US" dirty="0" err="1" smtClean="0"/>
              <a:t>Microbenchmarks</a:t>
            </a:r>
            <a:r>
              <a:rPr lang="en-US" dirty="0" smtClean="0"/>
              <a:t>) – Energy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116902" y="5791200"/>
            <a:ext cx="772229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 smtClean="0">
                <a:solidFill>
                  <a:srgbClr val="D25000"/>
                </a:solidFill>
              </a:rPr>
              <a:t>Avg</a:t>
            </a:r>
            <a:r>
              <a:rPr lang="en-US" sz="2600" dirty="0" smtClean="0">
                <a:solidFill>
                  <a:srgbClr val="D25000"/>
                </a:solidFill>
              </a:rPr>
              <a:t>: 53% vs. Scratch, 36% vs. </a:t>
            </a:r>
            <a:r>
              <a:rPr lang="en-US" sz="2600" dirty="0">
                <a:solidFill>
                  <a:srgbClr val="D25000"/>
                </a:solidFill>
              </a:rPr>
              <a:t>C</a:t>
            </a:r>
            <a:r>
              <a:rPr lang="en-US" sz="2600" dirty="0" smtClean="0">
                <a:solidFill>
                  <a:srgbClr val="D25000"/>
                </a:solidFill>
              </a:rPr>
              <a:t>ache, 32% vs. DMA</a:t>
            </a:r>
            <a:endParaRPr lang="en-US" sz="2600" dirty="0">
              <a:solidFill>
                <a:srgbClr val="D25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1599353"/>
            <a:ext cx="5080" cy="33234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79368" y="1599353"/>
            <a:ext cx="0" cy="330331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626223"/>
            <a:ext cx="0" cy="33167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23249" y="1652804"/>
            <a:ext cx="0" cy="32901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0400" y="1586145"/>
            <a:ext cx="0" cy="33165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31289062"/>
              </p:ext>
            </p:extLst>
          </p:nvPr>
        </p:nvGraphicFramePr>
        <p:xfrm>
          <a:off x="304800" y="9906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651760" y="1371600"/>
            <a:ext cx="0" cy="440284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51376" y="1371600"/>
            <a:ext cx="0" cy="440284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15568" y="1371600"/>
            <a:ext cx="0" cy="440284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68560" y="1371600"/>
            <a:ext cx="0" cy="43852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74272" y="1371600"/>
            <a:ext cx="0" cy="43852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/>
          <p:nvPr/>
        </p:nvSpPr>
        <p:spPr>
          <a:xfrm>
            <a:off x="1442743" y="1295400"/>
            <a:ext cx="1012447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Implicit</a:t>
            </a:r>
            <a:endParaRPr lang="en-US" sz="20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2831374" y="1295400"/>
            <a:ext cx="11310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Pollution</a:t>
            </a:r>
            <a:endParaRPr lang="en-US" sz="20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6031774" y="1295400"/>
            <a:ext cx="826226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Reuse</a:t>
            </a:r>
            <a:endParaRPr lang="en-US" sz="2000" b="1" dirty="0"/>
          </a:p>
        </p:txBody>
      </p:sp>
      <p:sp>
        <p:nvSpPr>
          <p:cNvPr id="28" name="TextBox 1"/>
          <p:cNvSpPr txBox="1"/>
          <p:nvPr/>
        </p:nvSpPr>
        <p:spPr>
          <a:xfrm>
            <a:off x="7456128" y="1295400"/>
            <a:ext cx="10782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Average</a:t>
            </a:r>
            <a:endParaRPr lang="en-US" sz="2000" b="1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0" name="TextBox 1"/>
          <p:cNvSpPr txBox="1"/>
          <p:nvPr/>
        </p:nvSpPr>
        <p:spPr>
          <a:xfrm>
            <a:off x="4191000" y="1295400"/>
            <a:ext cx="1383072" cy="5364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On-Demand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6883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62081169"/>
              </p:ext>
            </p:extLst>
          </p:nvPr>
        </p:nvGraphicFramePr>
        <p:xfrm>
          <a:off x="304800" y="990600"/>
          <a:ext cx="8458200" cy="410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Evaluation (Apps) – Execution Time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051400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08376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097280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59352" y="1200562"/>
            <a:ext cx="0" cy="38286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10328" y="1200562"/>
            <a:ext cx="0" cy="38286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61304" y="1229309"/>
            <a:ext cx="0" cy="379989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03136" y="1229309"/>
            <a:ext cx="0" cy="379989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63256" y="1281607"/>
            <a:ext cx="0" cy="374759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"/>
          <p:cNvSpPr txBox="1"/>
          <p:nvPr/>
        </p:nvSpPr>
        <p:spPr>
          <a:xfrm>
            <a:off x="3244972" y="838982"/>
            <a:ext cx="565028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BP</a:t>
            </a:r>
            <a:endParaRPr lang="en-US" sz="2000" b="1" dirty="0"/>
          </a:p>
        </p:txBody>
      </p:sp>
      <p:sp>
        <p:nvSpPr>
          <p:cNvPr id="29" name="TextBox 1"/>
          <p:cNvSpPr txBox="1"/>
          <p:nvPr/>
        </p:nvSpPr>
        <p:spPr>
          <a:xfrm>
            <a:off x="4114800" y="838982"/>
            <a:ext cx="609600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NW</a:t>
            </a:r>
            <a:endParaRPr lang="en-US" sz="2000" b="1" dirty="0"/>
          </a:p>
        </p:txBody>
      </p:sp>
      <p:sp>
        <p:nvSpPr>
          <p:cNvPr id="32" name="TextBox 1"/>
          <p:cNvSpPr txBox="1"/>
          <p:nvPr/>
        </p:nvSpPr>
        <p:spPr>
          <a:xfrm>
            <a:off x="5181600" y="838982"/>
            <a:ext cx="415602" cy="36151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P</a:t>
            </a:r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33" name="TextBox 1"/>
          <p:cNvSpPr txBox="1"/>
          <p:nvPr/>
        </p:nvSpPr>
        <p:spPr>
          <a:xfrm>
            <a:off x="5791200" y="838200"/>
            <a:ext cx="9906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SGEMM</a:t>
            </a:r>
            <a:endParaRPr lang="en-US" sz="2000" b="1" dirty="0"/>
          </a:p>
        </p:txBody>
      </p:sp>
      <p:sp>
        <p:nvSpPr>
          <p:cNvPr id="36" name="TextBox 1"/>
          <p:cNvSpPr txBox="1"/>
          <p:nvPr/>
        </p:nvSpPr>
        <p:spPr>
          <a:xfrm>
            <a:off x="7071041" y="838200"/>
            <a:ext cx="472759" cy="3622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ST</a:t>
            </a:r>
            <a:endParaRPr lang="en-US" sz="2000" b="1" dirty="0"/>
          </a:p>
        </p:txBody>
      </p:sp>
      <p:sp>
        <p:nvSpPr>
          <p:cNvPr id="37" name="TextBox 1"/>
          <p:cNvSpPr txBox="1"/>
          <p:nvPr/>
        </p:nvSpPr>
        <p:spPr>
          <a:xfrm>
            <a:off x="7696200" y="838982"/>
            <a:ext cx="1219200" cy="3435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AVERAGE</a:t>
            </a:r>
            <a:endParaRPr lang="en-US" sz="20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2209800" y="838982"/>
            <a:ext cx="762000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SURF</a:t>
            </a:r>
            <a:endParaRPr lang="en-US" sz="20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2322805" y="118872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106</a:t>
            </a:r>
            <a:endParaRPr lang="en-US" sz="1200" b="1" dirty="0"/>
          </a:p>
        </p:txBody>
      </p:sp>
      <p:sp>
        <p:nvSpPr>
          <p:cNvPr id="30" name="TextBox 1"/>
          <p:cNvSpPr txBox="1"/>
          <p:nvPr/>
        </p:nvSpPr>
        <p:spPr>
          <a:xfrm>
            <a:off x="3276600" y="1289951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102</a:t>
            </a:r>
            <a:endParaRPr lang="en-US" sz="1200" b="1" dirty="0"/>
          </a:p>
        </p:txBody>
      </p:sp>
      <p:sp>
        <p:nvSpPr>
          <p:cNvPr id="31" name="TextBox 1"/>
          <p:cNvSpPr txBox="1"/>
          <p:nvPr/>
        </p:nvSpPr>
        <p:spPr>
          <a:xfrm>
            <a:off x="6132805" y="12954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103</a:t>
            </a:r>
            <a:endParaRPr lang="en-US" sz="1200" b="1" dirty="0"/>
          </a:p>
        </p:txBody>
      </p:sp>
      <p:sp>
        <p:nvSpPr>
          <p:cNvPr id="35" name="TextBox 1"/>
          <p:cNvSpPr txBox="1"/>
          <p:nvPr/>
        </p:nvSpPr>
        <p:spPr>
          <a:xfrm>
            <a:off x="8037805" y="12954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103</a:t>
            </a:r>
            <a:endParaRPr lang="en-US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2005680" y="838982"/>
            <a:ext cx="7023675" cy="5257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11868" y="2590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 Narrow" panose="020B0606020202030204" pitchFamily="34" charset="0"/>
              </a:rPr>
              <a:t>Scr</a:t>
            </a:r>
            <a:r>
              <a:rPr lang="en-US" sz="2400" b="1" dirty="0" smtClean="0">
                <a:latin typeface="Arial Narrow" panose="020B0606020202030204" pitchFamily="34" charset="0"/>
              </a:rPr>
              <a:t> 	= </a:t>
            </a:r>
            <a:r>
              <a:rPr lang="en-US" sz="2400" b="1" dirty="0" err="1" smtClean="0">
                <a:latin typeface="Arial Narrow" panose="020B0606020202030204" pitchFamily="34" charset="0"/>
              </a:rPr>
              <a:t>Reqs</a:t>
            </a:r>
            <a:r>
              <a:rPr lang="en-US" sz="2400" b="1" dirty="0" smtClean="0">
                <a:latin typeface="Arial Narrow" panose="020B0606020202030204" pitchFamily="34" charset="0"/>
              </a:rPr>
              <a:t> use type specified by original app</a:t>
            </a:r>
          </a:p>
          <a:p>
            <a:r>
              <a:rPr lang="en-US" sz="2400" b="1" dirty="0" smtClean="0">
                <a:latin typeface="Arial Narrow" panose="020B0606020202030204" pitchFamily="34" charset="0"/>
              </a:rPr>
              <a:t>C   	= All </a:t>
            </a:r>
            <a:r>
              <a:rPr lang="en-US" sz="2400" b="1" dirty="0" err="1" smtClean="0">
                <a:latin typeface="Arial Narrow" panose="020B0606020202030204" pitchFamily="34" charset="0"/>
              </a:rPr>
              <a:t>reqs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u</a:t>
            </a:r>
            <a:r>
              <a:rPr lang="en-US" sz="2400" b="1" dirty="0" smtClean="0">
                <a:latin typeface="Arial Narrow" panose="020B0606020202030204" pitchFamily="34" charset="0"/>
              </a:rPr>
              <a:t>se cache</a:t>
            </a:r>
          </a:p>
          <a:p>
            <a:r>
              <a:rPr lang="en-US" sz="2400" b="1" dirty="0" smtClean="0">
                <a:latin typeface="Arial Narrow" panose="020B0606020202030204" pitchFamily="34" charset="0"/>
              </a:rPr>
              <a:t>St 	= </a:t>
            </a:r>
            <a:r>
              <a:rPr lang="en-US" sz="2400" b="1" dirty="0">
                <a:latin typeface="Arial Narrow" panose="020B0606020202030204" pitchFamily="34" charset="0"/>
              </a:rPr>
              <a:t>Converts scratchpad </a:t>
            </a:r>
            <a:r>
              <a:rPr lang="en-US" sz="2400" b="1" dirty="0" err="1" smtClean="0">
                <a:latin typeface="Arial Narrow" panose="020B0606020202030204" pitchFamily="34" charset="0"/>
              </a:rPr>
              <a:t>reqs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to </a:t>
            </a:r>
            <a:r>
              <a:rPr lang="en-US" sz="2400" b="1" dirty="0" smtClean="0">
                <a:latin typeface="Arial Narrow" panose="020B0606020202030204" pitchFamily="34" charset="0"/>
              </a:rPr>
              <a:t>stash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58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70567044"/>
              </p:ext>
            </p:extLst>
          </p:nvPr>
        </p:nvGraphicFramePr>
        <p:xfrm>
          <a:off x="304800" y="990600"/>
          <a:ext cx="8458200" cy="410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Evaluation (Apps) – Execution Time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057400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08376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097280" y="1163152"/>
            <a:ext cx="0" cy="386604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59352" y="1200562"/>
            <a:ext cx="0" cy="38286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10328" y="1200562"/>
            <a:ext cx="0" cy="38286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61304" y="1229309"/>
            <a:ext cx="0" cy="379989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12280" y="1229309"/>
            <a:ext cx="0" cy="379989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63256" y="1219200"/>
            <a:ext cx="0" cy="381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"/>
          <p:cNvSpPr txBox="1"/>
          <p:nvPr/>
        </p:nvSpPr>
        <p:spPr>
          <a:xfrm>
            <a:off x="3244972" y="838982"/>
            <a:ext cx="565028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BP</a:t>
            </a:r>
            <a:endParaRPr lang="en-US" sz="2000" b="1" dirty="0"/>
          </a:p>
        </p:txBody>
      </p:sp>
      <p:sp>
        <p:nvSpPr>
          <p:cNvPr id="29" name="TextBox 1"/>
          <p:cNvSpPr txBox="1"/>
          <p:nvPr/>
        </p:nvSpPr>
        <p:spPr>
          <a:xfrm>
            <a:off x="4114800" y="838982"/>
            <a:ext cx="609600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NW</a:t>
            </a:r>
            <a:endParaRPr lang="en-US" sz="2000" b="1" dirty="0"/>
          </a:p>
        </p:txBody>
      </p:sp>
      <p:sp>
        <p:nvSpPr>
          <p:cNvPr id="32" name="TextBox 1"/>
          <p:cNvSpPr txBox="1"/>
          <p:nvPr/>
        </p:nvSpPr>
        <p:spPr>
          <a:xfrm>
            <a:off x="5181600" y="838982"/>
            <a:ext cx="415602" cy="36151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P</a:t>
            </a:r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33" name="TextBox 1"/>
          <p:cNvSpPr txBox="1"/>
          <p:nvPr/>
        </p:nvSpPr>
        <p:spPr>
          <a:xfrm>
            <a:off x="5791200" y="838200"/>
            <a:ext cx="9906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SGEMM</a:t>
            </a:r>
            <a:endParaRPr lang="en-US" sz="2000" b="1" dirty="0"/>
          </a:p>
        </p:txBody>
      </p:sp>
      <p:sp>
        <p:nvSpPr>
          <p:cNvPr id="36" name="TextBox 1"/>
          <p:cNvSpPr txBox="1"/>
          <p:nvPr/>
        </p:nvSpPr>
        <p:spPr>
          <a:xfrm>
            <a:off x="7071041" y="838200"/>
            <a:ext cx="472759" cy="3622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ST</a:t>
            </a:r>
            <a:endParaRPr lang="en-US" sz="2000" b="1" dirty="0"/>
          </a:p>
        </p:txBody>
      </p:sp>
      <p:sp>
        <p:nvSpPr>
          <p:cNvPr id="37" name="TextBox 1"/>
          <p:cNvSpPr txBox="1"/>
          <p:nvPr/>
        </p:nvSpPr>
        <p:spPr>
          <a:xfrm>
            <a:off x="7696200" y="838982"/>
            <a:ext cx="1219200" cy="3435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AVERAGE</a:t>
            </a:r>
            <a:endParaRPr lang="en-US" sz="20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2209800" y="838982"/>
            <a:ext cx="762000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SURF</a:t>
            </a:r>
            <a:endParaRPr lang="en-US" sz="2000" b="1" dirty="0"/>
          </a:p>
        </p:txBody>
      </p:sp>
      <p:sp>
        <p:nvSpPr>
          <p:cNvPr id="88" name="TextBox 1"/>
          <p:cNvSpPr txBox="1"/>
          <p:nvPr/>
        </p:nvSpPr>
        <p:spPr>
          <a:xfrm>
            <a:off x="1295400" y="838982"/>
            <a:ext cx="685800" cy="3040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LUD</a:t>
            </a:r>
            <a:endParaRPr lang="en-US" sz="2000" b="1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57200" y="5029200"/>
            <a:ext cx="796419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 smtClean="0">
                <a:solidFill>
                  <a:srgbClr val="D25000"/>
                </a:solidFill>
              </a:rPr>
              <a:t>Avg</a:t>
            </a:r>
            <a:r>
              <a:rPr lang="en-US" sz="2600" dirty="0" smtClean="0">
                <a:solidFill>
                  <a:srgbClr val="D25000"/>
                </a:solidFill>
              </a:rPr>
              <a:t>: 10% vs. Scratch, 12% vs. Cache (max: 22%, 31%)</a:t>
            </a:r>
          </a:p>
          <a:p>
            <a:pPr lvl="1"/>
            <a:r>
              <a:rPr lang="en-US" sz="2200" dirty="0" smtClean="0"/>
              <a:t>Source:</a:t>
            </a:r>
            <a:r>
              <a:rPr lang="en-US" sz="2200" dirty="0" smtClean="0">
                <a:solidFill>
                  <a:srgbClr val="D25000"/>
                </a:solidFill>
              </a:rPr>
              <a:t> implicit data movement</a:t>
            </a:r>
          </a:p>
          <a:p>
            <a:r>
              <a:rPr lang="en-US" sz="2600" dirty="0" smtClean="0"/>
              <a:t>Comparable to </a:t>
            </a:r>
            <a:r>
              <a:rPr lang="en-US" sz="2600" dirty="0" err="1" smtClean="0"/>
              <a:t>Scratchpad+DMA</a:t>
            </a:r>
            <a:endParaRPr lang="en-US" sz="2600" dirty="0" smtClean="0"/>
          </a:p>
        </p:txBody>
      </p:sp>
      <p:sp>
        <p:nvSpPr>
          <p:cNvPr id="25" name="TextBox 1"/>
          <p:cNvSpPr txBox="1"/>
          <p:nvPr/>
        </p:nvSpPr>
        <p:spPr>
          <a:xfrm>
            <a:off x="1344168" y="10668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121</a:t>
            </a:r>
            <a:endParaRPr lang="en-US" sz="12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2322805" y="118872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106</a:t>
            </a:r>
            <a:endParaRPr lang="en-US" sz="1200" b="1" dirty="0"/>
          </a:p>
        </p:txBody>
      </p:sp>
      <p:sp>
        <p:nvSpPr>
          <p:cNvPr id="30" name="TextBox 1"/>
          <p:cNvSpPr txBox="1"/>
          <p:nvPr/>
        </p:nvSpPr>
        <p:spPr>
          <a:xfrm>
            <a:off x="3276600" y="1289951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102</a:t>
            </a:r>
            <a:endParaRPr lang="en-US" sz="1200" b="1" dirty="0"/>
          </a:p>
        </p:txBody>
      </p:sp>
      <p:sp>
        <p:nvSpPr>
          <p:cNvPr id="31" name="TextBox 1"/>
          <p:cNvSpPr txBox="1"/>
          <p:nvPr/>
        </p:nvSpPr>
        <p:spPr>
          <a:xfrm>
            <a:off x="6132805" y="12954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103</a:t>
            </a:r>
            <a:endParaRPr lang="en-US" sz="1200" b="1" dirty="0"/>
          </a:p>
        </p:txBody>
      </p:sp>
      <p:sp>
        <p:nvSpPr>
          <p:cNvPr id="35" name="TextBox 1"/>
          <p:cNvSpPr txBox="1"/>
          <p:nvPr/>
        </p:nvSpPr>
        <p:spPr>
          <a:xfrm>
            <a:off x="8037805" y="12954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103</a:t>
            </a:r>
            <a:endParaRPr lang="en-US" sz="1200" b="1" dirty="0"/>
          </a:p>
        </p:txBody>
      </p:sp>
    </p:spTree>
    <p:extLst>
      <p:ext uri="{BB962C8B-B14F-4D97-AF65-F5344CB8AC3E}">
        <p14:creationId xmlns="" xmlns:p14="http://schemas.microsoft.com/office/powerpoint/2010/main" val="9430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31760734"/>
              </p:ext>
            </p:extLst>
          </p:nvPr>
        </p:nvGraphicFramePr>
        <p:xfrm>
          <a:off x="228601" y="914400"/>
          <a:ext cx="85343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5715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solidFill>
                  <a:srgbClr val="D25000"/>
                </a:solidFill>
              </a:rPr>
              <a:t>Avg</a:t>
            </a:r>
            <a:r>
              <a:rPr lang="en-US" sz="2600" dirty="0">
                <a:solidFill>
                  <a:srgbClr val="D25000"/>
                </a:solidFill>
              </a:rPr>
              <a:t>: 16% vs. Scratch, 32% vs. Cache (max: </a:t>
            </a:r>
            <a:r>
              <a:rPr lang="en-US" sz="2600" dirty="0" smtClean="0">
                <a:solidFill>
                  <a:srgbClr val="D25000"/>
                </a:solidFill>
              </a:rPr>
              <a:t>30%, 51%)</a:t>
            </a:r>
            <a:endParaRPr lang="en-US" sz="2600" dirty="0">
              <a:solidFill>
                <a:srgbClr val="D25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33272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93392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53512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7562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64608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24728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93992" y="1389185"/>
            <a:ext cx="0" cy="4249615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44968" y="1371600"/>
            <a:ext cx="0" cy="4267200"/>
          </a:xfrm>
          <a:prstGeom prst="line">
            <a:avLst/>
          </a:prstGeom>
          <a:ln w="476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1"/>
          <p:cNvSpPr txBox="1"/>
          <p:nvPr/>
        </p:nvSpPr>
        <p:spPr>
          <a:xfrm>
            <a:off x="1303234" y="1567872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168</a:t>
            </a:r>
            <a:endParaRPr lang="en-US" sz="1200" b="1" dirty="0"/>
          </a:p>
        </p:txBody>
      </p:sp>
      <p:sp>
        <p:nvSpPr>
          <p:cNvPr id="34" name="TextBox 1"/>
          <p:cNvSpPr txBox="1"/>
          <p:nvPr/>
        </p:nvSpPr>
        <p:spPr>
          <a:xfrm>
            <a:off x="2246605" y="1567872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120</a:t>
            </a:r>
            <a:endParaRPr lang="en-US" sz="1200" b="1" dirty="0"/>
          </a:p>
        </p:txBody>
      </p:sp>
      <p:sp>
        <p:nvSpPr>
          <p:cNvPr id="37" name="TextBox 1"/>
          <p:cNvSpPr txBox="1"/>
          <p:nvPr/>
        </p:nvSpPr>
        <p:spPr>
          <a:xfrm>
            <a:off x="4151605" y="1573321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180</a:t>
            </a:r>
            <a:endParaRPr lang="en-US" sz="1200" b="1" dirty="0"/>
          </a:p>
        </p:txBody>
      </p:sp>
      <p:sp>
        <p:nvSpPr>
          <p:cNvPr id="40" name="TextBox 1"/>
          <p:cNvSpPr txBox="1"/>
          <p:nvPr/>
        </p:nvSpPr>
        <p:spPr>
          <a:xfrm>
            <a:off x="6096000" y="1569642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126</a:t>
            </a:r>
            <a:endParaRPr lang="en-US" sz="1200" b="1" dirty="0"/>
          </a:p>
        </p:txBody>
      </p:sp>
      <p:sp>
        <p:nvSpPr>
          <p:cNvPr id="42" name="TextBox 1"/>
          <p:cNvSpPr txBox="1"/>
          <p:nvPr/>
        </p:nvSpPr>
        <p:spPr>
          <a:xfrm>
            <a:off x="7047205" y="1670951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108</a:t>
            </a:r>
            <a:endParaRPr lang="en-US" sz="1200" b="1" dirty="0"/>
          </a:p>
        </p:txBody>
      </p:sp>
      <p:sp>
        <p:nvSpPr>
          <p:cNvPr id="44" name="TextBox 1"/>
          <p:cNvSpPr txBox="1"/>
          <p:nvPr/>
        </p:nvSpPr>
        <p:spPr>
          <a:xfrm>
            <a:off x="7961605" y="1600200"/>
            <a:ext cx="420395" cy="310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128</a:t>
            </a:r>
            <a:endParaRPr lang="en-US" sz="12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1295400" y="1295400"/>
            <a:ext cx="586464" cy="3387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LUD</a:t>
            </a:r>
            <a:endParaRPr lang="en-US" sz="2000" b="1" dirty="0"/>
          </a:p>
        </p:txBody>
      </p:sp>
      <p:sp>
        <p:nvSpPr>
          <p:cNvPr id="15" name="TextBox 1"/>
          <p:cNvSpPr txBox="1"/>
          <p:nvPr/>
        </p:nvSpPr>
        <p:spPr>
          <a:xfrm>
            <a:off x="2156719" y="1296677"/>
            <a:ext cx="662681" cy="3387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SURF</a:t>
            </a:r>
            <a:endParaRPr lang="en-US" sz="20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3229831" y="1296677"/>
            <a:ext cx="503969" cy="3562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BP</a:t>
            </a:r>
            <a:endParaRPr lang="en-US" sz="20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4038600" y="1295401"/>
            <a:ext cx="551918" cy="3387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NW</a:t>
            </a:r>
            <a:endParaRPr lang="en-US" sz="2000" b="1" dirty="0"/>
          </a:p>
        </p:txBody>
      </p:sp>
      <p:sp>
        <p:nvSpPr>
          <p:cNvPr id="18" name="TextBox 1"/>
          <p:cNvSpPr txBox="1"/>
          <p:nvPr/>
        </p:nvSpPr>
        <p:spPr>
          <a:xfrm>
            <a:off x="5109529" y="1297540"/>
            <a:ext cx="605471" cy="33658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P</a:t>
            </a:r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19" name="TextBox 1"/>
          <p:cNvSpPr txBox="1"/>
          <p:nvPr/>
        </p:nvSpPr>
        <p:spPr>
          <a:xfrm>
            <a:off x="5791200" y="1296677"/>
            <a:ext cx="910834" cy="35277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SGEMM</a:t>
            </a:r>
            <a:endParaRPr lang="en-US" sz="20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7002566" y="1296677"/>
            <a:ext cx="445224" cy="33744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ST</a:t>
            </a:r>
            <a:endParaRPr lang="en-US" sz="2000" b="1" dirty="0"/>
          </a:p>
        </p:txBody>
      </p:sp>
      <p:sp>
        <p:nvSpPr>
          <p:cNvPr id="21" name="TextBox 1"/>
          <p:cNvSpPr txBox="1"/>
          <p:nvPr/>
        </p:nvSpPr>
        <p:spPr>
          <a:xfrm>
            <a:off x="7740482" y="1296677"/>
            <a:ext cx="1069690" cy="35277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AVERAGE</a:t>
            </a:r>
            <a:endParaRPr lang="en-US" sz="2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/>
              <a:t>Evaluation (Apps) –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365125"/>
          </a:xfrm>
        </p:spPr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98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dirty="0">
                <a:solidFill>
                  <a:srgbClr val="D25000"/>
                </a:solidFill>
                <a:latin typeface="Arial Narrow" charset="0"/>
              </a:rPr>
              <a:t>Make specialized memories globally </a:t>
            </a:r>
            <a:r>
              <a:rPr lang="en-US" dirty="0" smtClean="0">
                <a:solidFill>
                  <a:srgbClr val="D25000"/>
                </a:solidFill>
                <a:latin typeface="Arial Narrow" charset="0"/>
              </a:rPr>
              <a:t>addressable, </a:t>
            </a:r>
            <a:r>
              <a:rPr lang="en-US" dirty="0">
                <a:solidFill>
                  <a:srgbClr val="D25000"/>
                </a:solidFill>
                <a:latin typeface="Arial Narrow" charset="0"/>
              </a:rPr>
              <a:t>coherent</a:t>
            </a:r>
            <a:endParaRPr lang="en-US" dirty="0">
              <a:latin typeface="Arial Narrow" charset="0"/>
            </a:endParaRPr>
          </a:p>
          <a:p>
            <a:pPr lvl="1"/>
            <a:r>
              <a:rPr lang="en-US" dirty="0"/>
              <a:t>Efficient address mapping (only for misses)</a:t>
            </a:r>
          </a:p>
          <a:p>
            <a:pPr lvl="1"/>
            <a:r>
              <a:rPr lang="en-US" dirty="0" smtClean="0">
                <a:latin typeface="Arial Narrow" charset="0"/>
              </a:rPr>
              <a:t>Efficient </a:t>
            </a:r>
            <a:r>
              <a:rPr lang="en-US" dirty="0">
                <a:latin typeface="Arial Narrow" charset="0"/>
              </a:rPr>
              <a:t>software-driven hardware coherence protocol</a:t>
            </a:r>
          </a:p>
          <a:p>
            <a:r>
              <a:rPr lang="en-US" dirty="0" smtClean="0">
                <a:solidFill>
                  <a:srgbClr val="D25000"/>
                </a:solidFill>
                <a:latin typeface="Arial Narrow" charset="0"/>
              </a:rPr>
              <a:t>Stash = scratchpad + cache</a:t>
            </a:r>
          </a:p>
          <a:p>
            <a:pPr lvl="1"/>
            <a:r>
              <a:rPr lang="en-US" dirty="0">
                <a:latin typeface="Arial Narrow" charset="0"/>
              </a:rPr>
              <a:t>Like scratchpads: Directly addressable and compact storage</a:t>
            </a:r>
          </a:p>
          <a:p>
            <a:pPr lvl="1"/>
            <a:r>
              <a:rPr lang="en-US" dirty="0">
                <a:latin typeface="Arial Narrow" charset="0"/>
              </a:rPr>
              <a:t>Like caches: Globally addressable and globally </a:t>
            </a:r>
            <a:r>
              <a:rPr lang="en-US" dirty="0" smtClean="0">
                <a:latin typeface="Arial Narrow" charset="0"/>
              </a:rPr>
              <a:t>visible</a:t>
            </a:r>
          </a:p>
          <a:p>
            <a:r>
              <a:rPr lang="en-US" dirty="0" smtClean="0">
                <a:latin typeface="Arial Narrow" charset="0"/>
              </a:rPr>
              <a:t>Reduced </a:t>
            </a:r>
            <a:r>
              <a:rPr lang="en-US" dirty="0">
                <a:latin typeface="Arial Narrow" charset="0"/>
              </a:rPr>
              <a:t>execution time and </a:t>
            </a:r>
            <a:r>
              <a:rPr lang="en-US" dirty="0" smtClean="0">
                <a:latin typeface="Arial Narrow" charset="0"/>
              </a:rPr>
              <a:t>energy</a:t>
            </a:r>
            <a:endParaRPr lang="en-US" dirty="0">
              <a:latin typeface="Arial Narrow" charset="0"/>
            </a:endParaRPr>
          </a:p>
          <a:p>
            <a:r>
              <a:rPr lang="en-US" dirty="0">
                <a:latin typeface="Arial Narrow" charset="0"/>
              </a:rPr>
              <a:t>Future Work:</a:t>
            </a:r>
          </a:p>
          <a:p>
            <a:pPr lvl="1"/>
            <a:r>
              <a:rPr lang="en-US" dirty="0">
                <a:latin typeface="Arial Narrow" charset="0"/>
              </a:rPr>
              <a:t>More </a:t>
            </a:r>
            <a:r>
              <a:rPr lang="en-US" dirty="0" smtClean="0">
                <a:latin typeface="Arial Narrow" charset="0"/>
              </a:rPr>
              <a:t>accelerators &amp; specialized </a:t>
            </a:r>
            <a:r>
              <a:rPr lang="en-US" dirty="0">
                <a:latin typeface="Arial Narrow" charset="0"/>
              </a:rPr>
              <a:t>memories; consistency models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22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GPUs, data in shared memory has the </a:t>
            </a:r>
            <a:r>
              <a:rPr lang="en-US" dirty="0" err="1" smtClean="0"/>
              <a:t>visibilty</a:t>
            </a:r>
            <a:r>
              <a:rPr lang="en-US" dirty="0" smtClean="0"/>
              <a:t> per thread block. Use </a:t>
            </a:r>
            <a:r>
              <a:rPr lang="en-US" dirty="0" err="1" smtClean="0"/>
              <a:t>syncthreads</a:t>
            </a:r>
            <a:r>
              <a:rPr lang="en-US" dirty="0" smtClean="0"/>
              <a:t> to ensure data is available. How is that behavior implemented?</a:t>
            </a:r>
          </a:p>
          <a:p>
            <a:r>
              <a:rPr lang="en-US" dirty="0" smtClean="0"/>
              <a:t>Else multiple threads can encounter miss on same data. How is it handled?</a:t>
            </a:r>
          </a:p>
          <a:p>
            <a:r>
              <a:rPr lang="en-US" dirty="0" smtClean="0"/>
              <a:t>Why don’t they compare </a:t>
            </a:r>
            <a:r>
              <a:rPr lang="en-US" dirty="0" err="1" smtClean="0"/>
              <a:t>Scratchpad+DMA</a:t>
            </a:r>
            <a:r>
              <a:rPr lang="en-US" dirty="0" smtClean="0"/>
              <a:t> for GPU applications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Have Our Scratchpad and Cache it Too?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610600" cy="2209800"/>
          </a:xfrm>
        </p:spPr>
        <p:txBody>
          <a:bodyPr/>
          <a:lstStyle/>
          <a:p>
            <a:r>
              <a:rPr lang="en-US" sz="2600" dirty="0" smtClean="0">
                <a:solidFill>
                  <a:srgbClr val="D25000"/>
                </a:solidFill>
              </a:rPr>
              <a:t>Make specialized memories globally addressable, coherent</a:t>
            </a:r>
          </a:p>
          <a:p>
            <a:pPr lvl="1"/>
            <a:r>
              <a:rPr lang="en-US" sz="2200" dirty="0"/>
              <a:t>Efficient address </a:t>
            </a:r>
            <a:r>
              <a:rPr lang="en-US" sz="2200" dirty="0" smtClean="0"/>
              <a:t>mapping</a:t>
            </a:r>
          </a:p>
          <a:p>
            <a:pPr lvl="1"/>
            <a:r>
              <a:rPr lang="en-US" sz="2200" dirty="0" smtClean="0"/>
              <a:t>Efficient </a:t>
            </a:r>
            <a:r>
              <a:rPr lang="en-US" sz="2200" dirty="0"/>
              <a:t>coherence protocol</a:t>
            </a:r>
          </a:p>
          <a:p>
            <a:r>
              <a:rPr lang="en-US" sz="2600" dirty="0"/>
              <a:t>Focus: CPU-GPU systems with scratchpads and </a:t>
            </a:r>
            <a:r>
              <a:rPr lang="en-US" sz="2600" dirty="0" smtClean="0"/>
              <a:t>caches</a:t>
            </a:r>
            <a:endParaRPr lang="en-US" sz="2600" dirty="0" smtClean="0">
              <a:solidFill>
                <a:srgbClr val="D25000"/>
              </a:solidFill>
            </a:endParaRPr>
          </a:p>
          <a:p>
            <a:pPr lvl="1"/>
            <a:r>
              <a:rPr lang="en-US" sz="2200" dirty="0" smtClean="0">
                <a:solidFill>
                  <a:srgbClr val="D25000"/>
                </a:solidFill>
              </a:rPr>
              <a:t>Up to 31% less execution time, 51% less energy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16278" y="2195618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Stash</a:t>
            </a:r>
            <a:endParaRPr lang="en-US" sz="26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9278" y="8382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Scratchpad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6078" y="8382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Cache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cxnSp>
        <p:nvCxnSpPr>
          <p:cNvPr id="12" name="Straight Arrow Connector 11"/>
          <p:cNvCxnSpPr>
            <a:stCxn id="17" idx="3"/>
            <a:endCxn id="6" idx="1"/>
          </p:cNvCxnSpPr>
          <p:nvPr/>
        </p:nvCxnSpPr>
        <p:spPr>
          <a:xfrm>
            <a:off x="2660002" y="1664208"/>
            <a:ext cx="1256276" cy="7776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1" idx="1"/>
            <a:endCxn id="6" idx="3"/>
          </p:cNvCxnSpPr>
          <p:nvPr/>
        </p:nvCxnSpPr>
        <p:spPr>
          <a:xfrm flipH="1">
            <a:off x="4983078" y="1677620"/>
            <a:ext cx="1295400" cy="76422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78" y="2688061"/>
            <a:ext cx="1752600" cy="142673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34139" y="2992861"/>
            <a:ext cx="35783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 Narrow" panose="020B0606020202030204" pitchFamily="34" charset="0"/>
              <a:buChar char="+"/>
            </a:pPr>
            <a:r>
              <a:rPr lang="en-US" sz="26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Directly addressable</a:t>
            </a:r>
          </a:p>
          <a:p>
            <a:pPr marL="342900" indent="-342900">
              <a:buFont typeface="Arial Narrow" panose="020B0606020202030204" pitchFamily="34" charset="0"/>
              <a:buChar char="+"/>
            </a:pPr>
            <a:r>
              <a:rPr lang="en-US" sz="26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Compact storage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87139" y="2985420"/>
            <a:ext cx="33758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 Narrow" panose="020B0606020202030204" pitchFamily="34" charset="0"/>
              <a:buChar char="+"/>
            </a:pPr>
            <a:r>
              <a:rPr lang="en-US" sz="26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Global address space</a:t>
            </a:r>
          </a:p>
          <a:p>
            <a:pPr marL="342900" indent="-342900">
              <a:buFont typeface="Arial Narrow" panose="020B0606020202030204" pitchFamily="34" charset="0"/>
              <a:buChar char="+"/>
            </a:pPr>
            <a:r>
              <a:rPr lang="en-US" sz="2600" b="1" dirty="0" smtClean="0">
                <a:solidFill>
                  <a:srgbClr val="005C2A"/>
                </a:solidFill>
                <a:latin typeface="Arial Narrow" panose="020B0606020202030204" pitchFamily="34" charset="0"/>
              </a:rPr>
              <a:t>Coherent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78" y="1219200"/>
            <a:ext cx="1182124" cy="890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478" y="1219200"/>
            <a:ext cx="1219200" cy="916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5435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4664"/>
    </mc:Choice>
    <mc:Fallback>
      <p:transition spd="slow" advTm="2466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D25000"/>
                </a:solidFill>
              </a:rPr>
              <a:t>Background: Scratchpads &amp; Caches</a:t>
            </a:r>
          </a:p>
          <a:p>
            <a:r>
              <a:rPr lang="en-US" dirty="0" smtClean="0"/>
              <a:t>Stash </a:t>
            </a:r>
            <a:r>
              <a:rPr lang="en-US" dirty="0"/>
              <a:t>Overview</a:t>
            </a:r>
          </a:p>
          <a:p>
            <a:r>
              <a:rPr lang="en-US" dirty="0"/>
              <a:t>Implementation</a:t>
            </a:r>
          </a:p>
          <a:p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Conclusion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45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Addressability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2117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Scratchpads</a:t>
            </a:r>
            <a:endParaRPr lang="en-US" sz="2200" dirty="0"/>
          </a:p>
          <a:p>
            <a:pPr lvl="1">
              <a:buFont typeface="Arial Narrow" panose="020B0606020202030204" pitchFamily="34" charset="0"/>
              <a:buChar char="–"/>
            </a:pPr>
            <a:r>
              <a:rPr lang="en-US" dirty="0">
                <a:latin typeface="Arial Narrow" charset="0"/>
              </a:rPr>
              <a:t>Part of private address space: not globally addressable</a:t>
            </a:r>
            <a:endParaRPr lang="en-US" dirty="0"/>
          </a:p>
          <a:p>
            <a:pPr lvl="2">
              <a:buFont typeface="Symbol" pitchFamily="18" charset="2"/>
              <a:buChar char="Þ"/>
            </a:pPr>
            <a:r>
              <a:rPr lang="en-US" sz="2200" dirty="0" smtClean="0">
                <a:solidFill>
                  <a:srgbClr val="FF0000"/>
                </a:solidFill>
                <a:latin typeface="Arial Narrow" charset="0"/>
              </a:rPr>
              <a:t> Explicit movement</a:t>
            </a:r>
          </a:p>
          <a:p>
            <a:pPr lvl="2">
              <a:buFont typeface="Symbol" pitchFamily="18" charset="2"/>
              <a:buChar char="Þ"/>
            </a:pPr>
            <a:endParaRPr lang="en-US" sz="2200" dirty="0">
              <a:solidFill>
                <a:srgbClr val="FF0000"/>
              </a:solidFill>
              <a:latin typeface="Arial Narrow" charset="0"/>
            </a:endParaRPr>
          </a:p>
          <a:p>
            <a:pPr lvl="2">
              <a:buFont typeface="Symbol" pitchFamily="18" charset="2"/>
              <a:buChar char="Þ"/>
            </a:pPr>
            <a:endParaRPr lang="en-US" sz="2200" dirty="0" smtClean="0">
              <a:solidFill>
                <a:srgbClr val="FF0000"/>
              </a:solidFill>
              <a:latin typeface="Arial Narrow" charset="0"/>
            </a:endParaRPr>
          </a:p>
          <a:p>
            <a:pPr lvl="2">
              <a:buFont typeface="Symbol" pitchFamily="18" charset="2"/>
              <a:buChar char="Þ"/>
            </a:pPr>
            <a:endParaRPr lang="en-US" sz="2200" dirty="0">
              <a:solidFill>
                <a:srgbClr val="FF0000"/>
              </a:solidFill>
              <a:latin typeface="Arial Narrow" charset="0"/>
            </a:endParaRPr>
          </a:p>
          <a:p>
            <a:pPr lvl="2">
              <a:buFont typeface="Symbol" pitchFamily="18" charset="2"/>
              <a:buChar char="Þ"/>
            </a:pPr>
            <a:endParaRPr lang="en-US" sz="2200" dirty="0" smtClean="0">
              <a:solidFill>
                <a:srgbClr val="FF0000"/>
              </a:solidFill>
              <a:latin typeface="Arial Narrow" charset="0"/>
            </a:endParaRPr>
          </a:p>
          <a:p>
            <a:pPr lvl="2">
              <a:buFont typeface="Symbol" pitchFamily="18" charset="2"/>
              <a:buChar char="Þ"/>
            </a:pPr>
            <a:endParaRPr lang="en-US" sz="2200" dirty="0">
              <a:solidFill>
                <a:srgbClr val="FF0000"/>
              </a:solidFill>
              <a:latin typeface="Arial Narrow" charset="0"/>
            </a:endParaRPr>
          </a:p>
          <a:p>
            <a:pPr lvl="2">
              <a:buFont typeface="Symbol" pitchFamily="18" charset="2"/>
              <a:buChar char="Þ"/>
            </a:pPr>
            <a:endParaRPr lang="en-US" sz="2200" dirty="0" smtClean="0">
              <a:solidFill>
                <a:srgbClr val="FF0000"/>
              </a:solidFill>
              <a:latin typeface="Arial Narrow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 Narrow" charset="0"/>
              </a:rPr>
              <a:t>Cache</a:t>
            </a:r>
            <a:endParaRPr lang="en-US" sz="2600" dirty="0">
              <a:latin typeface="Arial Narrow" charset="0"/>
            </a:endParaRPr>
          </a:p>
          <a:p>
            <a:pPr lvl="1">
              <a:buFont typeface="Arial Narrow" panose="020B0606020202030204" pitchFamily="34" charset="0"/>
              <a:buChar char="+"/>
            </a:pPr>
            <a:r>
              <a:rPr lang="en-US" dirty="0">
                <a:latin typeface="Arial Narrow" charset="0"/>
              </a:rPr>
              <a:t>Globally addressable: part of global address space</a:t>
            </a:r>
            <a:endParaRPr lang="en-US" dirty="0"/>
          </a:p>
          <a:p>
            <a:pPr lvl="2">
              <a:buFont typeface="Symbol" pitchFamily="18" charset="2"/>
              <a:buChar char="Þ"/>
            </a:pPr>
            <a:r>
              <a:rPr lang="en-US" sz="2000" dirty="0">
                <a:solidFill>
                  <a:srgbClr val="005C2A"/>
                </a:solidFill>
              </a:rPr>
              <a:t> </a:t>
            </a:r>
            <a:r>
              <a:rPr lang="en-US" sz="2200" dirty="0">
                <a:solidFill>
                  <a:srgbClr val="005C2A"/>
                </a:solidFill>
              </a:rPr>
              <a:t>Implicit copies, no pollution, support for conditional </a:t>
            </a:r>
            <a:r>
              <a:rPr lang="en-US" sz="2200" dirty="0" smtClean="0">
                <a:solidFill>
                  <a:srgbClr val="005C2A"/>
                </a:solidFill>
              </a:rPr>
              <a:t>accesses</a:t>
            </a:r>
            <a:endParaRPr lang="en-US" sz="2200" dirty="0">
              <a:solidFill>
                <a:srgbClr val="005C2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26792" y="2409143"/>
            <a:ext cx="2444877" cy="149542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GPU</a:t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029401" y="3171143"/>
            <a:ext cx="914320" cy="564207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Cache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967283" y="4504944"/>
            <a:ext cx="4405313" cy="30175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Interconnection n/w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171569" y="3935907"/>
            <a:ext cx="0" cy="569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24573" y="4323341"/>
            <a:ext cx="346996" cy="19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602992" y="3145326"/>
            <a:ext cx="1295741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Scratchpad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631991" y="3980441"/>
            <a:ext cx="1305593" cy="344979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L2 $ Bank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408280" y="2409143"/>
            <a:ext cx="1600200" cy="1495425"/>
          </a:xfrm>
          <a:prstGeom prst="roundRect">
            <a:avLst/>
          </a:prstGeom>
          <a:solidFill>
            <a:srgbClr val="D99694"/>
          </a:solidFill>
          <a:ln>
            <a:solidFill>
              <a:srgbClr val="D99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/>
              <a:t>CPU</a:t>
            </a:r>
            <a:br>
              <a:rPr lang="en-US" sz="2000" b="1" dirty="0" smtClean="0"/>
            </a:br>
            <a:endParaRPr lang="en-US" sz="2000" b="1" dirty="0"/>
          </a:p>
          <a:p>
            <a:pPr algn="ctr">
              <a:defRPr/>
            </a:pPr>
            <a:endParaRPr lang="en-US" sz="2000" b="1" dirty="0"/>
          </a:p>
          <a:p>
            <a:pPr algn="ctr">
              <a:defRPr/>
            </a:pPr>
            <a:endParaRPr lang="en-US" sz="20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11824" y="3904568"/>
            <a:ext cx="0" cy="609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1384" y="4323341"/>
            <a:ext cx="354767" cy="190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498672" y="3174781"/>
            <a:ext cx="1447800" cy="601663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Cache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122916" y="3597863"/>
            <a:ext cx="182880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20"/>
          <p:cNvSpPr txBox="1">
            <a:spLocks noChangeArrowheads="1"/>
          </p:cNvSpPr>
          <p:nvPr/>
        </p:nvSpPr>
        <p:spPr bwMode="auto">
          <a:xfrm>
            <a:off x="1383792" y="2759228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Arial Narrow" charset="0"/>
              </a:rPr>
              <a:t>Registers</a:t>
            </a:r>
            <a:endParaRPr lang="en-US" sz="2000" b="1" dirty="0">
              <a:latin typeface="Arial Narrow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6575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3999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66621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4045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35242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805974" y="2893391"/>
            <a:ext cx="192024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12666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995288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72712" y="288158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50592" y="2987747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06306" y="3563471"/>
            <a:ext cx="18288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17336" y="3593592"/>
            <a:ext cx="182880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412988" y="3076271"/>
            <a:ext cx="399678" cy="48720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602992" y="3978362"/>
            <a:ext cx="1305593" cy="344979"/>
          </a:xfrm>
          <a:prstGeom prst="roundRect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L2 $ Bank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4419600" y="3533855"/>
            <a:ext cx="182880" cy="182880"/>
          </a:xfrm>
          <a:prstGeom prst="rect">
            <a:avLst/>
          </a:prstGeom>
          <a:solidFill>
            <a:srgbClr val="005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938225" y="3090179"/>
            <a:ext cx="572815" cy="430152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20"/>
          <p:cNvSpPr txBox="1">
            <a:spLocks noChangeArrowheads="1"/>
          </p:cNvSpPr>
          <p:nvPr/>
        </p:nvSpPr>
        <p:spPr bwMode="auto">
          <a:xfrm>
            <a:off x="3749040" y="1892808"/>
            <a:ext cx="50901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dirty="0" smtClean="0">
                <a:solidFill>
                  <a:srgbClr val="FF0000"/>
                </a:solidFill>
                <a:latin typeface="Arial Narrow" charset="0"/>
              </a:rPr>
              <a:t>, pollution, poor conditional </a:t>
            </a:r>
            <a:r>
              <a:rPr lang="en-US" sz="2200" b="1" dirty="0" err="1" smtClean="0">
                <a:solidFill>
                  <a:srgbClr val="FF0000"/>
                </a:solidFill>
                <a:latin typeface="Arial Narrow" charset="0"/>
              </a:rPr>
              <a:t>accs</a:t>
            </a:r>
            <a:r>
              <a:rPr lang="en-US" sz="2200" b="1" dirty="0" smtClean="0">
                <a:solidFill>
                  <a:srgbClr val="FF0000"/>
                </a:solidFill>
                <a:latin typeface="Arial Narrow" charset="0"/>
              </a:rPr>
              <a:t> support</a:t>
            </a:r>
            <a:endParaRPr lang="en-US" sz="2200" b="1" dirty="0">
              <a:solidFill>
                <a:srgbClr val="FF00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590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6273 L -0.00173 0.19421 L -0.17674 0.19421 L -0.18646 -0.008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0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2" grpId="0" animBg="1"/>
      <p:bldP spid="27" grpId="0" animBg="1"/>
      <p:bldP spid="31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Coherence: Globally Visible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Scratchpads</a:t>
            </a:r>
            <a:endParaRPr lang="en-US" sz="2200" dirty="0">
              <a:latin typeface="Arial Narrow" charset="0"/>
            </a:endParaRPr>
          </a:p>
          <a:p>
            <a:pPr lvl="1">
              <a:buFont typeface="Arial Narrow" panose="020B0606020202030204" pitchFamily="34" charset="0"/>
              <a:buChar char="–"/>
            </a:pPr>
            <a:r>
              <a:rPr lang="en-US" dirty="0">
                <a:latin typeface="Arial Narrow" charset="0"/>
              </a:rPr>
              <a:t>Part of private address space: not globally visible</a:t>
            </a:r>
            <a:endParaRPr lang="en-US" dirty="0"/>
          </a:p>
          <a:p>
            <a:pPr lvl="2">
              <a:buFont typeface="Symbol" pitchFamily="18" charset="2"/>
              <a:buChar char="Þ"/>
            </a:pP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Eager </a:t>
            </a:r>
            <a:r>
              <a:rPr lang="en-US" sz="2200" dirty="0" err="1">
                <a:solidFill>
                  <a:srgbClr val="FF0000"/>
                </a:solidFill>
                <a:latin typeface="Arial Narrow" charset="0"/>
              </a:rPr>
              <a:t>writebacks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and invalidations </a:t>
            </a:r>
            <a:r>
              <a:rPr lang="en-US" sz="2200" dirty="0" smtClean="0">
                <a:solidFill>
                  <a:srgbClr val="FF0000"/>
                </a:solidFill>
                <a:latin typeface="Arial Narrow" charset="0"/>
              </a:rPr>
              <a:t>on synchronization</a:t>
            </a:r>
          </a:p>
          <a:p>
            <a:pPr lvl="2">
              <a:buFont typeface="Symbol" pitchFamily="18" charset="2"/>
              <a:buChar char="Þ"/>
            </a:pPr>
            <a:endParaRPr lang="en-US" sz="2200" dirty="0">
              <a:solidFill>
                <a:srgbClr val="FF0000"/>
              </a:solidFill>
              <a:latin typeface="Arial Narrow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 Narrow" charset="0"/>
              </a:rPr>
              <a:t>Cache</a:t>
            </a:r>
            <a:endParaRPr lang="en-US" sz="2600" dirty="0">
              <a:latin typeface="Arial Narrow" charset="0"/>
            </a:endParaRPr>
          </a:p>
          <a:p>
            <a:pPr lvl="1">
              <a:buFont typeface="Arial Narrow" panose="020B0606020202030204" pitchFamily="34" charset="0"/>
              <a:buChar char="+"/>
            </a:pPr>
            <a:r>
              <a:rPr lang="en-US" dirty="0"/>
              <a:t>Globally visible: data kept coherent</a:t>
            </a:r>
          </a:p>
          <a:p>
            <a:pPr lvl="2">
              <a:buFont typeface="Symbol" pitchFamily="18" charset="2"/>
              <a:buChar char="Þ"/>
            </a:pPr>
            <a:r>
              <a:rPr lang="en-US" sz="2200" dirty="0">
                <a:solidFill>
                  <a:srgbClr val="005C2A"/>
                </a:solidFill>
              </a:rPr>
              <a:t> Lazy </a:t>
            </a:r>
            <a:r>
              <a:rPr lang="en-US" sz="2200" dirty="0" err="1">
                <a:solidFill>
                  <a:srgbClr val="005C2A"/>
                </a:solidFill>
              </a:rPr>
              <a:t>writebacks</a:t>
            </a:r>
            <a:r>
              <a:rPr lang="en-US" sz="2200" dirty="0">
                <a:solidFill>
                  <a:srgbClr val="005C2A"/>
                </a:solidFill>
              </a:rPr>
              <a:t> as space is needed, reuse </a:t>
            </a:r>
            <a:r>
              <a:rPr lang="en-US" sz="2200" dirty="0" smtClean="0">
                <a:solidFill>
                  <a:srgbClr val="005C2A"/>
                </a:solidFill>
              </a:rPr>
              <a:t>data across synch</a:t>
            </a:r>
            <a:endParaRPr lang="en-US" sz="2200" dirty="0">
              <a:solidFill>
                <a:srgbClr val="005C2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9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Stash – A Scratchpad, Cache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2129433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Scratchpad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14600"/>
            <a:ext cx="1182124" cy="89001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9251243"/>
              </p:ext>
            </p:extLst>
          </p:nvPr>
        </p:nvGraphicFramePr>
        <p:xfrm>
          <a:off x="381000" y="3505199"/>
          <a:ext cx="830580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/>
                <a:gridCol w="1066800"/>
                <a:gridCol w="1201783"/>
                <a:gridCol w="1084217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Directly addressed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tags/TLB/conflicts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 smtClean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Compact storage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no holes in cache</a:t>
                      </a:r>
                      <a:r>
                        <a:rPr lang="en-US" sz="2200" b="1" baseline="0" dirty="0" smtClean="0">
                          <a:latin typeface="Arial Narrow" panose="020B0606020202030204" pitchFamily="34" charset="0"/>
                        </a:rPr>
                        <a:t> lines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 smtClean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Global address space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implicit data move.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 smtClean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</a:rPr>
                        <a:t>Coherent</a:t>
                      </a:r>
                      <a:r>
                        <a:rPr lang="en-US" sz="2200" b="1" dirty="0" smtClean="0">
                          <a:latin typeface="Arial Narrow" panose="020B0606020202030204" pitchFamily="34" charset="0"/>
                        </a:rPr>
                        <a:t>: reuse, lazy </a:t>
                      </a:r>
                      <a:r>
                        <a:rPr lang="en-US" sz="2200" b="1" dirty="0" err="1" smtClean="0">
                          <a:latin typeface="Arial Narrow" panose="020B0606020202030204" pitchFamily="34" charset="0"/>
                        </a:rPr>
                        <a:t>writebacks</a:t>
                      </a:r>
                      <a:endParaRPr lang="en-US" sz="2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X</a:t>
                      </a:r>
                      <a:endParaRPr lang="en-US" sz="2200" b="1" dirty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5C2A"/>
                          </a:solidFill>
                          <a:latin typeface="Arial Narrow" panose="020B0606020202030204" pitchFamily="34" charset="0"/>
                          <a:sym typeface="Wingdings"/>
                        </a:rPr>
                        <a:t></a:t>
                      </a:r>
                      <a:endParaRPr lang="en-US" sz="2200" b="1" dirty="0" smtClean="0">
                        <a:solidFill>
                          <a:srgbClr val="005C2A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77000" y="21336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Narrow" panose="020B0606020202030204" pitchFamily="34" charset="0"/>
              </a:rPr>
              <a:t>Cache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14600"/>
            <a:ext cx="1155159" cy="868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514600"/>
            <a:ext cx="1029642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0" y="21336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D25000"/>
                </a:solidFill>
                <a:latin typeface="Arial Narrow" panose="020B0606020202030204" pitchFamily="34" charset="0"/>
              </a:rPr>
              <a:t>Stash</a:t>
            </a:r>
            <a:endParaRPr lang="en-US" sz="2200" b="1" dirty="0">
              <a:solidFill>
                <a:srgbClr val="D25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0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Scratchpads &amp; Caches</a:t>
            </a:r>
          </a:p>
          <a:p>
            <a:r>
              <a:rPr lang="en-US" dirty="0" smtClean="0">
                <a:solidFill>
                  <a:srgbClr val="E46C0A"/>
                </a:solidFill>
              </a:rPr>
              <a:t>Stash </a:t>
            </a:r>
            <a:r>
              <a:rPr lang="en-US" dirty="0">
                <a:solidFill>
                  <a:srgbClr val="E46C0A"/>
                </a:solidFill>
              </a:rPr>
              <a:t>Overview</a:t>
            </a:r>
          </a:p>
          <a:p>
            <a:r>
              <a:rPr lang="en-US" dirty="0"/>
              <a:t>Implementation</a:t>
            </a:r>
          </a:p>
          <a:p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Conclusion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39F8-5B81-45BE-B869-BD397697CB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6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1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15390</TotalTime>
  <Words>1488</Words>
  <Application>Microsoft Office PowerPoint</Application>
  <PresentationFormat>On-screen Show (4:3)</PresentationFormat>
  <Paragraphs>533</Paragraphs>
  <Slides>35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Stash: Have Your Scratchpad and Cache it Too</vt:lpstr>
      <vt:lpstr>SoCs Need an Efficient Memory Hierarchy</vt:lpstr>
      <vt:lpstr>SoCs Need an Efficient Memory Hierarchy</vt:lpstr>
      <vt:lpstr>Can We Have Our Scratchpad and Cache it Too?</vt:lpstr>
      <vt:lpstr>Outline</vt:lpstr>
      <vt:lpstr>Global Addressability</vt:lpstr>
      <vt:lpstr>Coherence: Globally Visible Data</vt:lpstr>
      <vt:lpstr>Stash – A Scratchpad, Cache Hybrid</vt:lpstr>
      <vt:lpstr>Outline</vt:lpstr>
      <vt:lpstr>Stash: Directly &amp; Globally Addressable</vt:lpstr>
      <vt:lpstr>Stash: Globally Visible</vt:lpstr>
      <vt:lpstr>Stash: Compact Storage</vt:lpstr>
      <vt:lpstr>Outline</vt:lpstr>
      <vt:lpstr>Stash Software Interface</vt:lpstr>
      <vt:lpstr>Stash Hardware</vt:lpstr>
      <vt:lpstr>Stash Instruction Example</vt:lpstr>
      <vt:lpstr>Lazy writebacks</vt:lpstr>
      <vt:lpstr>Coherence Support for Stash</vt:lpstr>
      <vt:lpstr>DeNovo Coherence (1/3)</vt:lpstr>
      <vt:lpstr>DeNovo Coherence (2/3)</vt:lpstr>
      <vt:lpstr>DeNovo Coherence (3/3)</vt:lpstr>
      <vt:lpstr>Outline</vt:lpstr>
      <vt:lpstr>Evaluation</vt:lpstr>
      <vt:lpstr>Evaluation (Microbenchmarks) – Execution Time</vt:lpstr>
      <vt:lpstr>Evaluation (Microbenchmarks) – Execution Time</vt:lpstr>
      <vt:lpstr>Evaluation (Microbenchmarks) – Execution Time</vt:lpstr>
      <vt:lpstr>Evaluation (Microbenchmarks) – Execution Time</vt:lpstr>
      <vt:lpstr>Evaluation (Microbenchmarks) – Execution Time</vt:lpstr>
      <vt:lpstr>Evaluation (Microbenchmarks) – Execution Time</vt:lpstr>
      <vt:lpstr>Evaluation (Microbenchmarks) – Energy</vt:lpstr>
      <vt:lpstr>Evaluation (Apps) – Execution Time</vt:lpstr>
      <vt:lpstr>Evaluation (Apps) – Execution Time</vt:lpstr>
      <vt:lpstr>Evaluation (Apps) – Energy</vt:lpstr>
      <vt:lpstr>Conclusion</vt:lpstr>
      <vt:lpstr>Critique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the Hardware  Challenges of Tightly Coupled Heterogeneous Architectures</dc:title>
  <dc:creator>Matt</dc:creator>
  <cp:lastModifiedBy>Sharmila Shridhar</cp:lastModifiedBy>
  <cp:revision>3737</cp:revision>
  <cp:lastPrinted>2013-05-06T21:54:43Z</cp:lastPrinted>
  <dcterms:created xsi:type="dcterms:W3CDTF">2012-03-31T21:11:15Z</dcterms:created>
  <dcterms:modified xsi:type="dcterms:W3CDTF">2015-11-19T08:14:10Z</dcterms:modified>
</cp:coreProperties>
</file>