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9" r:id="rId3"/>
    <p:sldId id="280" r:id="rId4"/>
    <p:sldId id="303" r:id="rId5"/>
    <p:sldId id="300" r:id="rId6"/>
    <p:sldId id="282" r:id="rId7"/>
    <p:sldId id="283" r:id="rId8"/>
    <p:sldId id="284" r:id="rId9"/>
    <p:sldId id="285" r:id="rId10"/>
    <p:sldId id="286" r:id="rId11"/>
    <p:sldId id="287" r:id="rId12"/>
    <p:sldId id="308" r:id="rId13"/>
    <p:sldId id="310" r:id="rId14"/>
    <p:sldId id="313" r:id="rId15"/>
    <p:sldId id="292" r:id="rId16"/>
    <p:sldId id="278" r:id="rId17"/>
    <p:sldId id="295" r:id="rId18"/>
    <p:sldId id="311" r:id="rId19"/>
    <p:sldId id="312" r:id="rId20"/>
    <p:sldId id="293" r:id="rId21"/>
    <p:sldId id="271" r:id="rId22"/>
    <p:sldId id="297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B66D31"/>
    <a:srgbClr val="FF9933"/>
    <a:srgbClr val="660066"/>
    <a:srgbClr val="800000"/>
    <a:srgbClr val="000000"/>
    <a:srgbClr val="990033"/>
    <a:srgbClr val="9933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347" autoAdjust="0"/>
  </p:normalViewPr>
  <p:slideViewPr>
    <p:cSldViewPr>
      <p:cViewPr>
        <p:scale>
          <a:sx n="66" d="100"/>
          <a:sy n="66" d="100"/>
        </p:scale>
        <p:origin x="-2280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scuser\Desktop\Presentaciones\ISCA'15\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scuser\Desktop\Presentaciones\ISCA'15\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scuser\Desktop\Presentaciones\ISCA'15\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Hoja1!$B$8:$I$8</c:f>
              <c:strCache>
                <c:ptCount val="8"/>
                <c:pt idx="0">
                  <c:v>CG</c:v>
                </c:pt>
                <c:pt idx="1">
                  <c:v>EP</c:v>
                </c:pt>
                <c:pt idx="2">
                  <c:v>FT</c:v>
                </c:pt>
                <c:pt idx="3">
                  <c:v>IS</c:v>
                </c:pt>
                <c:pt idx="4">
                  <c:v>MG</c:v>
                </c:pt>
                <c:pt idx="5">
                  <c:v>SP</c:v>
                </c:pt>
                <c:pt idx="7">
                  <c:v>AVG</c:v>
                </c:pt>
              </c:strCache>
            </c:strRef>
          </c:cat>
          <c:val>
            <c:numRef>
              <c:f>Hoja1!$B$9:$I$9</c:f>
              <c:numCache>
                <c:formatCode>General</c:formatCode>
                <c:ptCount val="8"/>
                <c:pt idx="0">
                  <c:v>1.12739572</c:v>
                </c:pt>
                <c:pt idx="1">
                  <c:v>1.03199174</c:v>
                </c:pt>
                <c:pt idx="2">
                  <c:v>1.19047619</c:v>
                </c:pt>
                <c:pt idx="3">
                  <c:v>1.17096019</c:v>
                </c:pt>
                <c:pt idx="4">
                  <c:v>1.22100122</c:v>
                </c:pt>
                <c:pt idx="5">
                  <c:v>1.14025086</c:v>
                </c:pt>
                <c:pt idx="6">
                  <c:v>0.0</c:v>
                </c:pt>
                <c:pt idx="7">
                  <c:v>1.147012653333334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7738760"/>
        <c:axId val="2087741704"/>
      </c:barChart>
      <c:catAx>
        <c:axId val="2087738760"/>
        <c:scaling>
          <c:orientation val="minMax"/>
        </c:scaling>
        <c:delete val="0"/>
        <c:axPos val="b"/>
        <c:majorTickMark val="out"/>
        <c:minorTickMark val="none"/>
        <c:tickLblPos val="nextTo"/>
        <c:crossAx val="2087741704"/>
        <c:crosses val="autoZero"/>
        <c:auto val="1"/>
        <c:lblAlgn val="ctr"/>
        <c:lblOffset val="100"/>
        <c:noMultiLvlLbl val="0"/>
      </c:catAx>
      <c:valAx>
        <c:axId val="2087741704"/>
        <c:scaling>
          <c:orientation val="minMax"/>
          <c:max val="1.4"/>
          <c:min val="0.6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/>
                  <a:t>Speedup</a:t>
                </a:r>
              </a:p>
            </c:rich>
          </c:tx>
          <c:layout>
            <c:manualLayout>
              <c:xMode val="edge"/>
              <c:yMode val="edge"/>
              <c:x val="0.00158891254325095"/>
              <c:y val="0.31046828130207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87738760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Hoja1!$B$14:$I$14</c:f>
              <c:strCache>
                <c:ptCount val="8"/>
                <c:pt idx="0">
                  <c:v>CG</c:v>
                </c:pt>
                <c:pt idx="1">
                  <c:v>EP</c:v>
                </c:pt>
                <c:pt idx="2">
                  <c:v>FT</c:v>
                </c:pt>
                <c:pt idx="3">
                  <c:v>IS</c:v>
                </c:pt>
                <c:pt idx="4">
                  <c:v>MG</c:v>
                </c:pt>
                <c:pt idx="5">
                  <c:v>SP</c:v>
                </c:pt>
                <c:pt idx="7">
                  <c:v>AVG</c:v>
                </c:pt>
              </c:strCache>
            </c:strRef>
          </c:cat>
          <c:val>
            <c:numRef>
              <c:f>Hoja1!$B$15:$I$15</c:f>
              <c:numCache>
                <c:formatCode>General</c:formatCode>
                <c:ptCount val="8"/>
                <c:pt idx="0">
                  <c:v>0.764</c:v>
                </c:pt>
                <c:pt idx="1">
                  <c:v>0.99</c:v>
                </c:pt>
                <c:pt idx="2">
                  <c:v>0.711</c:v>
                </c:pt>
                <c:pt idx="3">
                  <c:v>0.804</c:v>
                </c:pt>
                <c:pt idx="4">
                  <c:v>0.717</c:v>
                </c:pt>
                <c:pt idx="5">
                  <c:v>0.664</c:v>
                </c:pt>
                <c:pt idx="6">
                  <c:v>0.0</c:v>
                </c:pt>
                <c:pt idx="7">
                  <c:v>0.775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7272248"/>
        <c:axId val="2077275192"/>
      </c:barChart>
      <c:catAx>
        <c:axId val="2077272248"/>
        <c:scaling>
          <c:orientation val="minMax"/>
        </c:scaling>
        <c:delete val="0"/>
        <c:axPos val="b"/>
        <c:majorTickMark val="out"/>
        <c:minorTickMark val="none"/>
        <c:tickLblPos val="nextTo"/>
        <c:crossAx val="2077275192"/>
        <c:crosses val="autoZero"/>
        <c:auto val="1"/>
        <c:lblAlgn val="ctr"/>
        <c:lblOffset val="100"/>
        <c:noMultiLvlLbl val="0"/>
      </c:catAx>
      <c:valAx>
        <c:axId val="2077275192"/>
        <c:scaling>
          <c:orientation val="minMax"/>
          <c:max val="1.2"/>
          <c:min val="0.4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 smtClean="0"/>
                  <a:t>Normalized packets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0.0"/>
              <c:y val="0.11560629065906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77272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Hoja1!$B$20:$I$20</c:f>
              <c:strCache>
                <c:ptCount val="8"/>
                <c:pt idx="0">
                  <c:v>CG</c:v>
                </c:pt>
                <c:pt idx="1">
                  <c:v>EP</c:v>
                </c:pt>
                <c:pt idx="2">
                  <c:v>FT</c:v>
                </c:pt>
                <c:pt idx="3">
                  <c:v>IS</c:v>
                </c:pt>
                <c:pt idx="4">
                  <c:v>MG</c:v>
                </c:pt>
                <c:pt idx="5">
                  <c:v>SP</c:v>
                </c:pt>
                <c:pt idx="7">
                  <c:v>AVG</c:v>
                </c:pt>
              </c:strCache>
            </c:strRef>
          </c:cat>
          <c:val>
            <c:numRef>
              <c:f>Hoja1!$B$21:$I$21</c:f>
              <c:numCache>
                <c:formatCode>General</c:formatCode>
                <c:ptCount val="8"/>
                <c:pt idx="0">
                  <c:v>0.845</c:v>
                </c:pt>
                <c:pt idx="1">
                  <c:v>1.03</c:v>
                </c:pt>
                <c:pt idx="2">
                  <c:v>0.813</c:v>
                </c:pt>
                <c:pt idx="3">
                  <c:v>0.873</c:v>
                </c:pt>
                <c:pt idx="4">
                  <c:v>0.786</c:v>
                </c:pt>
                <c:pt idx="5">
                  <c:v>0.763</c:v>
                </c:pt>
                <c:pt idx="6">
                  <c:v>0.0</c:v>
                </c:pt>
                <c:pt idx="7">
                  <c:v>0.851666666666667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5932360"/>
        <c:axId val="2085935304"/>
      </c:barChart>
      <c:catAx>
        <c:axId val="2085932360"/>
        <c:scaling>
          <c:orientation val="minMax"/>
        </c:scaling>
        <c:delete val="0"/>
        <c:axPos val="b"/>
        <c:majorTickMark val="out"/>
        <c:minorTickMark val="none"/>
        <c:tickLblPos val="nextTo"/>
        <c:crossAx val="2085935304"/>
        <c:crosses val="autoZero"/>
        <c:auto val="1"/>
        <c:lblAlgn val="ctr"/>
        <c:lblOffset val="100"/>
        <c:noMultiLvlLbl val="0"/>
      </c:catAx>
      <c:valAx>
        <c:axId val="2085935304"/>
        <c:scaling>
          <c:orientation val="minMax"/>
          <c:max val="1.2"/>
          <c:min val="0.4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 smtClean="0"/>
                  <a:t>Normalized energy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0.0"/>
              <c:y val="0.14043532200125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85932360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230F6-534A-4396-B18E-4D331571A0AE}" type="datetimeFigureOut">
              <a:rPr lang="es-ES" smtClean="0"/>
              <a:t>11/18/15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F7B42-0BAE-4547-B481-1EAD7C0F1AA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6834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Scratchpad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memory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reply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SW </a:t>
            </a:r>
            <a:r>
              <a:rPr lang="es-ES" baseline="0" dirty="0" err="1" smtClean="0"/>
              <a:t>identifying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private</a:t>
            </a:r>
            <a:r>
              <a:rPr lang="es-ES" baseline="0" dirty="0" smtClean="0"/>
              <a:t> data and </a:t>
            </a:r>
            <a:r>
              <a:rPr lang="es-ES" baseline="0" dirty="0" err="1" smtClean="0"/>
              <a:t>redirect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to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SPM. </a:t>
            </a:r>
            <a:r>
              <a:rPr lang="es-ES" baseline="0" dirty="0" err="1" smtClean="0"/>
              <a:t>This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eliminates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coherence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traffic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this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private</a:t>
            </a:r>
            <a:r>
              <a:rPr lang="es-ES" baseline="0" dirty="0" smtClean="0"/>
              <a:t> data and reduce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number</a:t>
            </a:r>
            <a:r>
              <a:rPr lang="es-ES" baseline="0" dirty="0" smtClean="0"/>
              <a:t> of cache </a:t>
            </a:r>
            <a:r>
              <a:rPr lang="es-ES" baseline="0" dirty="0" err="1" smtClean="0"/>
              <a:t>misses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F7B42-0BAE-4547-B481-1EAD7C0F1AAF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3646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F7B42-0BAE-4547-B481-1EAD7C0F1AAF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364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F7B42-0BAE-4547-B481-1EAD7C0F1AAF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364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F7B42-0BAE-4547-B481-1EAD7C0F1AAF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3646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F7B42-0BAE-4547-B481-1EAD7C0F1AAF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060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F7B42-0BAE-4547-B481-1EAD7C0F1AAF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0601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F7B42-0BAE-4547-B481-1EAD7C0F1AAF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060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F7B42-0BAE-4547-B481-1EAD7C0F1AAF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364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F7B42-0BAE-4547-B481-1EAD7C0F1AAF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364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F7B42-0BAE-4547-B481-1EAD7C0F1AAF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364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F7B42-0BAE-4547-B481-1EAD7C0F1AAF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364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F7B42-0BAE-4547-B481-1EAD7C0F1AAF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364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F7B42-0BAE-4547-B481-1EAD7C0F1AAF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364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F7B42-0BAE-4547-B481-1EAD7C0F1AAF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364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F7B42-0BAE-4547-B481-1EAD7C0F1AAF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364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68960"/>
            <a:ext cx="7772400" cy="747514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86409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67" y="1196752"/>
            <a:ext cx="4971941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188640"/>
            <a:ext cx="3894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0" dirty="0" smtClean="0">
                <a:solidFill>
                  <a:schemeClr val="bg1"/>
                </a:solidFill>
              </a:rPr>
              <a:t>www.bsc.es</a:t>
            </a:r>
            <a:endParaRPr lang="es-ES" sz="20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040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356350"/>
            <a:ext cx="6336704" cy="414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4448" y="6357553"/>
            <a:ext cx="442392" cy="412838"/>
          </a:xfrm>
          <a:prstGeom prst="rect">
            <a:avLst/>
          </a:prstGeom>
        </p:spPr>
        <p:txBody>
          <a:bodyPr anchor="b"/>
          <a:lstStyle>
            <a:lvl1pPr algn="r">
              <a:defRPr sz="1100">
                <a:solidFill>
                  <a:srgbClr val="004990"/>
                </a:solidFill>
              </a:defRPr>
            </a:lvl1pPr>
          </a:lstStyle>
          <a:p>
            <a:fld id="{B60F3F2E-6E13-4ED6-AF91-B2364875575A}" type="slidenum">
              <a:rPr lang="es-ES" smtClean="0"/>
              <a:t>‹#›</a:t>
            </a:fld>
            <a:endParaRPr lang="es-E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ts val="3000"/>
              </a:lnSpc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5768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371181"/>
            <a:ext cx="7772400" cy="1362075"/>
          </a:xfrm>
        </p:spPr>
        <p:txBody>
          <a:bodyPr anchor="t">
            <a:normAutofit/>
          </a:bodyPr>
          <a:lstStyle>
            <a:lvl1pPr algn="r">
              <a:defRPr sz="2800" b="1" cap="all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52936"/>
            <a:ext cx="321714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912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052736"/>
            <a:ext cx="4388296" cy="5112568"/>
          </a:xfrm>
        </p:spPr>
        <p:txBody>
          <a:bodyPr>
            <a:normAutofit/>
          </a:bodyPr>
          <a:lstStyle>
            <a:lvl1pPr marL="342900" indent="-342900">
              <a:buFontTx/>
              <a:buBlip>
                <a:blip r:embed="rId2"/>
              </a:buBlip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388296" cy="5112568"/>
          </a:xfrm>
        </p:spPr>
        <p:txBody>
          <a:bodyPr>
            <a:normAutofit/>
          </a:bodyPr>
          <a:lstStyle>
            <a:lvl1pPr marL="342900" indent="-342900">
              <a:buFontTx/>
              <a:buBlip>
                <a:blip r:embed="rId2"/>
              </a:buBlip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356350"/>
            <a:ext cx="6336704" cy="414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4448" y="6357553"/>
            <a:ext cx="442392" cy="412838"/>
          </a:xfrm>
          <a:prstGeom prst="rect">
            <a:avLst/>
          </a:prstGeom>
        </p:spPr>
        <p:txBody>
          <a:bodyPr anchor="b"/>
          <a:lstStyle>
            <a:lvl1pPr algn="r">
              <a:defRPr sz="1100">
                <a:solidFill>
                  <a:srgbClr val="004990"/>
                </a:solidFill>
              </a:defRPr>
            </a:lvl1pPr>
          </a:lstStyle>
          <a:p>
            <a:fld id="{B60F3F2E-6E13-4ED6-AF91-B2364875575A}" type="slidenum">
              <a:rPr lang="es-ES" smtClean="0"/>
              <a:t>‹#›</a:t>
            </a:fld>
            <a:endParaRPr lang="es-E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4002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 anchor="b"/>
          <a:lstStyle/>
          <a:p>
            <a:fld id="{B60F3F2E-6E13-4ED6-AF91-B2364875575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457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356350"/>
            <a:ext cx="6336704" cy="414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4448" y="6357553"/>
            <a:ext cx="442392" cy="412838"/>
          </a:xfrm>
          <a:prstGeom prst="rect">
            <a:avLst/>
          </a:prstGeom>
        </p:spPr>
        <p:txBody>
          <a:bodyPr anchor="b"/>
          <a:lstStyle>
            <a:lvl1pPr algn="r">
              <a:defRPr sz="1100">
                <a:solidFill>
                  <a:srgbClr val="004990"/>
                </a:solidFill>
              </a:defRPr>
            </a:lvl1pPr>
          </a:lstStyle>
          <a:p>
            <a:fld id="{B60F3F2E-6E13-4ED6-AF91-B2364875575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4524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 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68960"/>
            <a:ext cx="7772400" cy="747514"/>
          </a:xfrm>
        </p:spPr>
        <p:txBody>
          <a:bodyPr anchor="ctr">
            <a:normAutofit/>
          </a:bodyPr>
          <a:lstStyle>
            <a:lvl1pPr algn="ctr">
              <a:defRPr sz="32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86409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67" y="1196752"/>
            <a:ext cx="4971941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188640"/>
            <a:ext cx="3894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0" dirty="0" smtClean="0">
                <a:solidFill>
                  <a:schemeClr val="bg1"/>
                </a:solidFill>
              </a:rPr>
              <a:t>www.bsc.es</a:t>
            </a:r>
            <a:endParaRPr lang="es-ES" sz="20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34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g"/><Relationship Id="rId10" Type="http://schemas.openxmlformats.org/officeDocument/2006/relationships/image" Target="../media/image2.emf"/><Relationship Id="rId11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286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980728"/>
            <a:ext cx="8928992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356350"/>
            <a:ext cx="6336704" cy="414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4448" y="6357553"/>
            <a:ext cx="442392" cy="412838"/>
          </a:xfrm>
          <a:prstGeom prst="rect">
            <a:avLst/>
          </a:prstGeom>
        </p:spPr>
        <p:txBody>
          <a:bodyPr anchor="b"/>
          <a:lstStyle>
            <a:lvl1pPr algn="r">
              <a:defRPr sz="1100">
                <a:solidFill>
                  <a:srgbClr val="004990"/>
                </a:solidFill>
              </a:defRPr>
            </a:lvl1pPr>
          </a:lstStyle>
          <a:p>
            <a:fld id="{B60F3F2E-6E13-4ED6-AF91-B2364875575A}" type="slidenum">
              <a:rPr lang="es-ES" smtClean="0"/>
              <a:t>‹#›</a:t>
            </a:fld>
            <a:endParaRPr lang="es-E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09320"/>
            <a:ext cx="1878899" cy="461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43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1"/>
        </a:buBlip>
        <a:defRPr sz="2400" kern="1200">
          <a:solidFill>
            <a:srgbClr val="00499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499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499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00499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00499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4365104"/>
            <a:ext cx="6192688" cy="1080120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 err="1" smtClean="0"/>
              <a:t>Lluc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Álvarez</a:t>
            </a:r>
            <a:r>
              <a:rPr lang="en-US" dirty="0" smtClean="0"/>
              <a:t>, </a:t>
            </a:r>
            <a:r>
              <a:rPr lang="en-US" dirty="0" err="1" smtClean="0"/>
              <a:t>Lluís</a:t>
            </a:r>
            <a:r>
              <a:rPr lang="en-US" dirty="0" smtClean="0"/>
              <a:t> </a:t>
            </a:r>
            <a:r>
              <a:rPr lang="en-US" dirty="0" err="1" smtClean="0"/>
              <a:t>Vilanova</a:t>
            </a:r>
            <a:r>
              <a:rPr lang="en-US" dirty="0" smtClean="0"/>
              <a:t>, </a:t>
            </a:r>
            <a:r>
              <a:rPr lang="en-US" dirty="0" err="1" smtClean="0"/>
              <a:t>Miquel</a:t>
            </a:r>
            <a:r>
              <a:rPr lang="en-US" dirty="0" smtClean="0"/>
              <a:t> </a:t>
            </a:r>
            <a:r>
              <a:rPr lang="en-US" dirty="0" err="1" smtClean="0"/>
              <a:t>Moretó</a:t>
            </a:r>
            <a:r>
              <a:rPr lang="en-US" dirty="0" smtClean="0"/>
              <a:t>,</a:t>
            </a:r>
          </a:p>
          <a:p>
            <a:r>
              <a:rPr lang="en-US" dirty="0" smtClean="0"/>
              <a:t>Marc Casas, Marc </a:t>
            </a:r>
            <a:r>
              <a:rPr lang="en-US" dirty="0" err="1" smtClean="0"/>
              <a:t>Gonzàlez</a:t>
            </a:r>
            <a:r>
              <a:rPr lang="en-US" dirty="0" smtClean="0"/>
              <a:t>, Xavier </a:t>
            </a:r>
            <a:r>
              <a:rPr lang="en-US" dirty="0" err="1" smtClean="0"/>
              <a:t>Martorell</a:t>
            </a:r>
            <a:r>
              <a:rPr lang="en-US" dirty="0" smtClean="0"/>
              <a:t>,</a:t>
            </a:r>
          </a:p>
          <a:p>
            <a:r>
              <a:rPr lang="en-US" dirty="0" smtClean="0"/>
              <a:t>Nacho Navarro, Eduard </a:t>
            </a:r>
            <a:r>
              <a:rPr lang="en-US" dirty="0" err="1" smtClean="0"/>
              <a:t>Ayguad</a:t>
            </a:r>
            <a:r>
              <a:rPr lang="es-ES" dirty="0" smtClean="0"/>
              <a:t>é, Mateo Valero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65280" y="2636912"/>
            <a:ext cx="7772400" cy="1440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Coherence Protocol for Transparent Management of Scratchpad Memories in Shared Memory </a:t>
            </a:r>
            <a:r>
              <a:rPr lang="en-US" dirty="0" err="1" smtClean="0"/>
              <a:t>Manycore</a:t>
            </a:r>
            <a:r>
              <a:rPr lang="en-US" dirty="0" smtClean="0"/>
              <a:t> Architectures</a:t>
            </a:r>
            <a:endParaRPr lang="en-US" dirty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475656" y="5517232"/>
            <a:ext cx="6192688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/>
          </a:p>
        </p:txBody>
      </p:sp>
      <p:sp>
        <p:nvSpPr>
          <p:cNvPr id="2" name="TextBox 1"/>
          <p:cNvSpPr txBox="1"/>
          <p:nvPr/>
        </p:nvSpPr>
        <p:spPr>
          <a:xfrm>
            <a:off x="1331640" y="5805264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Discussion Lead By: Vijay Thiruvengadam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186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Support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60432" y="6357553"/>
            <a:ext cx="586408" cy="412838"/>
          </a:xfrm>
        </p:spPr>
        <p:txBody>
          <a:bodyPr/>
          <a:lstStyle/>
          <a:p>
            <a:fld id="{B60F3F2E-6E13-4ED6-AF91-B2364875575A}" type="slidenum">
              <a:rPr lang="es-ES" smtClean="0"/>
              <a:t>10</a:t>
            </a:fld>
            <a:r>
              <a:rPr lang="es-ES" dirty="0" smtClean="0"/>
              <a:t>/23</a:t>
            </a:r>
            <a:endParaRPr lang="es-ES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107504" y="1052735"/>
            <a:ext cx="4464496" cy="10081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6"/>
                </a:solidFill>
              </a:rPr>
              <a:t>Step 3: Code generation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Guarded memory instructions for potentially incoherent accesses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5076056" y="1052736"/>
            <a:ext cx="3960440" cy="5478423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i=0;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(i&lt;N)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MAP (&amp;a[i], _a,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iters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tags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MAP (&amp;b[i], _b,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iters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tags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n = (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i+iters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&gt;N) ? N :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i+iters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s-E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SYNCH (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tags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s-ES" sz="14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(_i=0; _i&lt;n; _i++, i++)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{</a:t>
            </a:r>
          </a:p>
          <a:p>
            <a:r>
              <a:rPr lang="es-ES" sz="14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s-ES" sz="14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_a[_i] = _b[_i];</a:t>
            </a:r>
          </a:p>
          <a:p>
            <a:r>
              <a:rPr lang="es-ES" sz="14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ld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_b(,_i,4)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,r1</a:t>
            </a:r>
          </a:p>
          <a:p>
            <a:r>
              <a:rPr lang="es-ES" sz="1400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4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r1,</a:t>
            </a:r>
            <a:r>
              <a:rPr lang="es-E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_a(,_i,4)</a:t>
            </a:r>
          </a:p>
          <a:p>
            <a:endParaRPr lang="es-ES" sz="1400" dirty="0" smtClean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ES" sz="14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s-E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c[_b[_i]] = 0;</a:t>
            </a:r>
          </a:p>
          <a:p>
            <a:r>
              <a:rPr lang="es-ES" sz="1400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s-ES" sz="14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mv   #0,r3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r3,</a:t>
            </a:r>
            <a:r>
              <a:rPr lang="es-ES" sz="1400" dirty="0">
                <a:solidFill>
                  <a:srgbClr val="B66D31"/>
                </a:solidFill>
                <a:latin typeface="Courier New" pitchFamily="49" charset="0"/>
                <a:cs typeface="Courier New" pitchFamily="49" charset="0"/>
              </a:rPr>
              <a:t>c(,r1,4)</a:t>
            </a:r>
            <a:endParaRPr lang="es-ES" sz="1400" dirty="0" smtClean="0">
              <a:solidFill>
                <a:srgbClr val="B66D31"/>
              </a:solidFill>
              <a:latin typeface="Courier New" pitchFamily="49" charset="0"/>
              <a:cs typeface="Courier New" pitchFamily="49" charset="0"/>
            </a:endParaRPr>
          </a:p>
          <a:p>
            <a:endParaRPr lang="es-ES" sz="1400" dirty="0" smtClean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ES" sz="14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s-ES" sz="14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s-ES" sz="14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s-E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[_a[_i</a:t>
            </a:r>
            <a:r>
              <a:rPr lang="es-ES" sz="14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]]++;</a:t>
            </a:r>
            <a:endParaRPr lang="es-ES" sz="1400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ES" sz="14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gld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4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s-ES" sz="1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(,r1,4)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,r2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inc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r2,r2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gst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r2,</a:t>
            </a:r>
            <a:r>
              <a:rPr lang="es-ES" sz="1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s-ES" sz="1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(,r1,4</a:t>
            </a:r>
            <a:r>
              <a:rPr lang="es-ES" sz="1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s-ES" sz="14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}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s-E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18 Rectángulo"/>
          <p:cNvSpPr/>
          <p:nvPr/>
        </p:nvSpPr>
        <p:spPr>
          <a:xfrm rot="16200000">
            <a:off x="4750398" y="1921686"/>
            <a:ext cx="648072" cy="350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accent6"/>
                </a:solidFill>
              </a:rPr>
              <a:t>Control</a:t>
            </a:r>
            <a:endParaRPr lang="es-ES" sz="1100" dirty="0">
              <a:solidFill>
                <a:schemeClr val="accent6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 rot="16200000">
            <a:off x="3524672" y="4441965"/>
            <a:ext cx="3096344" cy="350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err="1" smtClean="0">
                <a:solidFill>
                  <a:schemeClr val="accent6"/>
                </a:solidFill>
              </a:rPr>
              <a:t>Work</a:t>
            </a:r>
            <a:endParaRPr lang="es-ES" sz="1100" dirty="0">
              <a:solidFill>
                <a:schemeClr val="accent6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4750398" y="2564904"/>
            <a:ext cx="648072" cy="278324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err="1" smtClean="0">
                <a:solidFill>
                  <a:schemeClr val="accent6"/>
                </a:solidFill>
              </a:rPr>
              <a:t>Synch</a:t>
            </a:r>
            <a:endParaRPr lang="es-ES" sz="1100" dirty="0">
              <a:solidFill>
                <a:schemeClr val="accent6"/>
              </a:solidFill>
            </a:endParaRPr>
          </a:p>
        </p:txBody>
      </p:sp>
      <p:sp>
        <p:nvSpPr>
          <p:cNvPr id="22" name="21 Flecha derecha"/>
          <p:cNvSpPr/>
          <p:nvPr/>
        </p:nvSpPr>
        <p:spPr>
          <a:xfrm>
            <a:off x="4427984" y="3822101"/>
            <a:ext cx="356796" cy="26538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431672" y="2431298"/>
            <a:ext cx="3924304" cy="353943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i=0;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(i&lt;N)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MAP (&amp;a[i], _a,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iters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tags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MAP (&amp;b[i], _b,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iters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tags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n = (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i+iters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&gt;N) ? N :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i+iters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s-E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SYNCH (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tags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s-ES" sz="14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(_i=0; _i&lt;n; _i++, i++)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{</a:t>
            </a:r>
          </a:p>
          <a:p>
            <a:r>
              <a:rPr lang="es-ES" sz="14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s-E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_a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[_i] = </a:t>
            </a:r>
            <a:r>
              <a:rPr lang="es-E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_b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[_i];</a:t>
            </a:r>
          </a:p>
          <a:p>
            <a:r>
              <a:rPr lang="es-ES" sz="14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s-ES" sz="1400" dirty="0" smtClean="0">
                <a:solidFill>
                  <a:srgbClr val="B66D3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s-ES" sz="14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_b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[_i]] = 0;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s-ES" sz="14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s-E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_a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[_i]]++;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s-E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11 Rectángulo"/>
          <p:cNvSpPr/>
          <p:nvPr/>
        </p:nvSpPr>
        <p:spPr>
          <a:xfrm rot="16200000">
            <a:off x="107637" y="3249454"/>
            <a:ext cx="648072" cy="350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accent6"/>
                </a:solidFill>
              </a:rPr>
              <a:t>Control</a:t>
            </a:r>
            <a:endParaRPr lang="es-ES" sz="1100" dirty="0">
              <a:solidFill>
                <a:schemeClr val="accent6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 rot="16200000">
            <a:off x="-216399" y="4838010"/>
            <a:ext cx="1296144" cy="350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err="1" smtClean="0">
                <a:solidFill>
                  <a:schemeClr val="accent6"/>
                </a:solidFill>
              </a:rPr>
              <a:t>Work</a:t>
            </a:r>
            <a:endParaRPr lang="es-ES" sz="1100" dirty="0">
              <a:solidFill>
                <a:schemeClr val="accent6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07637" y="3897282"/>
            <a:ext cx="648072" cy="278324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err="1" smtClean="0">
                <a:solidFill>
                  <a:schemeClr val="accent6"/>
                </a:solidFill>
              </a:rPr>
              <a:t>Synch</a:t>
            </a:r>
            <a:endParaRPr lang="es-ES" sz="11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905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Design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60432" y="6357553"/>
            <a:ext cx="586408" cy="412838"/>
          </a:xfrm>
        </p:spPr>
        <p:txBody>
          <a:bodyPr/>
          <a:lstStyle/>
          <a:p>
            <a:fld id="{B60F3F2E-6E13-4ED6-AF91-B2364875575A}" type="slidenum">
              <a:rPr lang="es-ES" smtClean="0"/>
              <a:t>11</a:t>
            </a:fld>
            <a:r>
              <a:rPr lang="es-ES" dirty="0" smtClean="0"/>
              <a:t>/23</a:t>
            </a:r>
            <a:endParaRPr lang="es-ES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107504" y="980728"/>
            <a:ext cx="8928992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6"/>
                </a:solidFill>
              </a:rPr>
              <a:t>Distributed hardware directory (</a:t>
            </a:r>
            <a:r>
              <a:rPr lang="en-US" dirty="0" err="1" smtClean="0">
                <a:solidFill>
                  <a:schemeClr val="accent6"/>
                </a:solidFill>
              </a:rPr>
              <a:t>SPMDir</a:t>
            </a:r>
            <a:r>
              <a:rPr lang="en-US" dirty="0" smtClean="0">
                <a:solidFill>
                  <a:schemeClr val="accent6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One </a:t>
            </a:r>
            <a:r>
              <a:rPr lang="en-US" dirty="0" smtClean="0">
                <a:solidFill>
                  <a:schemeClr val="accent6"/>
                </a:solidFill>
              </a:rPr>
              <a:t>directory CAM </a:t>
            </a:r>
            <a:r>
              <a:rPr lang="en-US" dirty="0" smtClean="0">
                <a:solidFill>
                  <a:schemeClr val="accent6"/>
                </a:solidFill>
              </a:rPr>
              <a:t>per core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Each core tracks contents </a:t>
            </a:r>
            <a:r>
              <a:rPr lang="en-US" dirty="0">
                <a:solidFill>
                  <a:schemeClr val="accent6"/>
                </a:solidFill>
              </a:rPr>
              <a:t>of </a:t>
            </a:r>
            <a:r>
              <a:rPr lang="en-US" dirty="0" smtClean="0">
                <a:solidFill>
                  <a:schemeClr val="accent6"/>
                </a:solidFill>
              </a:rPr>
              <a:t>its </a:t>
            </a:r>
            <a:r>
              <a:rPr lang="en-US" dirty="0" smtClean="0">
                <a:solidFill>
                  <a:schemeClr val="accent6"/>
                </a:solidFill>
              </a:rPr>
              <a:t>SPM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Maps regular address to SPM address</a:t>
            </a:r>
            <a:endParaRPr lang="en-US" dirty="0" smtClean="0">
              <a:solidFill>
                <a:schemeClr val="accent6"/>
              </a:solidFill>
            </a:endParaRPr>
          </a:p>
          <a:p>
            <a:pPr lvl="2"/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Filter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One filter </a:t>
            </a:r>
            <a:r>
              <a:rPr lang="en-US" dirty="0" smtClean="0">
                <a:solidFill>
                  <a:schemeClr val="accent6"/>
                </a:solidFill>
              </a:rPr>
              <a:t>CAM per </a:t>
            </a:r>
            <a:r>
              <a:rPr lang="en-US" dirty="0" smtClean="0">
                <a:solidFill>
                  <a:schemeClr val="accent6"/>
                </a:solidFill>
              </a:rPr>
              <a:t>core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Track data not mapped to any SPM</a:t>
            </a:r>
          </a:p>
          <a:p>
            <a:pPr lvl="1"/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Directory of filters (</a:t>
            </a:r>
            <a:r>
              <a:rPr lang="en-US" dirty="0" err="1" smtClean="0">
                <a:solidFill>
                  <a:schemeClr val="accent6"/>
                </a:solidFill>
              </a:rPr>
              <a:t>FilterDir</a:t>
            </a:r>
            <a:r>
              <a:rPr lang="en-US" dirty="0">
                <a:solidFill>
                  <a:schemeClr val="accent6"/>
                </a:solidFill>
              </a:rPr>
              <a:t>)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Tracks </a:t>
            </a:r>
            <a:r>
              <a:rPr lang="en-US" dirty="0" smtClean="0">
                <a:solidFill>
                  <a:schemeClr val="accent6"/>
                </a:solidFill>
              </a:rPr>
              <a:t>contents of </a:t>
            </a:r>
            <a:r>
              <a:rPr lang="en-US" dirty="0" smtClean="0">
                <a:solidFill>
                  <a:schemeClr val="accent6"/>
                </a:solidFill>
              </a:rPr>
              <a:t>all</a:t>
            </a:r>
            <a:r>
              <a:rPr lang="en-US" dirty="0" smtClean="0">
                <a:solidFill>
                  <a:schemeClr val="accent6"/>
                </a:solidFill>
              </a:rPr>
              <a:t> filters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Located at L2 cache shared by all cores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Given a regular address, gives out the list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   of cores that have it in their local filters</a:t>
            </a:r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6300192" y="1052736"/>
            <a:ext cx="2232248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7127557" y="105273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9" name="8 Rectángulo"/>
          <p:cNvSpPr/>
          <p:nvPr/>
        </p:nvSpPr>
        <p:spPr>
          <a:xfrm>
            <a:off x="7535104" y="1412776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TLB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535104" y="1915924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L1D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535103" y="2419072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SPM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7535104" y="2908910"/>
            <a:ext cx="881235" cy="350748"/>
          </a:xfrm>
          <a:prstGeom prst="rect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err="1" smtClean="0">
                <a:solidFill>
                  <a:schemeClr val="bg1"/>
                </a:solidFill>
                <a:latin typeface="Calibri"/>
              </a:rPr>
              <a:t>SPMDir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7524328" y="3412058"/>
            <a:ext cx="892010" cy="350748"/>
          </a:xfrm>
          <a:prstGeom prst="rect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bg1"/>
                </a:solidFill>
                <a:latin typeface="Calibri"/>
              </a:rPr>
              <a:t>Filter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6444208" y="1412776"/>
            <a:ext cx="881235" cy="235003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CPU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6300192" y="4077072"/>
            <a:ext cx="2232248" cy="2088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CuadroTexto"/>
          <p:cNvSpPr txBox="1"/>
          <p:nvPr/>
        </p:nvSpPr>
        <p:spPr>
          <a:xfrm>
            <a:off x="6516216" y="407707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 directory</a:t>
            </a:r>
            <a:endParaRPr lang="en-US" dirty="0"/>
          </a:p>
        </p:txBody>
      </p:sp>
      <p:sp>
        <p:nvSpPr>
          <p:cNvPr id="27" name="26 Rectángulo"/>
          <p:cNvSpPr/>
          <p:nvPr/>
        </p:nvSpPr>
        <p:spPr>
          <a:xfrm>
            <a:off x="6721464" y="4450770"/>
            <a:ext cx="994077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Sharers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6444208" y="4450770"/>
            <a:ext cx="277256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noProof="0" dirty="0">
                <a:solidFill>
                  <a:schemeClr val="tx1"/>
                </a:solidFill>
                <a:latin typeface="Calibri"/>
              </a:rPr>
              <a:t>@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7715541" y="4450770"/>
            <a:ext cx="637297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Status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6444207" y="5198166"/>
            <a:ext cx="1271334" cy="274374"/>
          </a:xfrm>
          <a:prstGeom prst="rect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err="1" smtClean="0">
                <a:solidFill>
                  <a:schemeClr val="bg1"/>
                </a:solidFill>
                <a:latin typeface="Calibri"/>
              </a:rPr>
              <a:t>FilterDir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6721465" y="472514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6444208" y="4725144"/>
            <a:ext cx="277256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7715541" y="4725144"/>
            <a:ext cx="637297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6804249" y="472514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6887033" y="472514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6969917" y="472514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7053269" y="472514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7136053" y="472514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7218837" y="472514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7301621" y="472514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7384405" y="472514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7467189" y="472514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7549973" y="472514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7632757" y="472514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6721464" y="5472540"/>
            <a:ext cx="994077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Sharers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6444208" y="5472540"/>
            <a:ext cx="277256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noProof="0" dirty="0">
                <a:solidFill>
                  <a:schemeClr val="tx1"/>
                </a:solidFill>
                <a:latin typeface="Calibri"/>
              </a:rPr>
              <a:t>@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6721465" y="574691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6444208" y="5746914"/>
            <a:ext cx="277256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6804249" y="574691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6887033" y="574691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6969917" y="574691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7053269" y="574691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5" name="54 Rectángulo"/>
          <p:cNvSpPr/>
          <p:nvPr/>
        </p:nvSpPr>
        <p:spPr>
          <a:xfrm>
            <a:off x="7136053" y="574691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6" name="55 Rectángulo"/>
          <p:cNvSpPr/>
          <p:nvPr/>
        </p:nvSpPr>
        <p:spPr>
          <a:xfrm>
            <a:off x="7218837" y="574691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7301621" y="574691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8" name="57 Rectángulo"/>
          <p:cNvSpPr/>
          <p:nvPr/>
        </p:nvSpPr>
        <p:spPr>
          <a:xfrm>
            <a:off x="7384405" y="574691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7467189" y="574691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0" name="59 Rectángulo"/>
          <p:cNvSpPr/>
          <p:nvPr/>
        </p:nvSpPr>
        <p:spPr>
          <a:xfrm>
            <a:off x="7549973" y="574691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1" name="60 Rectángulo"/>
          <p:cNvSpPr/>
          <p:nvPr/>
        </p:nvSpPr>
        <p:spPr>
          <a:xfrm>
            <a:off x="7632757" y="5746914"/>
            <a:ext cx="82784" cy="27437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1597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Marcador de contenido"/>
          <p:cNvSpPr txBox="1">
            <a:spLocks/>
          </p:cNvSpPr>
          <p:nvPr/>
        </p:nvSpPr>
        <p:spPr>
          <a:xfrm>
            <a:off x="107504" y="1052736"/>
            <a:ext cx="8928992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accent6"/>
                </a:solidFill>
              </a:rPr>
              <a:t>Strided</a:t>
            </a:r>
            <a:r>
              <a:rPr lang="en-US" dirty="0" smtClean="0">
                <a:solidFill>
                  <a:schemeClr val="accent6"/>
                </a:solidFill>
              </a:rPr>
              <a:t> accesses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Design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60432" y="6357553"/>
            <a:ext cx="586408" cy="412838"/>
          </a:xfrm>
        </p:spPr>
        <p:txBody>
          <a:bodyPr/>
          <a:lstStyle/>
          <a:p>
            <a:fld id="{B60F3F2E-6E13-4ED6-AF91-B2364875575A}" type="slidenum">
              <a:rPr lang="es-ES" smtClean="0"/>
              <a:t>12</a:t>
            </a:fld>
            <a:r>
              <a:rPr lang="es-ES" dirty="0" smtClean="0"/>
              <a:t>/23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755576" y="3212976"/>
            <a:ext cx="2592288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4087099" y="3372118"/>
            <a:ext cx="844942" cy="34491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err="1" smtClean="0">
                <a:solidFill>
                  <a:schemeClr val="tx1"/>
                </a:solidFill>
                <a:latin typeface="Calibri"/>
              </a:rPr>
              <a:t>FilterDir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5576" y="3212976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core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6758023" y="3210001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Remote core</a:t>
            </a:r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1611102" y="3743266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TLB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611102" y="4246414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L1D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611101" y="4749562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SPM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611102" y="5239400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err="1" smtClean="0">
                <a:solidFill>
                  <a:schemeClr val="tx1"/>
                </a:solidFill>
                <a:latin typeface="Calibri"/>
              </a:rPr>
              <a:t>SPMDir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600326" y="5742548"/>
            <a:ext cx="892010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Filter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5671275" y="3210001"/>
            <a:ext cx="2592288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Rectángulo"/>
          <p:cNvSpPr/>
          <p:nvPr/>
        </p:nvSpPr>
        <p:spPr>
          <a:xfrm>
            <a:off x="6532190" y="3740291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TLB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6532190" y="4243439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L1D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6532189" y="4746587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SPM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6532190" y="5236425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err="1" smtClean="0">
                <a:solidFill>
                  <a:schemeClr val="tx1"/>
                </a:solidFill>
                <a:latin typeface="Calibri"/>
              </a:rPr>
              <a:t>SPMDir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6521414" y="5739573"/>
            <a:ext cx="892010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Filter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5" name="24 Flecha derecha"/>
          <p:cNvSpPr/>
          <p:nvPr/>
        </p:nvSpPr>
        <p:spPr>
          <a:xfrm>
            <a:off x="971600" y="4791210"/>
            <a:ext cx="576064" cy="26745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7849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Marcador de contenido"/>
          <p:cNvSpPr txBox="1">
            <a:spLocks/>
          </p:cNvSpPr>
          <p:nvPr/>
        </p:nvSpPr>
        <p:spPr>
          <a:xfrm>
            <a:off x="107504" y="1052736"/>
            <a:ext cx="8928992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6"/>
                </a:solidFill>
              </a:rPr>
              <a:t>Random accesses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Design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60432" y="6357553"/>
            <a:ext cx="586408" cy="412838"/>
          </a:xfrm>
        </p:spPr>
        <p:txBody>
          <a:bodyPr/>
          <a:lstStyle/>
          <a:p>
            <a:fld id="{B60F3F2E-6E13-4ED6-AF91-B2364875575A}" type="slidenum">
              <a:rPr lang="es-ES" smtClean="0"/>
              <a:t>13</a:t>
            </a:fld>
            <a:r>
              <a:rPr lang="es-ES" dirty="0" smtClean="0"/>
              <a:t>/23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755576" y="3212976"/>
            <a:ext cx="2592288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4087099" y="3372118"/>
            <a:ext cx="844942" cy="34491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err="1" smtClean="0">
                <a:solidFill>
                  <a:schemeClr val="tx1"/>
                </a:solidFill>
                <a:latin typeface="Calibri"/>
              </a:rPr>
              <a:t>FilterDir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5576" y="3212976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core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6758023" y="3210001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Remote core</a:t>
            </a:r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1611102" y="3743266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TLB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611102" y="4246414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L1D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611101" y="4749562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SPM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611102" y="5239400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err="1" smtClean="0">
                <a:solidFill>
                  <a:schemeClr val="tx1"/>
                </a:solidFill>
                <a:latin typeface="Calibri"/>
              </a:rPr>
              <a:t>SPMDir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600326" y="5742548"/>
            <a:ext cx="892010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Filter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5671275" y="3210001"/>
            <a:ext cx="2592288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Rectángulo"/>
          <p:cNvSpPr/>
          <p:nvPr/>
        </p:nvSpPr>
        <p:spPr>
          <a:xfrm>
            <a:off x="6532190" y="3740291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TLB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6532190" y="4243439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L1D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6532189" y="4746587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SPM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6532190" y="5236425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err="1" smtClean="0">
                <a:solidFill>
                  <a:schemeClr val="tx1"/>
                </a:solidFill>
                <a:latin typeface="Calibri"/>
              </a:rPr>
              <a:t>SPMDir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6521414" y="5739573"/>
            <a:ext cx="892010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Filter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5" name="24 Flecha derecha"/>
          <p:cNvSpPr/>
          <p:nvPr/>
        </p:nvSpPr>
        <p:spPr>
          <a:xfrm>
            <a:off x="971600" y="3781939"/>
            <a:ext cx="576064" cy="26745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Flecha derecha"/>
          <p:cNvSpPr/>
          <p:nvPr/>
        </p:nvSpPr>
        <p:spPr>
          <a:xfrm>
            <a:off x="971600" y="4288062"/>
            <a:ext cx="576064" cy="26745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6963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2" grpId="0" animBg="1"/>
      <p:bldP spid="2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Marcador de contenido"/>
          <p:cNvSpPr txBox="1">
            <a:spLocks/>
          </p:cNvSpPr>
          <p:nvPr/>
        </p:nvSpPr>
        <p:spPr>
          <a:xfrm>
            <a:off x="73273" y="1052736"/>
            <a:ext cx="8928992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6"/>
                </a:solidFill>
              </a:rPr>
              <a:t>Potentially incoherent accesses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No mapping in SPMs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Mapping in local SPM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Mapping in remote SPM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No mapping with filter miss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Design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60432" y="6357553"/>
            <a:ext cx="586408" cy="412838"/>
          </a:xfrm>
        </p:spPr>
        <p:txBody>
          <a:bodyPr/>
          <a:lstStyle/>
          <a:p>
            <a:fld id="{B60F3F2E-6E13-4ED6-AF91-B2364875575A}" type="slidenum">
              <a:rPr lang="es-ES" smtClean="0"/>
              <a:t>14</a:t>
            </a:fld>
            <a:r>
              <a:rPr lang="es-ES" dirty="0" smtClean="0"/>
              <a:t>/23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755576" y="3212976"/>
            <a:ext cx="2592288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4087099" y="3372118"/>
            <a:ext cx="844942" cy="34491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err="1" smtClean="0">
                <a:solidFill>
                  <a:schemeClr val="tx1"/>
                </a:solidFill>
                <a:latin typeface="Calibri"/>
              </a:rPr>
              <a:t>FilterDir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5576" y="3212976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core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6758023" y="3210001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Remote core</a:t>
            </a:r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1611102" y="3743266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TLB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611102" y="4246414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L1D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611101" y="4749562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SPM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611102" y="5239400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err="1" smtClean="0">
                <a:solidFill>
                  <a:schemeClr val="tx1"/>
                </a:solidFill>
                <a:latin typeface="Calibri"/>
              </a:rPr>
              <a:t>SPMDir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600326" y="5742548"/>
            <a:ext cx="892010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Filter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5671275" y="3210001"/>
            <a:ext cx="2592288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Rectángulo"/>
          <p:cNvSpPr/>
          <p:nvPr/>
        </p:nvSpPr>
        <p:spPr>
          <a:xfrm>
            <a:off x="6532190" y="3740291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TLB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6532190" y="4243439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L1D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6532189" y="4746587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SPM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6532190" y="5236425"/>
            <a:ext cx="881235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err="1" smtClean="0">
                <a:solidFill>
                  <a:schemeClr val="tx1"/>
                </a:solidFill>
                <a:latin typeface="Calibri"/>
              </a:rPr>
              <a:t>SPMDir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6521414" y="5739573"/>
            <a:ext cx="892010" cy="3507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Filter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2" name="21 Flecha derecha"/>
          <p:cNvSpPr/>
          <p:nvPr/>
        </p:nvSpPr>
        <p:spPr>
          <a:xfrm>
            <a:off x="971600" y="5281048"/>
            <a:ext cx="576064" cy="26745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Flecha derecha"/>
          <p:cNvSpPr/>
          <p:nvPr/>
        </p:nvSpPr>
        <p:spPr>
          <a:xfrm>
            <a:off x="971600" y="5784196"/>
            <a:ext cx="576064" cy="26745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Flecha derecha"/>
          <p:cNvSpPr/>
          <p:nvPr/>
        </p:nvSpPr>
        <p:spPr>
          <a:xfrm>
            <a:off x="971600" y="4288062"/>
            <a:ext cx="576064" cy="26745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Flecha derecha"/>
          <p:cNvSpPr/>
          <p:nvPr/>
        </p:nvSpPr>
        <p:spPr>
          <a:xfrm>
            <a:off x="971600" y="3784914"/>
            <a:ext cx="576064" cy="26745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CuadroTexto"/>
          <p:cNvSpPr txBox="1"/>
          <p:nvPr/>
        </p:nvSpPr>
        <p:spPr>
          <a:xfrm>
            <a:off x="2627784" y="5733256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HIT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552564" y="52394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MISS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1" name="30 Flecha derecha"/>
          <p:cNvSpPr/>
          <p:nvPr/>
        </p:nvSpPr>
        <p:spPr>
          <a:xfrm rot="10800000">
            <a:off x="2608282" y="4288062"/>
            <a:ext cx="576064" cy="26745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2627784" y="5238377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HIT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2552564" y="574254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MISS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4" name="33 Flecha derecha"/>
          <p:cNvSpPr/>
          <p:nvPr/>
        </p:nvSpPr>
        <p:spPr>
          <a:xfrm rot="10800000">
            <a:off x="2608283" y="4791210"/>
            <a:ext cx="576064" cy="26745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Flecha derecha"/>
          <p:cNvSpPr/>
          <p:nvPr/>
        </p:nvSpPr>
        <p:spPr>
          <a:xfrm rot="16200000">
            <a:off x="4221538" y="3957313"/>
            <a:ext cx="576064" cy="26745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CuadroTexto"/>
          <p:cNvSpPr txBox="1"/>
          <p:nvPr/>
        </p:nvSpPr>
        <p:spPr>
          <a:xfrm>
            <a:off x="4135108" y="436510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MISS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8" name="37 Flecha derecha"/>
          <p:cNvSpPr/>
          <p:nvPr/>
        </p:nvSpPr>
        <p:spPr>
          <a:xfrm>
            <a:off x="5892476" y="5281048"/>
            <a:ext cx="576064" cy="26745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7516511" y="523940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HIT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1" name="40 Flecha derecha"/>
          <p:cNvSpPr/>
          <p:nvPr/>
        </p:nvSpPr>
        <p:spPr>
          <a:xfrm rot="10800000">
            <a:off x="3419872" y="3410849"/>
            <a:ext cx="576064" cy="26745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231287" y="4365104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HIT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7452320" y="52292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MISS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4" name="43 Flecha derecha"/>
          <p:cNvSpPr/>
          <p:nvPr/>
        </p:nvSpPr>
        <p:spPr>
          <a:xfrm rot="10800000">
            <a:off x="5004048" y="3429523"/>
            <a:ext cx="576064" cy="26745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Flecha derecha"/>
          <p:cNvSpPr/>
          <p:nvPr/>
        </p:nvSpPr>
        <p:spPr>
          <a:xfrm>
            <a:off x="5892476" y="4791210"/>
            <a:ext cx="576064" cy="26745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CuadroTexto"/>
          <p:cNvSpPr txBox="1"/>
          <p:nvPr/>
        </p:nvSpPr>
        <p:spPr>
          <a:xfrm>
            <a:off x="4243958" y="299695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UP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2643808" y="574254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UP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8" name="2 Marcador de contenido"/>
          <p:cNvSpPr txBox="1">
            <a:spLocks/>
          </p:cNvSpPr>
          <p:nvPr/>
        </p:nvSpPr>
        <p:spPr>
          <a:xfrm>
            <a:off x="5078601" y="1052736"/>
            <a:ext cx="3777636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6"/>
                </a:solidFill>
              </a:rPr>
              <a:t>When data is mapped to some SPM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Update </a:t>
            </a:r>
            <a:r>
              <a:rPr lang="en-US" dirty="0" err="1" smtClean="0">
                <a:solidFill>
                  <a:schemeClr val="accent6"/>
                </a:solidFill>
              </a:rPr>
              <a:t>SPMDir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Invalidate filters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8623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7" dur="indefinite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2" dur="indefinite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65" dur="indefinite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8" dur="indefinite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1" dur="indefinite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7" dur="indefinite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0" dur="indefinite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2" dur="indefinite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23" dur="indefinite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5" dur="indefinite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6" dur="indefinite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1" dur="indefinite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2" dur="indefinite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4" dur="indefinite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5" dur="indefinite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7" dur="indefinite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8" dur="indefinite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0" dur="indefinite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21" dur="indefinite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8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8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8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8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2" grpId="2" animBg="1"/>
      <p:bldP spid="22" grpId="3" animBg="1"/>
      <p:bldP spid="22" grpId="4" animBg="1"/>
      <p:bldP spid="22" grpId="5" animBg="1"/>
      <p:bldP spid="22" grpId="6" animBg="1"/>
      <p:bldP spid="22" grpId="7" animBg="1"/>
      <p:bldP spid="23" grpId="0" animBg="1"/>
      <p:bldP spid="23" grpId="1" animBg="1"/>
      <p:bldP spid="23" grpId="2" animBg="1"/>
      <p:bldP spid="23" grpId="3" animBg="1"/>
      <p:bldP spid="23" grpId="4" animBg="1"/>
      <p:bldP spid="23" grpId="5" animBg="1"/>
      <p:bldP spid="23" grpId="6" animBg="1"/>
      <p:bldP spid="23" grpId="7" animBg="1"/>
      <p:bldP spid="24" grpId="0" animBg="1"/>
      <p:bldP spid="24" grpId="1" animBg="1"/>
      <p:bldP spid="24" grpId="2" animBg="1"/>
      <p:bldP spid="24" grpId="3" animBg="1"/>
      <p:bldP spid="24" grpId="4" animBg="1"/>
      <p:bldP spid="24" grpId="5" animBg="1"/>
      <p:bldP spid="24" grpId="6" animBg="1"/>
      <p:bldP spid="24" grpId="7" animBg="1"/>
      <p:bldP spid="25" grpId="0" animBg="1"/>
      <p:bldP spid="25" grpId="1" animBg="1"/>
      <p:bldP spid="25" grpId="2" animBg="1"/>
      <p:bldP spid="25" grpId="3" animBg="1"/>
      <p:bldP spid="25" grpId="4" animBg="1"/>
      <p:bldP spid="25" grpId="5" animBg="1"/>
      <p:bldP spid="25" grpId="6" animBg="1"/>
      <p:bldP spid="25" grpId="7" animBg="1"/>
      <p:bldP spid="29" grpId="0"/>
      <p:bldP spid="29" grpId="1"/>
      <p:bldP spid="30" grpId="0"/>
      <p:bldP spid="30" grpId="1"/>
      <p:bldP spid="30" grpId="2"/>
      <p:bldP spid="30" grpId="3"/>
      <p:bldP spid="30" grpId="4"/>
      <p:bldP spid="30" grpId="5"/>
      <p:bldP spid="31" grpId="0" animBg="1"/>
      <p:bldP spid="31" grpId="1" animBg="1"/>
      <p:bldP spid="31" grpId="2" animBg="1"/>
      <p:bldP spid="31" grpId="3" animBg="1"/>
      <p:bldP spid="31" grpId="4" animBg="1"/>
      <p:bldP spid="31" grpId="5" animBg="1"/>
      <p:bldP spid="32" grpId="0"/>
      <p:bldP spid="32" grpId="1"/>
      <p:bldP spid="33" grpId="0"/>
      <p:bldP spid="33" grpId="1"/>
      <p:bldP spid="33" grpId="2"/>
      <p:bldP spid="33" grpId="3"/>
      <p:bldP spid="33" grpId="4"/>
      <p:bldP spid="33" grpId="5"/>
      <p:bldP spid="33" grpId="6"/>
      <p:bldP spid="33" grpId="7"/>
      <p:bldP spid="34" grpId="0" animBg="1"/>
      <p:bldP spid="34" grpId="1" animBg="1"/>
      <p:bldP spid="36" grpId="0" animBg="1"/>
      <p:bldP spid="36" grpId="1" animBg="1"/>
      <p:bldP spid="36" grpId="2" animBg="1"/>
      <p:bldP spid="36" grpId="3" animBg="1"/>
      <p:bldP spid="37" grpId="0"/>
      <p:bldP spid="37" grpId="1"/>
      <p:bldP spid="37" grpId="2"/>
      <p:bldP spid="37" grpId="3"/>
      <p:bldP spid="38" grpId="0" animBg="1"/>
      <p:bldP spid="38" grpId="1" animBg="1"/>
      <p:bldP spid="38" grpId="2" animBg="1"/>
      <p:bldP spid="38" grpId="3" animBg="1"/>
      <p:bldP spid="40" grpId="0"/>
      <p:bldP spid="40" grpId="1"/>
      <p:bldP spid="41" grpId="0" animBg="1"/>
      <p:bldP spid="41" grpId="1" animBg="1"/>
      <p:bldP spid="41" grpId="2" animBg="1"/>
      <p:bldP spid="41" grpId="3" animBg="1"/>
      <p:bldP spid="41" grpId="4" animBg="1"/>
      <p:bldP spid="41" grpId="5" animBg="1"/>
      <p:bldP spid="42" grpId="0"/>
      <p:bldP spid="42" grpId="1"/>
      <p:bldP spid="43" grpId="0"/>
      <p:bldP spid="43" grpId="1"/>
      <p:bldP spid="44" grpId="0" animBg="1"/>
      <p:bldP spid="44" grpId="1" animBg="1"/>
      <p:bldP spid="44" grpId="2" animBg="1"/>
      <p:bldP spid="44" grpId="3" animBg="1"/>
      <p:bldP spid="46" grpId="0" animBg="1"/>
      <p:bldP spid="46" grpId="1" animBg="1"/>
      <p:bldP spid="45" grpId="0"/>
      <p:bldP spid="45" grpId="1"/>
      <p:bldP spid="45" grpId="2"/>
      <p:bldP spid="45" grpId="3"/>
      <p:bldP spid="47" grpId="0"/>
      <p:bldP spid="47" grpId="1"/>
      <p:bldP spid="47" grpId="2"/>
      <p:bldP spid="47" grpId="3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Introduction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Hybrid </a:t>
            </a:r>
            <a:r>
              <a:rPr lang="en-US" dirty="0" smtClean="0">
                <a:solidFill>
                  <a:schemeClr val="accent1"/>
                </a:solidFill>
              </a:rPr>
              <a:t>memory hierarchy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Coherence </a:t>
            </a:r>
            <a:r>
              <a:rPr lang="en-US" dirty="0" smtClean="0">
                <a:solidFill>
                  <a:schemeClr val="accent1"/>
                </a:solidFill>
              </a:rPr>
              <a:t>problem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Hardware-software coherence protocol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Compiler support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Hardware design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Evaluation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Experimental framework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Comparison with cache hierarchies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Conclusions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88424" y="6357553"/>
            <a:ext cx="658416" cy="412838"/>
          </a:xfrm>
        </p:spPr>
        <p:txBody>
          <a:bodyPr/>
          <a:lstStyle/>
          <a:p>
            <a:fld id="{B60F3F2E-6E13-4ED6-AF91-B2364875575A}" type="slidenum">
              <a:rPr lang="es-ES" smtClean="0"/>
              <a:t>15</a:t>
            </a:fld>
            <a:r>
              <a:rPr lang="es-ES" dirty="0" smtClean="0"/>
              <a:t>/23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3878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>
          <a:xfrm>
            <a:off x="107504" y="1052736"/>
            <a:ext cx="4176464" cy="525658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Gem5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x86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64 </a:t>
            </a:r>
            <a:r>
              <a:rPr lang="en-US" dirty="0" err="1" smtClean="0">
                <a:solidFill>
                  <a:schemeClr val="accent6"/>
                </a:solidFill>
              </a:rPr>
              <a:t>OoO</a:t>
            </a:r>
            <a:r>
              <a:rPr lang="en-US" dirty="0" smtClean="0">
                <a:solidFill>
                  <a:schemeClr val="accent6"/>
                </a:solidFill>
              </a:rPr>
              <a:t> cores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L1 </a:t>
            </a:r>
            <a:r>
              <a:rPr lang="en-US" dirty="0">
                <a:solidFill>
                  <a:schemeClr val="accent6"/>
                </a:solidFill>
              </a:rPr>
              <a:t>32KB , SPM 32KB, </a:t>
            </a:r>
            <a:r>
              <a:rPr lang="en-US" dirty="0" smtClean="0">
                <a:solidFill>
                  <a:schemeClr val="accent6"/>
                </a:solidFill>
              </a:rPr>
              <a:t>L2 256KB</a:t>
            </a:r>
          </a:p>
          <a:p>
            <a:pPr marL="457200" lvl="1" indent="0">
              <a:buNone/>
            </a:pPr>
            <a:endParaRPr lang="en-US" dirty="0">
              <a:solidFill>
                <a:schemeClr val="accent6"/>
              </a:solidFill>
            </a:endParaRPr>
          </a:p>
          <a:p>
            <a:r>
              <a:rPr lang="en-US" dirty="0" err="1" smtClean="0">
                <a:solidFill>
                  <a:schemeClr val="accent6"/>
                </a:solidFill>
              </a:rPr>
              <a:t>McPAT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22nm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Clock gating</a:t>
            </a:r>
          </a:p>
          <a:p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NAS benchmarks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CG, EP, FT, IS, MG, SP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Tiling transformations by hand</a:t>
            </a:r>
          </a:p>
          <a:p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Potentially incoherent accesses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GCC alias analysis report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Unused x86 instruction prefix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Framework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62056" y="6357553"/>
            <a:ext cx="874440" cy="412838"/>
          </a:xfrm>
        </p:spPr>
        <p:txBody>
          <a:bodyPr/>
          <a:lstStyle/>
          <a:p>
            <a:fld id="{B60F3F2E-6E13-4ED6-AF91-B2364875575A}" type="slidenum">
              <a:rPr lang="es-ES" smtClean="0"/>
              <a:t>16</a:t>
            </a:fld>
            <a:r>
              <a:rPr lang="es-ES" dirty="0" smtClean="0"/>
              <a:t>/23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470366"/>
              </p:ext>
            </p:extLst>
          </p:nvPr>
        </p:nvGraphicFramePr>
        <p:xfrm>
          <a:off x="4139952" y="1103650"/>
          <a:ext cx="4896544" cy="5133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966"/>
                <a:gridCol w="3540578"/>
              </a:tblGrid>
              <a:tr h="324487">
                <a:tc>
                  <a:txBody>
                    <a:bodyPr/>
                    <a:lstStyle/>
                    <a:p>
                      <a:r>
                        <a:rPr lang="en-US" sz="1100" noProof="0" dirty="0" smtClean="0">
                          <a:solidFill>
                            <a:schemeClr val="accent6"/>
                          </a:solidFill>
                        </a:rPr>
                        <a:t>Parameter</a:t>
                      </a:r>
                      <a:endParaRPr lang="en-US" sz="1100" noProof="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noProof="0" dirty="0" smtClean="0">
                          <a:solidFill>
                            <a:schemeClr val="accent6"/>
                          </a:solidFill>
                        </a:rPr>
                        <a:t>Description</a:t>
                      </a:r>
                      <a:endParaRPr lang="en-US" sz="1100" noProof="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23585">
                <a:tc>
                  <a:txBody>
                    <a:bodyPr/>
                    <a:lstStyle/>
                    <a:p>
                      <a:r>
                        <a:rPr lang="en-US" sz="1100" noProof="0" dirty="0" smtClean="0"/>
                        <a:t>Cores</a:t>
                      </a:r>
                      <a:endParaRPr lang="en-US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noProof="0" dirty="0" smtClean="0"/>
                        <a:t>64 cores, </a:t>
                      </a:r>
                      <a:r>
                        <a:rPr lang="en-US" sz="1100" noProof="0" dirty="0" err="1" smtClean="0"/>
                        <a:t>OoO</a:t>
                      </a:r>
                      <a:r>
                        <a:rPr lang="en-US" sz="1100" noProof="0" dirty="0" smtClean="0"/>
                        <a:t>, 6 instruction wide, 2GHz</a:t>
                      </a:r>
                      <a:endParaRPr lang="en-US" sz="1100" noProof="0" dirty="0"/>
                    </a:p>
                  </a:txBody>
                  <a:tcPr/>
                </a:tc>
              </a:tr>
              <a:tr h="484600">
                <a:tc>
                  <a:txBody>
                    <a:bodyPr/>
                    <a:lstStyle/>
                    <a:p>
                      <a:r>
                        <a:rPr lang="en-US" sz="1100" noProof="0" dirty="0" smtClean="0"/>
                        <a:t>Pipeline front end</a:t>
                      </a:r>
                      <a:endParaRPr lang="en-US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/>
                        <a:t>13 cycles. </a:t>
                      </a:r>
                      <a:r>
                        <a:rPr lang="en-US" sz="1100" baseline="0" noProof="0" dirty="0" smtClean="0"/>
                        <a:t>4-way BTB 4K entries, RAS 32 entries.</a:t>
                      </a:r>
                    </a:p>
                    <a:p>
                      <a:r>
                        <a:rPr lang="en-US" sz="1100" baseline="0" noProof="0" dirty="0" smtClean="0"/>
                        <a:t>Branch predictor 4K selector</a:t>
                      </a:r>
                      <a:r>
                        <a:rPr lang="en-US" sz="1100" noProof="0" dirty="0" smtClean="0"/>
                        <a:t>, 4K G-share, </a:t>
                      </a:r>
                      <a:r>
                        <a:rPr lang="en-US" sz="1100" baseline="0" noProof="0" dirty="0" smtClean="0"/>
                        <a:t>4K Bimodal</a:t>
                      </a:r>
                      <a:endParaRPr lang="en-US" sz="1100" noProof="0" dirty="0"/>
                    </a:p>
                  </a:txBody>
                  <a:tcPr/>
                </a:tc>
              </a:tr>
              <a:tr h="484600">
                <a:tc>
                  <a:txBody>
                    <a:bodyPr/>
                    <a:lstStyle/>
                    <a:p>
                      <a:r>
                        <a:rPr lang="en-US" sz="1100" noProof="0" dirty="0" smtClean="0"/>
                        <a:t>Execution</a:t>
                      </a:r>
                      <a:endParaRPr lang="en-US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noProof="0" dirty="0" smtClean="0"/>
                        <a:t>ROB 160 entries. IQ 96 entries. LQ/SQ</a:t>
                      </a:r>
                      <a:r>
                        <a:rPr lang="en-US" sz="1100" baseline="0" noProof="0" dirty="0" smtClean="0"/>
                        <a:t> 48/32 entries.</a:t>
                      </a:r>
                    </a:p>
                    <a:p>
                      <a:r>
                        <a:rPr lang="en-US" sz="1100" noProof="0" dirty="0" smtClean="0"/>
                        <a:t>3 INT ALU,</a:t>
                      </a:r>
                      <a:r>
                        <a:rPr lang="en-US" sz="1100" baseline="0" noProof="0" dirty="0" smtClean="0"/>
                        <a:t> 3 FP ALU, 3 LD/ST units.</a:t>
                      </a:r>
                    </a:p>
                    <a:p>
                      <a:r>
                        <a:rPr lang="en-US" sz="1100" baseline="0" noProof="0" dirty="0" smtClean="0"/>
                        <a:t>256/256 INT/FP register file. Full bypass</a:t>
                      </a:r>
                      <a:endParaRPr lang="en-US" sz="1100" noProof="0" dirty="0"/>
                    </a:p>
                  </a:txBody>
                  <a:tcPr/>
                </a:tc>
              </a:tr>
              <a:tr h="289192">
                <a:tc>
                  <a:txBody>
                    <a:bodyPr/>
                    <a:lstStyle/>
                    <a:p>
                      <a:r>
                        <a:rPr lang="en-US" sz="1100" noProof="0" dirty="0" smtClean="0"/>
                        <a:t>L1</a:t>
                      </a:r>
                      <a:r>
                        <a:rPr lang="en-US" sz="1100" baseline="0" noProof="0" dirty="0" smtClean="0"/>
                        <a:t> I-cache</a:t>
                      </a:r>
                      <a:endParaRPr lang="en-US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noProof="0" dirty="0" smtClean="0"/>
                        <a:t>2 cycles,</a:t>
                      </a:r>
                      <a:r>
                        <a:rPr lang="en-US" sz="1100" baseline="0" noProof="0" dirty="0" smtClean="0"/>
                        <a:t> 32KB, 4-way, </a:t>
                      </a:r>
                      <a:r>
                        <a:rPr lang="en-US" sz="1100" baseline="0" noProof="0" dirty="0" err="1" smtClean="0"/>
                        <a:t>pseudoLRU</a:t>
                      </a:r>
                      <a:endParaRPr lang="en-US" sz="1100" noProof="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sz="1100" noProof="0" dirty="0" smtClean="0"/>
                        <a:t>L1</a:t>
                      </a:r>
                      <a:r>
                        <a:rPr lang="en-US" sz="1100" baseline="0" noProof="0" dirty="0" smtClean="0"/>
                        <a:t> D-cache</a:t>
                      </a:r>
                      <a:endParaRPr lang="en-US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/>
                        <a:t>2 cycles,</a:t>
                      </a:r>
                      <a:r>
                        <a:rPr lang="en-US" sz="1100" baseline="0" noProof="0" dirty="0" smtClean="0"/>
                        <a:t> 32KB, 4-way, </a:t>
                      </a:r>
                      <a:r>
                        <a:rPr lang="en-US" sz="1100" baseline="0" noProof="0" dirty="0" err="1" smtClean="0"/>
                        <a:t>pseudoLRU</a:t>
                      </a:r>
                      <a:r>
                        <a:rPr lang="en-US" sz="1100" baseline="0" noProof="0" dirty="0" smtClean="0"/>
                        <a:t>, stride </a:t>
                      </a:r>
                      <a:r>
                        <a:rPr lang="en-US" sz="1100" baseline="0" noProof="0" dirty="0" err="1" smtClean="0"/>
                        <a:t>prefetcher</a:t>
                      </a:r>
                      <a:endParaRPr lang="en-US" sz="1100" noProof="0" dirty="0" smtClean="0"/>
                    </a:p>
                  </a:txBody>
                  <a:tcPr/>
                </a:tc>
              </a:tr>
              <a:tr h="484600">
                <a:tc>
                  <a:txBody>
                    <a:bodyPr/>
                    <a:lstStyle/>
                    <a:p>
                      <a:r>
                        <a:rPr lang="en-US" sz="1100" noProof="0" dirty="0" smtClean="0"/>
                        <a:t>L2 cache</a:t>
                      </a:r>
                      <a:endParaRPr lang="en-US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/>
                        <a:t>Shared unified NUCA 16MB, sliced</a:t>
                      </a:r>
                      <a:r>
                        <a:rPr lang="en-US" sz="1100" baseline="0" noProof="0" dirty="0" smtClean="0"/>
                        <a:t> 256 KB/core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noProof="0" dirty="0" smtClean="0"/>
                        <a:t>15 cycles, 16-way, </a:t>
                      </a:r>
                      <a:r>
                        <a:rPr lang="en-US" sz="1100" baseline="0" noProof="0" dirty="0" err="1" smtClean="0"/>
                        <a:t>pseudoLRU</a:t>
                      </a:r>
                      <a:endParaRPr lang="en-US" sz="1100" noProof="0" dirty="0" smtClean="0"/>
                    </a:p>
                  </a:txBody>
                  <a:tcPr/>
                </a:tc>
              </a:tr>
              <a:tr h="307488">
                <a:tc>
                  <a:txBody>
                    <a:bodyPr/>
                    <a:lstStyle/>
                    <a:p>
                      <a:r>
                        <a:rPr lang="en-US" sz="1100" noProof="0" dirty="0" smtClean="0"/>
                        <a:t>Cache coherence</a:t>
                      </a:r>
                      <a:endParaRPr lang="en-US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/>
                        <a:t>MOESI. Distributed 4-way cache directory 64K</a:t>
                      </a:r>
                      <a:r>
                        <a:rPr lang="en-US" sz="1100" baseline="0" noProof="0" dirty="0" smtClean="0"/>
                        <a:t> entries</a:t>
                      </a:r>
                      <a:endParaRPr lang="en-US" sz="1100" noProof="0" dirty="0" smtClean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sz="1100" noProof="0" dirty="0" err="1" smtClean="0"/>
                        <a:t>NoC</a:t>
                      </a:r>
                      <a:endParaRPr lang="en-US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/>
                        <a:t>Mesh.</a:t>
                      </a:r>
                      <a:r>
                        <a:rPr lang="en-US" sz="1100" baseline="0" noProof="0" dirty="0" smtClean="0"/>
                        <a:t> Link 1 cycle, router 1 cycle</a:t>
                      </a:r>
                      <a:endParaRPr lang="en-US" sz="1100" noProof="0" dirty="0" smtClean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sz="1100" noProof="0" dirty="0" smtClean="0"/>
                        <a:t>SPM</a:t>
                      </a:r>
                      <a:endParaRPr lang="en-US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/>
                        <a:t>2 cycles, 32KB</a:t>
                      </a:r>
                    </a:p>
                  </a:txBody>
                  <a:tcPr/>
                </a:tc>
              </a:tr>
              <a:tr h="453142">
                <a:tc>
                  <a:txBody>
                    <a:bodyPr/>
                    <a:lstStyle/>
                    <a:p>
                      <a:r>
                        <a:rPr lang="en-US" sz="1100" noProof="0" dirty="0" smtClean="0"/>
                        <a:t>DMAC</a:t>
                      </a:r>
                      <a:endParaRPr lang="en-US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/>
                        <a:t>Command queue 32 entries in-order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/>
                        <a:t>Bus request queue 512 entries in-order</a:t>
                      </a:r>
                    </a:p>
                  </a:txBody>
                  <a:tcPr/>
                </a:tc>
              </a:tr>
              <a:tr h="266938">
                <a:tc>
                  <a:txBody>
                    <a:bodyPr/>
                    <a:lstStyle/>
                    <a:p>
                      <a:r>
                        <a:rPr lang="en-US" sz="1100" noProof="0" dirty="0" err="1" smtClean="0"/>
                        <a:t>SPMDir</a:t>
                      </a:r>
                      <a:endParaRPr lang="en-US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/>
                        <a:t>32 entries</a:t>
                      </a: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sz="1100" noProof="0" dirty="0" smtClean="0"/>
                        <a:t>Filter</a:t>
                      </a:r>
                      <a:endParaRPr lang="en-US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/>
                        <a:t>48 entries, fully associative, </a:t>
                      </a:r>
                      <a:r>
                        <a:rPr lang="en-US" sz="1100" noProof="0" dirty="0" err="1" smtClean="0"/>
                        <a:t>pseudoLRU</a:t>
                      </a:r>
                      <a:endParaRPr lang="en-US" sz="1100" noProof="0" dirty="0" smtClean="0"/>
                    </a:p>
                  </a:txBody>
                  <a:tcPr/>
                </a:tc>
              </a:tr>
              <a:tr h="453142">
                <a:tc>
                  <a:txBody>
                    <a:bodyPr/>
                    <a:lstStyle/>
                    <a:p>
                      <a:r>
                        <a:rPr lang="en-US" sz="1100" noProof="0" dirty="0" err="1" smtClean="0"/>
                        <a:t>FilterDir</a:t>
                      </a:r>
                      <a:endParaRPr lang="en-US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/>
                        <a:t>Distributed 4K entries, fully associative, </a:t>
                      </a:r>
                      <a:r>
                        <a:rPr lang="en-US" sz="1100" noProof="0" dirty="0" err="1" smtClean="0"/>
                        <a:t>pseudoLRU</a:t>
                      </a:r>
                      <a:endParaRPr lang="en-US" sz="1100" noProof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79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>
          <a:xfrm>
            <a:off x="107504" y="980728"/>
            <a:ext cx="8856984" cy="1008112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>
                <a:solidFill>
                  <a:schemeClr val="accent6"/>
                </a:solidFill>
              </a:rPr>
              <a:t>Performance</a:t>
            </a:r>
          </a:p>
          <a:p>
            <a:pPr lvl="1"/>
            <a:r>
              <a:rPr lang="en-US" sz="2600" dirty="0">
                <a:solidFill>
                  <a:schemeClr val="accent6"/>
                </a:solidFill>
              </a:rPr>
              <a:t>H</a:t>
            </a:r>
            <a:r>
              <a:rPr lang="en-US" sz="2600" dirty="0" smtClean="0">
                <a:solidFill>
                  <a:schemeClr val="accent6"/>
                </a:solidFill>
              </a:rPr>
              <a:t>ybrid memory hierarchy (32KB L1 + 32KB SPM)</a:t>
            </a:r>
          </a:p>
          <a:p>
            <a:pPr lvl="1"/>
            <a:r>
              <a:rPr lang="en-US" sz="2600" dirty="0" smtClean="0">
                <a:solidFill>
                  <a:schemeClr val="accent6"/>
                </a:solidFill>
              </a:rPr>
              <a:t>Cache hierarchy (64KB L1)</a:t>
            </a:r>
            <a:endParaRPr lang="es-ES" sz="2600" dirty="0" smtClean="0">
              <a:solidFill>
                <a:schemeClr val="accent6"/>
              </a:solidFill>
            </a:endParaRPr>
          </a:p>
          <a:p>
            <a:pPr lvl="1"/>
            <a:endParaRPr lang="es-ES" dirty="0"/>
          </a:p>
          <a:p>
            <a:pPr lvl="1"/>
            <a:endParaRPr lang="es-ES" dirty="0"/>
          </a:p>
          <a:p>
            <a:pPr lvl="1"/>
            <a:endParaRPr lang="es-ES" dirty="0" smtClean="0"/>
          </a:p>
          <a:p>
            <a:pPr lvl="1"/>
            <a:endParaRPr lang="es-ES" dirty="0"/>
          </a:p>
          <a:p>
            <a:pPr lvl="1"/>
            <a:endParaRPr lang="es-ES" dirty="0" smtClean="0"/>
          </a:p>
          <a:p>
            <a:pPr lvl="1"/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Cache Hierarchies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44408" y="6357553"/>
            <a:ext cx="802432" cy="412838"/>
          </a:xfrm>
        </p:spPr>
        <p:txBody>
          <a:bodyPr/>
          <a:lstStyle/>
          <a:p>
            <a:fld id="{B60F3F2E-6E13-4ED6-AF91-B2364875575A}" type="slidenum">
              <a:rPr lang="es-ES" smtClean="0"/>
              <a:t>17</a:t>
            </a:fld>
            <a:r>
              <a:rPr lang="es-ES" dirty="0" smtClean="0"/>
              <a:t>/23</a:t>
            </a:r>
            <a:endParaRPr lang="es-ES" dirty="0"/>
          </a:p>
        </p:txBody>
      </p:sp>
      <p:graphicFrame>
        <p:nvGraphicFramePr>
          <p:cNvPr id="6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2518288"/>
              </p:ext>
            </p:extLst>
          </p:nvPr>
        </p:nvGraphicFramePr>
        <p:xfrm>
          <a:off x="539552" y="2060848"/>
          <a:ext cx="799288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670085" y="269962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14%</a:t>
            </a:r>
            <a:endParaRPr lang="en-US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619672" y="277163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12%</a:t>
            </a:r>
            <a:endParaRPr lang="en-U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5076056" y="243689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22%</a:t>
            </a:r>
            <a:endParaRPr lang="en-US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541741" y="305966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552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El"/>
        </p:bldSub>
      </p:bldGraphic>
      <p:bldGraphic spid="6" grpId="1" uiExpand="1">
        <p:bldSub>
          <a:bldChart bld="categoryEl"/>
        </p:bldSub>
      </p:bldGraphic>
      <p:bldGraphic spid="6" grpId="2" uiExpand="1">
        <p:bldSub>
          <a:bldChart bld="categoryEl"/>
        </p:bldSub>
      </p:bldGraphic>
      <p:bldP spid="5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Cache Hierarchies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44408" y="6357553"/>
            <a:ext cx="802432" cy="412838"/>
          </a:xfrm>
        </p:spPr>
        <p:txBody>
          <a:bodyPr/>
          <a:lstStyle/>
          <a:p>
            <a:fld id="{B60F3F2E-6E13-4ED6-AF91-B2364875575A}" type="slidenum">
              <a:rPr lang="es-ES" smtClean="0"/>
              <a:t>18</a:t>
            </a:fld>
            <a:r>
              <a:rPr lang="es-ES" dirty="0" smtClean="0"/>
              <a:t>/23</a:t>
            </a:r>
            <a:endParaRPr lang="es-ES" dirty="0"/>
          </a:p>
        </p:txBody>
      </p:sp>
      <p:graphicFrame>
        <p:nvGraphicFramePr>
          <p:cNvPr id="11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9517640"/>
              </p:ext>
            </p:extLst>
          </p:nvPr>
        </p:nvGraphicFramePr>
        <p:xfrm>
          <a:off x="539552" y="2060848"/>
          <a:ext cx="799288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7668344" y="32129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23%</a:t>
            </a:r>
            <a:endParaRPr lang="en-US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226525" y="31409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20%</a:t>
            </a:r>
            <a:endParaRPr lang="en-US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941893" y="357301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34%</a:t>
            </a:r>
            <a:endParaRPr lang="en-US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541741" y="256490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2%</a:t>
            </a:r>
            <a:endParaRPr lang="en-US" b="1" dirty="0"/>
          </a:p>
        </p:txBody>
      </p:sp>
      <p:sp>
        <p:nvSpPr>
          <p:cNvPr id="16" name="1 Marcador de contenido"/>
          <p:cNvSpPr>
            <a:spLocks noGrp="1"/>
          </p:cNvSpPr>
          <p:nvPr>
            <p:ph sz="half" idx="1"/>
          </p:nvPr>
        </p:nvSpPr>
        <p:spPr>
          <a:xfrm>
            <a:off x="107504" y="980728"/>
            <a:ext cx="8856984" cy="1008112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err="1" smtClean="0">
                <a:solidFill>
                  <a:schemeClr val="accent6"/>
                </a:solidFill>
              </a:rPr>
              <a:t>NoC</a:t>
            </a:r>
            <a:r>
              <a:rPr lang="en-US" sz="3100" dirty="0" smtClean="0">
                <a:solidFill>
                  <a:schemeClr val="accent6"/>
                </a:solidFill>
              </a:rPr>
              <a:t> traffic</a:t>
            </a:r>
          </a:p>
          <a:p>
            <a:pPr lvl="1"/>
            <a:r>
              <a:rPr lang="en-US" sz="2600" dirty="0">
                <a:solidFill>
                  <a:schemeClr val="accent6"/>
                </a:solidFill>
              </a:rPr>
              <a:t>H</a:t>
            </a:r>
            <a:r>
              <a:rPr lang="en-US" sz="2600" dirty="0" smtClean="0">
                <a:solidFill>
                  <a:schemeClr val="accent6"/>
                </a:solidFill>
              </a:rPr>
              <a:t>ybrid memory hierarchy (32KB L1 + 32KB SPM)</a:t>
            </a:r>
          </a:p>
          <a:p>
            <a:pPr lvl="1"/>
            <a:r>
              <a:rPr lang="en-US" sz="2600" dirty="0" smtClean="0">
                <a:solidFill>
                  <a:schemeClr val="accent6"/>
                </a:solidFill>
              </a:rPr>
              <a:t>Cache hierarchy (64KB L1)</a:t>
            </a:r>
            <a:endParaRPr lang="es-ES" sz="2600" dirty="0" smtClean="0">
              <a:solidFill>
                <a:schemeClr val="accent6"/>
              </a:solidFill>
            </a:endParaRPr>
          </a:p>
          <a:p>
            <a:pPr lvl="1"/>
            <a:endParaRPr lang="es-ES" dirty="0"/>
          </a:p>
          <a:p>
            <a:pPr lvl="1"/>
            <a:endParaRPr lang="es-ES" dirty="0"/>
          </a:p>
          <a:p>
            <a:pPr lvl="1"/>
            <a:endParaRPr lang="es-ES" dirty="0" smtClean="0"/>
          </a:p>
          <a:p>
            <a:pPr lvl="1"/>
            <a:endParaRPr lang="es-ES" dirty="0"/>
          </a:p>
          <a:p>
            <a:pPr lvl="1"/>
            <a:endParaRPr lang="es-ES" dirty="0" smtClean="0"/>
          </a:p>
          <a:p>
            <a:pPr lvl="1"/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269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Chart bld="seriesEl"/>
        </p:bldSub>
      </p:bldGraphic>
      <p:bldGraphic spid="11" grpId="1" uiExpand="1">
        <p:bldSub>
          <a:bldChart bld="seriesEl"/>
        </p:bldSub>
      </p:bldGraphic>
      <p:bldGraphic spid="11" grpId="2" uiExpand="1">
        <p:bldSub>
          <a:bldChart bld="seriesEl"/>
        </p:bldSub>
      </p:bldGraphic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082542"/>
              </p:ext>
            </p:extLst>
          </p:nvPr>
        </p:nvGraphicFramePr>
        <p:xfrm>
          <a:off x="539552" y="2060848"/>
          <a:ext cx="799288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Cache Hierarchies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44408" y="6357553"/>
            <a:ext cx="802432" cy="412838"/>
          </a:xfrm>
        </p:spPr>
        <p:txBody>
          <a:bodyPr/>
          <a:lstStyle/>
          <a:p>
            <a:fld id="{B60F3F2E-6E13-4ED6-AF91-B2364875575A}" type="slidenum">
              <a:rPr lang="es-ES" smtClean="0"/>
              <a:t>19</a:t>
            </a:fld>
            <a:r>
              <a:rPr lang="es-ES" dirty="0" smtClean="0"/>
              <a:t>/23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655644" y="297981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15%</a:t>
            </a:r>
            <a:endParaRPr lang="en-US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211960" y="292494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13%</a:t>
            </a:r>
            <a:endParaRPr lang="en-US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961442" y="32942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</a:t>
            </a:r>
            <a:r>
              <a:rPr lang="en-US" b="1" dirty="0" smtClean="0"/>
              <a:t>4%</a:t>
            </a:r>
            <a:endParaRPr lang="en-US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541741" y="242112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-3%</a:t>
            </a:r>
            <a:endParaRPr lang="en-US" b="1" dirty="0"/>
          </a:p>
        </p:txBody>
      </p:sp>
      <p:sp>
        <p:nvSpPr>
          <p:cNvPr id="16" name="1 Marcador de contenido"/>
          <p:cNvSpPr>
            <a:spLocks noGrp="1"/>
          </p:cNvSpPr>
          <p:nvPr>
            <p:ph sz="half" idx="1"/>
          </p:nvPr>
        </p:nvSpPr>
        <p:spPr>
          <a:xfrm>
            <a:off x="107504" y="980728"/>
            <a:ext cx="8856984" cy="1008112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>
                <a:solidFill>
                  <a:schemeClr val="accent6"/>
                </a:solidFill>
              </a:rPr>
              <a:t>Energy consumption</a:t>
            </a:r>
          </a:p>
          <a:p>
            <a:pPr lvl="1"/>
            <a:r>
              <a:rPr lang="en-US" sz="2600" dirty="0">
                <a:solidFill>
                  <a:schemeClr val="accent6"/>
                </a:solidFill>
              </a:rPr>
              <a:t>H</a:t>
            </a:r>
            <a:r>
              <a:rPr lang="en-US" sz="2600" dirty="0" smtClean="0">
                <a:solidFill>
                  <a:schemeClr val="accent6"/>
                </a:solidFill>
              </a:rPr>
              <a:t>ybrid memory hierarchy (32KB L1 + 32KB SPM)</a:t>
            </a:r>
          </a:p>
          <a:p>
            <a:pPr lvl="1"/>
            <a:r>
              <a:rPr lang="en-US" sz="2600" dirty="0" smtClean="0">
                <a:solidFill>
                  <a:schemeClr val="accent6"/>
                </a:solidFill>
              </a:rPr>
              <a:t>Cache hierarchy (64KB L1)</a:t>
            </a:r>
            <a:endParaRPr lang="es-ES" sz="2600" dirty="0" smtClean="0">
              <a:solidFill>
                <a:schemeClr val="accent6"/>
              </a:solidFill>
            </a:endParaRPr>
          </a:p>
          <a:p>
            <a:pPr lvl="1"/>
            <a:endParaRPr lang="es-ES" dirty="0"/>
          </a:p>
          <a:p>
            <a:pPr lvl="1"/>
            <a:endParaRPr lang="es-ES" dirty="0"/>
          </a:p>
          <a:p>
            <a:pPr lvl="1"/>
            <a:endParaRPr lang="es-ES" dirty="0" smtClean="0"/>
          </a:p>
          <a:p>
            <a:pPr lvl="1"/>
            <a:endParaRPr lang="es-ES" dirty="0"/>
          </a:p>
          <a:p>
            <a:pPr lvl="1"/>
            <a:endParaRPr lang="es-ES" dirty="0" smtClean="0"/>
          </a:p>
          <a:p>
            <a:pPr lvl="1"/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56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Chart bld="seriesEl"/>
        </p:bldSub>
      </p:bldGraphic>
      <p:bldGraphic spid="10" grpId="1" uiExpand="1">
        <p:bldSub>
          <a:bldChart bld="seriesEl"/>
        </p:bldSub>
      </p:bldGraphic>
      <p:bldGraphic spid="10" grpId="2" uiExpand="1">
        <p:bldSub>
          <a:bldChart bld="seriesEl"/>
        </p:bldSub>
      </p:bldGraphic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60432" y="6357553"/>
            <a:ext cx="586408" cy="412838"/>
          </a:xfrm>
        </p:spPr>
        <p:txBody>
          <a:bodyPr/>
          <a:lstStyle/>
          <a:p>
            <a:fld id="{B60F3F2E-6E13-4ED6-AF91-B2364875575A}" type="slidenum">
              <a:rPr lang="es-ES" smtClean="0"/>
              <a:t>2</a:t>
            </a:fld>
            <a:r>
              <a:rPr lang="es-ES" dirty="0" smtClean="0"/>
              <a:t>/23</a:t>
            </a: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107504" y="1052736"/>
            <a:ext cx="8928992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6"/>
                </a:solidFill>
              </a:rPr>
              <a:t>Traditional </a:t>
            </a:r>
            <a:r>
              <a:rPr lang="en-US" dirty="0">
                <a:solidFill>
                  <a:schemeClr val="accent6"/>
                </a:solidFill>
              </a:rPr>
              <a:t>Hardware Caching a problem in future </a:t>
            </a:r>
            <a:r>
              <a:rPr lang="en-US" dirty="0" err="1" smtClean="0">
                <a:solidFill>
                  <a:schemeClr val="accent6"/>
                </a:solidFill>
              </a:rPr>
              <a:t>manycores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 smtClean="0">
              <a:solidFill>
                <a:schemeClr val="accent6"/>
              </a:solidFill>
            </a:endParaRPr>
          </a:p>
          <a:p>
            <a:endParaRPr lang="en-US" dirty="0" smtClean="0">
              <a:solidFill>
                <a:schemeClr val="accent6"/>
              </a:solidFill>
            </a:endParaRPr>
          </a:p>
          <a:p>
            <a:endParaRPr lang="en-US" dirty="0" smtClean="0">
              <a:solidFill>
                <a:schemeClr val="accent6"/>
              </a:solidFill>
            </a:endParaRPr>
          </a:p>
          <a:p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Hybrid </a:t>
            </a:r>
            <a:r>
              <a:rPr lang="en-US" dirty="0" smtClean="0">
                <a:solidFill>
                  <a:schemeClr val="accent6"/>
                </a:solidFill>
              </a:rPr>
              <a:t>memory hierarchies in </a:t>
            </a:r>
            <a:r>
              <a:rPr lang="en-US" dirty="0" smtClean="0">
                <a:solidFill>
                  <a:schemeClr val="accent6"/>
                </a:solidFill>
              </a:rPr>
              <a:t>HPC (like GPU)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Power efficiency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Scalability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Programmability</a:t>
            </a:r>
          </a:p>
          <a:p>
            <a:pPr lvl="1"/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107504" y="1484784"/>
            <a:ext cx="4464496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>
                <a:solidFill>
                  <a:schemeClr val="accent6"/>
                </a:solidFill>
              </a:rPr>
              <a:t>Caches</a:t>
            </a:r>
          </a:p>
          <a:p>
            <a:pPr lvl="2"/>
            <a:r>
              <a:rPr lang="en-US" dirty="0" smtClean="0">
                <a:solidFill>
                  <a:schemeClr val="accent6"/>
                </a:solidFill>
              </a:rPr>
              <a:t>Power </a:t>
            </a:r>
            <a:r>
              <a:rPr lang="en-US" dirty="0">
                <a:solidFill>
                  <a:schemeClr val="accent6"/>
                </a:solidFill>
              </a:rPr>
              <a:t>efficiency</a:t>
            </a:r>
          </a:p>
          <a:p>
            <a:pPr lvl="2"/>
            <a:r>
              <a:rPr lang="en-US" dirty="0" smtClean="0">
                <a:solidFill>
                  <a:schemeClr val="accent6"/>
                </a:solidFill>
              </a:rPr>
              <a:t>Scalability</a:t>
            </a:r>
          </a:p>
          <a:p>
            <a:pPr lvl="2"/>
            <a:r>
              <a:rPr lang="en-US" dirty="0">
                <a:solidFill>
                  <a:schemeClr val="accent6"/>
                </a:solidFill>
              </a:rPr>
              <a:t>Programmability</a:t>
            </a:r>
          </a:p>
          <a:p>
            <a:pPr lvl="2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4499992" y="1556792"/>
            <a:ext cx="4464496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>
                <a:solidFill>
                  <a:schemeClr val="accent6"/>
                </a:solidFill>
              </a:rPr>
              <a:t>Scratchpad memories</a:t>
            </a:r>
          </a:p>
          <a:p>
            <a:pPr lvl="2"/>
            <a:r>
              <a:rPr lang="en-US" dirty="0" smtClean="0">
                <a:solidFill>
                  <a:schemeClr val="accent6"/>
                </a:solidFill>
              </a:rPr>
              <a:t>Power </a:t>
            </a:r>
            <a:r>
              <a:rPr lang="en-US" dirty="0">
                <a:solidFill>
                  <a:schemeClr val="accent6"/>
                </a:solidFill>
              </a:rPr>
              <a:t>efficiency</a:t>
            </a:r>
          </a:p>
          <a:p>
            <a:pPr lvl="2"/>
            <a:r>
              <a:rPr lang="en-US" dirty="0" smtClean="0">
                <a:solidFill>
                  <a:schemeClr val="accent6"/>
                </a:solidFill>
              </a:rPr>
              <a:t>Scalability</a:t>
            </a:r>
          </a:p>
          <a:p>
            <a:pPr lvl="2"/>
            <a:r>
              <a:rPr lang="en-US" dirty="0">
                <a:solidFill>
                  <a:schemeClr val="accent6"/>
                </a:solidFill>
              </a:rPr>
              <a:t>Programmability</a:t>
            </a:r>
          </a:p>
          <a:p>
            <a:pPr lvl="2"/>
            <a:endParaRPr lang="en-US" dirty="0" smtClean="0">
              <a:solidFill>
                <a:srgbClr val="00B050"/>
              </a:solidFill>
            </a:endParaRPr>
          </a:p>
        </p:txBody>
      </p:sp>
      <p:pic>
        <p:nvPicPr>
          <p:cNvPr id="1027" name="Picture 3" descr="C:\Users\bscuser\AppData\Local\Microsoft\Windows\Temporary Internet Files\Content.IE5\2P0F2QCC\ok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476500"/>
            <a:ext cx="448444" cy="44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scuser\AppData\Local\Microsoft\Windows\Temporary Internet Files\Content.IE5\H444Y2XW\PngMedium-wrong-check-6060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082" y="1862629"/>
            <a:ext cx="252008" cy="25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bscuser\AppData\Local\Microsoft\Windows\Temporary Internet Files\Content.IE5\H444Y2XW\PngMedium-wrong-check-6060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082" y="2226871"/>
            <a:ext cx="252008" cy="25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bscuser\AppData\Local\Microsoft\Windows\Temporary Internet Files\Content.IE5\2P0F2QCC\ok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972" y="1844824"/>
            <a:ext cx="448444" cy="44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bscuser\AppData\Local\Microsoft\Windows\Temporary Internet Files\Content.IE5\2P0F2QCC\ok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972" y="2169503"/>
            <a:ext cx="448444" cy="44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bscuser\AppData\Local\Microsoft\Windows\Temporary Internet Files\Content.IE5\H444Y2XW\PngMedium-wrong-check-6060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190" y="2663765"/>
            <a:ext cx="252008" cy="25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bscuser\AppData\Local\Microsoft\Windows\Temporary Internet Files\Content.IE5\2P0F2QCC\ok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645024"/>
            <a:ext cx="448444" cy="44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bscuser\AppData\Local\Microsoft\Windows\Temporary Internet Files\Content.IE5\2P0F2QCC\ok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969703"/>
            <a:ext cx="448444" cy="44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bscuser\AppData\Local\Microsoft\Windows\Temporary Internet Files\Content.IE5\H444Y2XW\PngMedium-wrong-check-6060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058" y="4463965"/>
            <a:ext cx="252008" cy="25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110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Introduction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Hybrid </a:t>
            </a:r>
            <a:r>
              <a:rPr lang="en-US" dirty="0" smtClean="0">
                <a:solidFill>
                  <a:schemeClr val="accent1"/>
                </a:solidFill>
              </a:rPr>
              <a:t>memory hierarchy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Coherence </a:t>
            </a:r>
            <a:r>
              <a:rPr lang="en-US" dirty="0" smtClean="0">
                <a:solidFill>
                  <a:schemeClr val="accent1"/>
                </a:solidFill>
              </a:rPr>
              <a:t>problem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Hardware-software coherence protocol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Compiler support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Hardware design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Evaluation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Experimental framework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Comparison with cache hierarchies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Conclusions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88424" y="6357553"/>
            <a:ext cx="658416" cy="412838"/>
          </a:xfrm>
        </p:spPr>
        <p:txBody>
          <a:bodyPr/>
          <a:lstStyle/>
          <a:p>
            <a:fld id="{B60F3F2E-6E13-4ED6-AF91-B2364875575A}" type="slidenum">
              <a:rPr lang="es-ES" smtClean="0"/>
              <a:t>20</a:t>
            </a:fld>
            <a:r>
              <a:rPr lang="es-ES" dirty="0" smtClean="0"/>
              <a:t>/23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7978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3285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Hybrid memory hierarchy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Attractive solution for future </a:t>
            </a:r>
            <a:r>
              <a:rPr lang="en-US" dirty="0" err="1" smtClean="0">
                <a:solidFill>
                  <a:schemeClr val="accent6"/>
                </a:solidFill>
              </a:rPr>
              <a:t>manycores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Coherence problem</a:t>
            </a:r>
          </a:p>
          <a:p>
            <a:pPr lvl="1"/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Hardware-software coherence protocol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Straightforward compiler support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Simple hardware design with low overheads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The </a:t>
            </a:r>
            <a:r>
              <a:rPr lang="en-US" dirty="0">
                <a:solidFill>
                  <a:schemeClr val="accent6"/>
                </a:solidFill>
              </a:rPr>
              <a:t>hybrid memory hierarchy can be programmed with shared memory programming models</a:t>
            </a:r>
          </a:p>
          <a:p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The hybrid memory hierarchy outperforms cache hierarchies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Average speedup of </a:t>
            </a:r>
            <a:r>
              <a:rPr lang="en-US" dirty="0" smtClean="0">
                <a:solidFill>
                  <a:schemeClr val="accent6"/>
                </a:solidFill>
              </a:rPr>
              <a:t>14%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Average </a:t>
            </a:r>
            <a:r>
              <a:rPr lang="en-US" dirty="0" err="1" smtClean="0">
                <a:solidFill>
                  <a:schemeClr val="accent6"/>
                </a:solidFill>
              </a:rPr>
              <a:t>NoC</a:t>
            </a:r>
            <a:r>
              <a:rPr lang="en-US" dirty="0" smtClean="0">
                <a:solidFill>
                  <a:schemeClr val="accent6"/>
                </a:solidFill>
              </a:rPr>
              <a:t> traffic reduction of 23%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Average energy consumption reduction of 15%</a:t>
            </a:r>
            <a:endParaRPr lang="es-ES" dirty="0" smtClean="0">
              <a:solidFill>
                <a:schemeClr val="accent6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16416" y="6357553"/>
            <a:ext cx="730424" cy="412838"/>
          </a:xfrm>
        </p:spPr>
        <p:txBody>
          <a:bodyPr/>
          <a:lstStyle/>
          <a:p>
            <a:fld id="{B60F3F2E-6E13-4ED6-AF91-B2364875575A}" type="slidenum">
              <a:rPr lang="es-ES" smtClean="0"/>
              <a:t>21</a:t>
            </a:fld>
            <a:r>
              <a:rPr lang="es-ES" dirty="0" smtClean="0"/>
              <a:t>/23</a:t>
            </a:r>
          </a:p>
        </p:txBody>
      </p:sp>
    </p:spTree>
    <p:extLst>
      <p:ext uri="{BB962C8B-B14F-4D97-AF65-F5344CB8AC3E}">
        <p14:creationId xmlns:p14="http://schemas.microsoft.com/office/powerpoint/2010/main" val="1173003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6400800" cy="12241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Thanks for your attention!</a:t>
            </a:r>
          </a:p>
          <a:p>
            <a:endParaRPr lang="en-US" dirty="0" smtClean="0"/>
          </a:p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65280" y="2882648"/>
            <a:ext cx="7772400" cy="1440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Coherence Protocol for Transparent Management of Scratchpad Memories in Shared Memory </a:t>
            </a:r>
            <a:r>
              <a:rPr lang="en-US" dirty="0" err="1" smtClean="0"/>
              <a:t>Manycore</a:t>
            </a:r>
            <a:r>
              <a:rPr lang="en-US" dirty="0" smtClean="0"/>
              <a:t> Architectures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10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73 Conector recto"/>
          <p:cNvCxnSpPr>
            <a:stCxn id="53" idx="6"/>
            <a:endCxn id="54" idx="2"/>
          </p:cNvCxnSpPr>
          <p:nvPr/>
        </p:nvCxnSpPr>
        <p:spPr>
          <a:xfrm flipV="1">
            <a:off x="6501581" y="2045569"/>
            <a:ext cx="1670819" cy="109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>
            <a:stCxn id="45" idx="6"/>
            <a:endCxn id="46" idx="2"/>
          </p:cNvCxnSpPr>
          <p:nvPr/>
        </p:nvCxnSpPr>
        <p:spPr>
          <a:xfrm>
            <a:off x="6501581" y="2665209"/>
            <a:ext cx="167067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>
            <a:stCxn id="39" idx="6"/>
            <a:endCxn id="40" idx="2"/>
          </p:cNvCxnSpPr>
          <p:nvPr/>
        </p:nvCxnSpPr>
        <p:spPr>
          <a:xfrm>
            <a:off x="6501581" y="3269705"/>
            <a:ext cx="167067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>
            <a:stCxn id="32" idx="6"/>
            <a:endCxn id="33" idx="2"/>
          </p:cNvCxnSpPr>
          <p:nvPr/>
        </p:nvCxnSpPr>
        <p:spPr>
          <a:xfrm>
            <a:off x="6501581" y="3888281"/>
            <a:ext cx="167067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>
            <a:stCxn id="35" idx="1"/>
            <a:endCxn id="66" idx="0"/>
          </p:cNvCxnSpPr>
          <p:nvPr/>
        </p:nvCxnSpPr>
        <p:spPr>
          <a:xfrm>
            <a:off x="7339220" y="4173591"/>
            <a:ext cx="2316" cy="1195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60432" y="6357553"/>
            <a:ext cx="586408" cy="412838"/>
          </a:xfrm>
        </p:spPr>
        <p:txBody>
          <a:bodyPr/>
          <a:lstStyle/>
          <a:p>
            <a:fld id="{B60F3F2E-6E13-4ED6-AF91-B2364875575A}" type="slidenum">
              <a:rPr lang="es-ES" smtClean="0"/>
              <a:t>3</a:t>
            </a:fld>
            <a:r>
              <a:rPr lang="es-ES" dirty="0" smtClean="0"/>
              <a:t>/23</a:t>
            </a:r>
            <a:endParaRPr lang="es-ES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107504" y="1196752"/>
            <a:ext cx="5472608" cy="50405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chemeClr val="accent6"/>
                </a:solidFill>
              </a:rPr>
              <a:t>Our goal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Introduce SPMs alongside the L1 cache</a:t>
            </a:r>
          </a:p>
          <a:p>
            <a:pPr lvl="2"/>
            <a:r>
              <a:rPr lang="en-US" dirty="0" smtClean="0">
                <a:solidFill>
                  <a:schemeClr val="accent6"/>
                </a:solidFill>
              </a:rPr>
              <a:t>Advantages in power and scalability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r>
              <a:rPr lang="en-US" dirty="0">
                <a:solidFill>
                  <a:schemeClr val="accent6"/>
                </a:solidFill>
              </a:rPr>
              <a:t>Combination of compiler, runtime and hardware techniques manage the </a:t>
            </a:r>
            <a:r>
              <a:rPr lang="en-US" dirty="0" smtClean="0">
                <a:solidFill>
                  <a:schemeClr val="accent6"/>
                </a:solidFill>
              </a:rPr>
              <a:t>SPMs and coherence between SPM &amp; regular memory </a:t>
            </a:r>
            <a:endParaRPr lang="en-US" dirty="0" smtClean="0">
              <a:solidFill>
                <a:schemeClr val="accent6"/>
              </a:solidFill>
            </a:endParaRPr>
          </a:p>
          <a:p>
            <a:pPr lvl="2"/>
            <a:r>
              <a:rPr lang="en-US" dirty="0" smtClean="0">
                <a:solidFill>
                  <a:schemeClr val="accent6"/>
                </a:solidFill>
              </a:rPr>
              <a:t>Minimal programmer involvement</a:t>
            </a:r>
          </a:p>
          <a:p>
            <a:pPr marL="914400" lvl="2" indent="0">
              <a:buNone/>
            </a:pP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sz="2600" dirty="0" smtClean="0">
                <a:solidFill>
                  <a:schemeClr val="accent6"/>
                </a:solidFill>
              </a:rPr>
              <a:t>Overview of Solution</a:t>
            </a:r>
            <a:endParaRPr lang="en-US" sz="2600" dirty="0">
              <a:solidFill>
                <a:schemeClr val="accent6"/>
              </a:solidFill>
            </a:endParaRPr>
          </a:p>
          <a:p>
            <a:pPr lvl="1"/>
            <a:r>
              <a:rPr lang="en-US" sz="1900" dirty="0" smtClean="0">
                <a:solidFill>
                  <a:schemeClr val="accent6"/>
                </a:solidFill>
              </a:rPr>
              <a:t>Compiler transforms code based on programmer annotation and compiler analysis</a:t>
            </a:r>
          </a:p>
          <a:p>
            <a:pPr lvl="1"/>
            <a:r>
              <a:rPr lang="en-US" sz="1900" dirty="0" smtClean="0">
                <a:solidFill>
                  <a:schemeClr val="accent6"/>
                </a:solidFill>
              </a:rPr>
              <a:t>Memory accesses split into – regular (GM) access, scratchpad (SPM) access, potentially aliased (Guarded GM) access</a:t>
            </a:r>
          </a:p>
          <a:p>
            <a:pPr lvl="1"/>
            <a:r>
              <a:rPr lang="en-US" sz="1900" dirty="0" smtClean="0">
                <a:solidFill>
                  <a:schemeClr val="accent6"/>
                </a:solidFill>
              </a:rPr>
              <a:t>Hardware intercepts guarded accesses and redirects them to SPM in case it is aliased with SPM data</a:t>
            </a:r>
            <a:endParaRPr lang="en-US" sz="1900" dirty="0">
              <a:solidFill>
                <a:schemeClr val="accent6"/>
              </a:solidFill>
            </a:endParaRP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2" name="5 Elipse"/>
          <p:cNvSpPr/>
          <p:nvPr/>
        </p:nvSpPr>
        <p:spPr>
          <a:xfrm>
            <a:off x="6069533" y="3672257"/>
            <a:ext cx="432048" cy="432048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3" name="5 Elipse"/>
          <p:cNvSpPr/>
          <p:nvPr/>
        </p:nvSpPr>
        <p:spPr>
          <a:xfrm>
            <a:off x="8172252" y="3672257"/>
            <a:ext cx="432048" cy="432048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4" name="8 Rectángulo"/>
          <p:cNvSpPr/>
          <p:nvPr/>
        </p:nvSpPr>
        <p:spPr>
          <a:xfrm>
            <a:off x="6596532" y="3615529"/>
            <a:ext cx="521195" cy="273816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 smtClean="0">
                <a:solidFill>
                  <a:sysClr val="window" lastClr="FFFFFF"/>
                </a:solidFill>
                <a:latin typeface="Calibri"/>
              </a:rPr>
              <a:t>L1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5" name="16 Rectángulo"/>
          <p:cNvSpPr/>
          <p:nvPr/>
        </p:nvSpPr>
        <p:spPr>
          <a:xfrm rot="16200000">
            <a:off x="6138833" y="2847204"/>
            <a:ext cx="2400774" cy="252000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Cluster Interconnect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6" name="8 Rectángulo"/>
          <p:cNvSpPr/>
          <p:nvPr/>
        </p:nvSpPr>
        <p:spPr>
          <a:xfrm>
            <a:off x="6595420" y="3888281"/>
            <a:ext cx="521195" cy="27381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ysClr val="window" lastClr="FFFFFF"/>
                </a:solidFill>
                <a:latin typeface="Calibri"/>
              </a:rPr>
              <a:t>SP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7" name="8 Rectángulo"/>
          <p:cNvSpPr/>
          <p:nvPr/>
        </p:nvSpPr>
        <p:spPr>
          <a:xfrm>
            <a:off x="7574394" y="3615529"/>
            <a:ext cx="521195" cy="273816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 smtClean="0">
                <a:solidFill>
                  <a:sysClr val="window" lastClr="FFFFFF"/>
                </a:solidFill>
                <a:latin typeface="Calibri"/>
              </a:rPr>
              <a:t>L1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8" name="8 Rectángulo"/>
          <p:cNvSpPr/>
          <p:nvPr/>
        </p:nvSpPr>
        <p:spPr>
          <a:xfrm>
            <a:off x="7573282" y="3888281"/>
            <a:ext cx="521195" cy="27381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ysClr val="window" lastClr="FFFFFF"/>
                </a:solidFill>
                <a:latin typeface="Calibri"/>
              </a:rPr>
              <a:t>SP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9" name="5 Elipse"/>
          <p:cNvSpPr/>
          <p:nvPr/>
        </p:nvSpPr>
        <p:spPr>
          <a:xfrm>
            <a:off x="6069533" y="3053681"/>
            <a:ext cx="432048" cy="432048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0" name="5 Elipse"/>
          <p:cNvSpPr/>
          <p:nvPr/>
        </p:nvSpPr>
        <p:spPr>
          <a:xfrm>
            <a:off x="8172252" y="3053681"/>
            <a:ext cx="432048" cy="432048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1" name="8 Rectángulo"/>
          <p:cNvSpPr/>
          <p:nvPr/>
        </p:nvSpPr>
        <p:spPr>
          <a:xfrm>
            <a:off x="6596532" y="2996953"/>
            <a:ext cx="521195" cy="273816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 smtClean="0">
                <a:solidFill>
                  <a:sysClr val="window" lastClr="FFFFFF"/>
                </a:solidFill>
                <a:latin typeface="Calibri"/>
              </a:rPr>
              <a:t>L1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2" name="8 Rectángulo"/>
          <p:cNvSpPr/>
          <p:nvPr/>
        </p:nvSpPr>
        <p:spPr>
          <a:xfrm>
            <a:off x="6595420" y="3269705"/>
            <a:ext cx="521195" cy="27381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ysClr val="window" lastClr="FFFFFF"/>
                </a:solidFill>
                <a:latin typeface="Calibri"/>
              </a:rPr>
              <a:t>SP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3" name="8 Rectángulo"/>
          <p:cNvSpPr/>
          <p:nvPr/>
        </p:nvSpPr>
        <p:spPr>
          <a:xfrm>
            <a:off x="7574394" y="2996953"/>
            <a:ext cx="521195" cy="273816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 smtClean="0">
                <a:solidFill>
                  <a:sysClr val="window" lastClr="FFFFFF"/>
                </a:solidFill>
                <a:latin typeface="Calibri"/>
              </a:rPr>
              <a:t>L1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4" name="8 Rectángulo"/>
          <p:cNvSpPr/>
          <p:nvPr/>
        </p:nvSpPr>
        <p:spPr>
          <a:xfrm>
            <a:off x="7573282" y="3269705"/>
            <a:ext cx="521195" cy="27381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ysClr val="window" lastClr="FFFFFF"/>
                </a:solidFill>
                <a:latin typeface="Calibri"/>
              </a:rPr>
              <a:t>SP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5" name="5 Elipse"/>
          <p:cNvSpPr/>
          <p:nvPr/>
        </p:nvSpPr>
        <p:spPr>
          <a:xfrm>
            <a:off x="6069533" y="2449185"/>
            <a:ext cx="432048" cy="432048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6" name="5 Elipse"/>
          <p:cNvSpPr/>
          <p:nvPr/>
        </p:nvSpPr>
        <p:spPr>
          <a:xfrm>
            <a:off x="8172252" y="2449185"/>
            <a:ext cx="432048" cy="432048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7" name="8 Rectángulo"/>
          <p:cNvSpPr/>
          <p:nvPr/>
        </p:nvSpPr>
        <p:spPr>
          <a:xfrm>
            <a:off x="6596532" y="2391393"/>
            <a:ext cx="521195" cy="273816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 smtClean="0">
                <a:solidFill>
                  <a:sysClr val="window" lastClr="FFFFFF"/>
                </a:solidFill>
                <a:latin typeface="Calibri"/>
              </a:rPr>
              <a:t>L1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9" name="8 Rectángulo"/>
          <p:cNvSpPr/>
          <p:nvPr/>
        </p:nvSpPr>
        <p:spPr>
          <a:xfrm>
            <a:off x="6595420" y="2664145"/>
            <a:ext cx="521195" cy="27381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ysClr val="window" lastClr="FFFFFF"/>
                </a:solidFill>
                <a:latin typeface="Calibri"/>
              </a:rPr>
              <a:t>SP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1" name="8 Rectángulo"/>
          <p:cNvSpPr/>
          <p:nvPr/>
        </p:nvSpPr>
        <p:spPr>
          <a:xfrm>
            <a:off x="7574394" y="2391393"/>
            <a:ext cx="521195" cy="273816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 smtClean="0">
                <a:solidFill>
                  <a:sysClr val="window" lastClr="FFFFFF"/>
                </a:solidFill>
                <a:latin typeface="Calibri"/>
              </a:rPr>
              <a:t>L1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2" name="8 Rectángulo"/>
          <p:cNvSpPr/>
          <p:nvPr/>
        </p:nvSpPr>
        <p:spPr>
          <a:xfrm>
            <a:off x="7573282" y="2664145"/>
            <a:ext cx="521195" cy="27381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ysClr val="window" lastClr="FFFFFF"/>
                </a:solidFill>
                <a:latin typeface="Calibri"/>
              </a:rPr>
              <a:t>SP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3" name="5 Elipse"/>
          <p:cNvSpPr/>
          <p:nvPr/>
        </p:nvSpPr>
        <p:spPr>
          <a:xfrm>
            <a:off x="6069533" y="1830637"/>
            <a:ext cx="432048" cy="432048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4" name="5 Elipse"/>
          <p:cNvSpPr/>
          <p:nvPr/>
        </p:nvSpPr>
        <p:spPr>
          <a:xfrm>
            <a:off x="8172400" y="1829545"/>
            <a:ext cx="432048" cy="432048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5" name="8 Rectángulo"/>
          <p:cNvSpPr/>
          <p:nvPr/>
        </p:nvSpPr>
        <p:spPr>
          <a:xfrm>
            <a:off x="6596532" y="1772817"/>
            <a:ext cx="521195" cy="273816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 smtClean="0">
                <a:solidFill>
                  <a:sysClr val="window" lastClr="FFFFFF"/>
                </a:solidFill>
                <a:latin typeface="Calibri"/>
              </a:rPr>
              <a:t>L1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6" name="8 Rectángulo"/>
          <p:cNvSpPr/>
          <p:nvPr/>
        </p:nvSpPr>
        <p:spPr>
          <a:xfrm>
            <a:off x="6595420" y="2045569"/>
            <a:ext cx="521195" cy="27381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ysClr val="window" lastClr="FFFFFF"/>
                </a:solidFill>
                <a:latin typeface="Calibri"/>
              </a:rPr>
              <a:t>SP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9" name="8 Rectángulo"/>
          <p:cNvSpPr/>
          <p:nvPr/>
        </p:nvSpPr>
        <p:spPr>
          <a:xfrm>
            <a:off x="7574394" y="1772817"/>
            <a:ext cx="521195" cy="273816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 smtClean="0">
                <a:solidFill>
                  <a:sysClr val="window" lastClr="FFFFFF"/>
                </a:solidFill>
                <a:latin typeface="Calibri"/>
              </a:rPr>
              <a:t>L1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0" name="8 Rectángulo"/>
          <p:cNvSpPr/>
          <p:nvPr/>
        </p:nvSpPr>
        <p:spPr>
          <a:xfrm>
            <a:off x="7573282" y="2045569"/>
            <a:ext cx="521195" cy="27381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ysClr val="window" lastClr="FFFFFF"/>
                </a:solidFill>
                <a:latin typeface="Calibri"/>
              </a:rPr>
              <a:t>SP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61" name="60 Conector recto"/>
          <p:cNvCxnSpPr/>
          <p:nvPr/>
        </p:nvCxnSpPr>
        <p:spPr>
          <a:xfrm>
            <a:off x="6698092" y="4293096"/>
            <a:ext cx="0" cy="8014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>
            <a:off x="7995969" y="4329100"/>
            <a:ext cx="0" cy="7654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Rectángulo redondeado"/>
          <p:cNvSpPr/>
          <p:nvPr/>
        </p:nvSpPr>
        <p:spPr>
          <a:xfrm>
            <a:off x="6198702" y="4937282"/>
            <a:ext cx="1043655" cy="5040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DRAM</a:t>
            </a:r>
            <a:endParaRPr lang="en-US" sz="1600" dirty="0"/>
          </a:p>
        </p:txBody>
      </p:sp>
      <p:sp>
        <p:nvSpPr>
          <p:cNvPr id="64" name="63 Rectángulo redondeado"/>
          <p:cNvSpPr/>
          <p:nvPr/>
        </p:nvSpPr>
        <p:spPr>
          <a:xfrm>
            <a:off x="7477669" y="4941168"/>
            <a:ext cx="1043655" cy="5040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DRAM</a:t>
            </a:r>
            <a:endParaRPr lang="en-US" sz="1600" dirty="0"/>
          </a:p>
        </p:txBody>
      </p:sp>
      <p:sp>
        <p:nvSpPr>
          <p:cNvPr id="65" name="12 Rectángulo"/>
          <p:cNvSpPr/>
          <p:nvPr/>
        </p:nvSpPr>
        <p:spPr>
          <a:xfrm>
            <a:off x="6189408" y="4409464"/>
            <a:ext cx="2304256" cy="302368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L2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6" name="65 Rectángulo"/>
          <p:cNvSpPr/>
          <p:nvPr/>
        </p:nvSpPr>
        <p:spPr>
          <a:xfrm>
            <a:off x="6189408" y="4293096"/>
            <a:ext cx="2304256" cy="720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67 Rectángulo"/>
          <p:cNvSpPr/>
          <p:nvPr/>
        </p:nvSpPr>
        <p:spPr>
          <a:xfrm>
            <a:off x="6198702" y="4750972"/>
            <a:ext cx="2304256" cy="720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61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Memory Hierarchy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60432" y="6357553"/>
            <a:ext cx="586408" cy="412838"/>
          </a:xfrm>
        </p:spPr>
        <p:txBody>
          <a:bodyPr/>
          <a:lstStyle/>
          <a:p>
            <a:fld id="{B60F3F2E-6E13-4ED6-AF91-B2364875575A}" type="slidenum">
              <a:rPr lang="es-ES" smtClean="0"/>
              <a:t>4</a:t>
            </a:fld>
            <a:r>
              <a:rPr lang="es-ES" dirty="0" smtClean="0"/>
              <a:t>/23</a:t>
            </a:r>
            <a:endParaRPr lang="es-ES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107504" y="1052736"/>
            <a:ext cx="8928992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6"/>
                </a:solidFill>
              </a:rPr>
              <a:t>Code Transformation 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Programmer annotates code suitable for transformation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Compiler </a:t>
            </a:r>
            <a:r>
              <a:rPr lang="en-US" dirty="0" smtClean="0">
                <a:solidFill>
                  <a:schemeClr val="accent6"/>
                </a:solidFill>
              </a:rPr>
              <a:t>applies tiling transformations</a:t>
            </a:r>
          </a:p>
          <a:p>
            <a:pPr lvl="2"/>
            <a:r>
              <a:rPr lang="en-US" dirty="0" err="1" smtClean="0">
                <a:solidFill>
                  <a:schemeClr val="accent6"/>
                </a:solidFill>
              </a:rPr>
              <a:t>Strided</a:t>
            </a:r>
            <a:r>
              <a:rPr lang="en-US" dirty="0" smtClean="0">
                <a:solidFill>
                  <a:schemeClr val="accent6"/>
                </a:solidFill>
              </a:rPr>
              <a:t> accesses mapped to the SPM</a:t>
            </a:r>
          </a:p>
          <a:p>
            <a:pPr lvl="2"/>
            <a:r>
              <a:rPr lang="en-US" dirty="0" smtClean="0">
                <a:solidFill>
                  <a:schemeClr val="accent6"/>
                </a:solidFill>
              </a:rPr>
              <a:t>Random accesses mapped to the cache hierarchy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755576" y="3032372"/>
            <a:ext cx="2520280" cy="1384995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(i=0; i&lt;N; i++)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a[i] = b[i];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c[b[i]] = 0;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[a[i]]++;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s-E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2 Marcador de contenido"/>
          <p:cNvSpPr txBox="1">
            <a:spLocks/>
          </p:cNvSpPr>
          <p:nvPr/>
        </p:nvSpPr>
        <p:spPr>
          <a:xfrm>
            <a:off x="755576" y="4520734"/>
            <a:ext cx="2520280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 smtClean="0">
                <a:solidFill>
                  <a:schemeClr val="accent6"/>
                </a:solidFill>
              </a:rPr>
              <a:t>Strided</a:t>
            </a:r>
            <a:r>
              <a:rPr lang="en-US" sz="1800" dirty="0" smtClean="0">
                <a:solidFill>
                  <a:schemeClr val="accent6"/>
                </a:solidFill>
              </a:rPr>
              <a:t>: a, b</a:t>
            </a:r>
          </a:p>
        </p:txBody>
      </p:sp>
      <p:sp>
        <p:nvSpPr>
          <p:cNvPr id="19" name="2 Marcador de contenido"/>
          <p:cNvSpPr txBox="1">
            <a:spLocks/>
          </p:cNvSpPr>
          <p:nvPr/>
        </p:nvSpPr>
        <p:spPr>
          <a:xfrm>
            <a:off x="755576" y="4880772"/>
            <a:ext cx="2520280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solidFill>
                  <a:srgbClr val="B66D31"/>
                </a:solidFill>
              </a:rPr>
              <a:t>Random: c, </a:t>
            </a:r>
            <a:r>
              <a:rPr lang="en-US" sz="1800" dirty="0" err="1" smtClean="0">
                <a:solidFill>
                  <a:srgbClr val="B66D31"/>
                </a:solidFill>
              </a:rPr>
              <a:t>ptr</a:t>
            </a:r>
            <a:endParaRPr lang="en-US" sz="1800" dirty="0" smtClean="0">
              <a:solidFill>
                <a:srgbClr val="B66D3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55576" y="3032372"/>
            <a:ext cx="2520280" cy="1384995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(i=0; i&lt;N; i++)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s-E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 = </a:t>
            </a:r>
            <a:r>
              <a:rPr lang="es-E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[i];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c[</a:t>
            </a:r>
            <a:r>
              <a:rPr lang="es-E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]] = 0;</a:t>
            </a:r>
            <a:endParaRPr lang="es-ES" sz="14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s-E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[i]]++;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s-E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755576" y="3032371"/>
            <a:ext cx="2520280" cy="1384995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(i=0; i&lt;N; i++)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s-E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 = </a:t>
            </a:r>
            <a:r>
              <a:rPr lang="es-E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[i];</a:t>
            </a:r>
          </a:p>
          <a:p>
            <a:r>
              <a:rPr lang="es-ES" sz="14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s-ES" sz="1400" b="1" dirty="0" smtClean="0">
                <a:solidFill>
                  <a:srgbClr val="B66D3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s-E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[i]] = 0;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s-ES" sz="1400" b="1" dirty="0" err="1" smtClean="0">
                <a:solidFill>
                  <a:srgbClr val="B66D31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s-E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[i]]++;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s-E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4680010" y="2913906"/>
            <a:ext cx="4068453" cy="353943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i=0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(i&lt;N)</a:t>
            </a:r>
            <a:endParaRPr lang="es-E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MAP (&amp;a[i], _a, </a:t>
            </a:r>
            <a:r>
              <a:rPr lang="es-E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iters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s-E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tags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MAP (&amp;b[i], _b, </a:t>
            </a:r>
            <a:r>
              <a:rPr lang="es-E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iters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s-E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tags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n = (</a:t>
            </a:r>
            <a:r>
              <a:rPr lang="es-E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i+iters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&gt;N) ? N : </a:t>
            </a:r>
            <a:r>
              <a:rPr lang="es-E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i+iters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s-E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SYNCH (</a:t>
            </a:r>
            <a:r>
              <a:rPr lang="es-E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tags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s-E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s-E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(_i=0; _i&lt;n; _i++, i++)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{</a:t>
            </a:r>
          </a:p>
          <a:p>
            <a:r>
              <a:rPr lang="es-ES" sz="1400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s-ES" sz="1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_a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[_i] = </a:t>
            </a:r>
            <a:r>
              <a:rPr lang="es-ES" sz="1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_b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[_i];</a:t>
            </a:r>
          </a:p>
          <a:p>
            <a:r>
              <a:rPr lang="es-ES" sz="1400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s-ES" sz="1400" b="1" dirty="0">
                <a:solidFill>
                  <a:srgbClr val="B66D3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s-ES" sz="1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_b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[_i]] = 0;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s-ES" sz="1400" b="1" dirty="0" err="1" smtClean="0">
                <a:solidFill>
                  <a:srgbClr val="B66D31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s-ES" sz="1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_a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[_i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]]++;</a:t>
            </a:r>
            <a:endParaRPr lang="es-E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25" name="24 Rectángulo"/>
          <p:cNvSpPr/>
          <p:nvPr/>
        </p:nvSpPr>
        <p:spPr>
          <a:xfrm rot="16200000">
            <a:off x="4340298" y="3767179"/>
            <a:ext cx="679426" cy="350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accent6"/>
                </a:solidFill>
              </a:rPr>
              <a:t>Control</a:t>
            </a:r>
            <a:endParaRPr lang="es-ES" sz="1100" dirty="0">
              <a:solidFill>
                <a:schemeClr val="accent6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 rot="16200000">
            <a:off x="4043266" y="5342354"/>
            <a:ext cx="1273492" cy="350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err="1" smtClean="0">
                <a:solidFill>
                  <a:schemeClr val="accent6"/>
                </a:solidFill>
              </a:rPr>
              <a:t>Work</a:t>
            </a:r>
            <a:endParaRPr lang="es-ES" sz="1100" dirty="0">
              <a:solidFill>
                <a:schemeClr val="accent6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4355976" y="4426074"/>
            <a:ext cx="648072" cy="278324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err="1" smtClean="0">
                <a:solidFill>
                  <a:schemeClr val="accent6"/>
                </a:solidFill>
              </a:rPr>
              <a:t>Synch</a:t>
            </a:r>
            <a:endParaRPr lang="es-ES" sz="1100" dirty="0">
              <a:solidFill>
                <a:schemeClr val="accent6"/>
              </a:solidFill>
            </a:endParaRPr>
          </a:p>
        </p:txBody>
      </p:sp>
      <p:sp>
        <p:nvSpPr>
          <p:cNvPr id="28" name="27 Flecha derecha"/>
          <p:cNvSpPr/>
          <p:nvPr/>
        </p:nvSpPr>
        <p:spPr>
          <a:xfrm>
            <a:off x="3419872" y="3561978"/>
            <a:ext cx="720080" cy="324037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5 Elipse"/>
          <p:cNvSpPr/>
          <p:nvPr/>
        </p:nvSpPr>
        <p:spPr>
          <a:xfrm>
            <a:off x="827584" y="5566509"/>
            <a:ext cx="600165" cy="600165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3" name="8 Rectángulo"/>
          <p:cNvSpPr/>
          <p:nvPr/>
        </p:nvSpPr>
        <p:spPr>
          <a:xfrm>
            <a:off x="1569494" y="5357069"/>
            <a:ext cx="1345209" cy="505479"/>
          </a:xfrm>
          <a:prstGeom prst="rect">
            <a:avLst/>
          </a:prstGeom>
          <a:noFill/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lIns="0" tIns="0" rIns="720000" bIns="0"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1" dirty="0" smtClean="0">
                <a:solidFill>
                  <a:srgbClr val="B66D31"/>
                </a:solidFill>
                <a:latin typeface="Calibri"/>
              </a:rPr>
              <a:t>L1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66D3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" name="8 Rectángulo"/>
          <p:cNvSpPr/>
          <p:nvPr/>
        </p:nvSpPr>
        <p:spPr>
          <a:xfrm>
            <a:off x="1568382" y="5882267"/>
            <a:ext cx="1346321" cy="506572"/>
          </a:xfrm>
          <a:prstGeom prst="rect">
            <a:avLst/>
          </a:prstGeom>
          <a:noFill/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lIns="0" tIns="0" rIns="720000" bIns="0" rtlCol="0" anchor="ctr" anchorCtr="0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accent6"/>
                </a:solidFill>
                <a:latin typeface="Calibri"/>
              </a:rPr>
              <a:t>SP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/>
              </a:rPr>
              <a:t>M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195736" y="593824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, b</a:t>
            </a:r>
            <a:endParaRPr lang="en-U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195736" y="542489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66D31"/>
                </a:solidFill>
              </a:rPr>
              <a:t>c</a:t>
            </a:r>
            <a:r>
              <a:rPr lang="en-US" dirty="0" smtClean="0">
                <a:solidFill>
                  <a:srgbClr val="B66D31"/>
                </a:solidFill>
              </a:rPr>
              <a:t>, </a:t>
            </a:r>
            <a:r>
              <a:rPr lang="en-US" dirty="0" err="1" smtClean="0">
                <a:solidFill>
                  <a:srgbClr val="B66D31"/>
                </a:solidFill>
              </a:rPr>
              <a:t>ptr</a:t>
            </a:r>
            <a:endParaRPr lang="en-US" dirty="0">
              <a:solidFill>
                <a:srgbClr val="B66D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13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1" grpId="0" animBg="1"/>
      <p:bldP spid="21" grpId="1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 Problem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60432" y="6357553"/>
            <a:ext cx="586408" cy="412838"/>
          </a:xfrm>
        </p:spPr>
        <p:txBody>
          <a:bodyPr/>
          <a:lstStyle/>
          <a:p>
            <a:fld id="{B60F3F2E-6E13-4ED6-AF91-B2364875575A}" type="slidenum">
              <a:rPr lang="es-ES" smtClean="0"/>
              <a:t>5</a:t>
            </a:fld>
            <a:r>
              <a:rPr lang="es-ES" dirty="0" smtClean="0"/>
              <a:t>/23</a:t>
            </a:r>
            <a:endParaRPr lang="es-ES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107504" y="1052735"/>
            <a:ext cx="8928992" cy="51845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6"/>
                </a:solidFill>
              </a:rPr>
              <a:t>SPMs are not coherent with the cache hierarchy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Invalid results if </a:t>
            </a:r>
            <a:r>
              <a:rPr lang="en-US" dirty="0" err="1" smtClean="0">
                <a:solidFill>
                  <a:schemeClr val="accent6"/>
                </a:solidFill>
              </a:rPr>
              <a:t>strided</a:t>
            </a:r>
            <a:r>
              <a:rPr lang="en-US" dirty="0" smtClean="0">
                <a:solidFill>
                  <a:schemeClr val="accent6"/>
                </a:solidFill>
              </a:rPr>
              <a:t> and random accesses alias</a:t>
            </a:r>
          </a:p>
          <a:p>
            <a:pPr lvl="1"/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Very challenging problem for the compiler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Alias analysis</a:t>
            </a:r>
            <a:endParaRPr lang="en-US" dirty="0">
              <a:solidFill>
                <a:schemeClr val="accent6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Restrictive or inefficient solutions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Programmer identifies private data and applies code transformations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Prior work by authors proposes similar solution but restricts a core to access only it’s own SPM</a:t>
            </a:r>
            <a:endParaRPr lang="en-US" dirty="0" smtClean="0">
              <a:solidFill>
                <a:schemeClr val="accent6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Our solution solves this issue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Compiler </a:t>
            </a:r>
            <a:r>
              <a:rPr lang="en-US" dirty="0" smtClean="0">
                <a:solidFill>
                  <a:schemeClr val="accent6"/>
                </a:solidFill>
              </a:rPr>
              <a:t>can generate code and mark accesses that might be aliased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Hardware intercepts these potentially aliased accesses and resolves it</a:t>
            </a:r>
            <a:endParaRPr lang="en-US" dirty="0" smtClean="0">
              <a:solidFill>
                <a:schemeClr val="accent6"/>
              </a:solidFill>
            </a:endParaRP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5740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Introduction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Hybrid </a:t>
            </a:r>
            <a:r>
              <a:rPr lang="en-US" dirty="0" smtClean="0">
                <a:solidFill>
                  <a:schemeClr val="accent1"/>
                </a:solidFill>
              </a:rPr>
              <a:t>memory hierarchy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Coherence </a:t>
            </a:r>
            <a:r>
              <a:rPr lang="en-US" dirty="0" smtClean="0">
                <a:solidFill>
                  <a:schemeClr val="accent1"/>
                </a:solidFill>
              </a:rPr>
              <a:t>problem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6"/>
                </a:solidFill>
              </a:rPr>
              <a:t>Hardware-software coherence protocol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Compiler support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Hardware design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Evaluation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Experimental framework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Comparison with cache hierarchies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Conclusions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88424" y="6357553"/>
            <a:ext cx="658416" cy="412838"/>
          </a:xfrm>
        </p:spPr>
        <p:txBody>
          <a:bodyPr/>
          <a:lstStyle/>
          <a:p>
            <a:fld id="{B60F3F2E-6E13-4ED6-AF91-B2364875575A}" type="slidenum">
              <a:rPr lang="es-ES" smtClean="0"/>
              <a:t>6</a:t>
            </a:fld>
            <a:r>
              <a:rPr lang="es-ES" dirty="0" smtClean="0"/>
              <a:t>/23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6325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Hardware-Software Coherence Protocol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60432" y="6357553"/>
            <a:ext cx="586408" cy="412838"/>
          </a:xfrm>
        </p:spPr>
        <p:txBody>
          <a:bodyPr/>
          <a:lstStyle/>
          <a:p>
            <a:fld id="{B60F3F2E-6E13-4ED6-AF91-B2364875575A}" type="slidenum">
              <a:rPr lang="es-ES" smtClean="0"/>
              <a:t>7</a:t>
            </a:fld>
            <a:r>
              <a:rPr lang="es-ES" dirty="0" smtClean="0"/>
              <a:t>/23</a:t>
            </a:r>
            <a:endParaRPr lang="es-ES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107504" y="980728"/>
            <a:ext cx="8928992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6"/>
                </a:solidFill>
              </a:rPr>
              <a:t>Basic idea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Avoid maintaining two coherent copies of the data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Ensure the valid copy is always accessed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Compiler detects potentially incoherent accesses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Emits guarded memory </a:t>
            </a:r>
            <a:r>
              <a:rPr lang="en-US" dirty="0" smtClean="0">
                <a:solidFill>
                  <a:schemeClr val="accent6"/>
                </a:solidFill>
              </a:rPr>
              <a:t>instructions</a:t>
            </a:r>
          </a:p>
          <a:p>
            <a:pPr marL="457200" lvl="1" indent="0">
              <a:buNone/>
            </a:pPr>
            <a:endParaRPr lang="en-US" dirty="0">
              <a:solidFill>
                <a:schemeClr val="accent6"/>
              </a:solidFill>
            </a:endParaRPr>
          </a:p>
          <a:p>
            <a:r>
              <a:rPr lang="en-US" dirty="0">
                <a:solidFill>
                  <a:schemeClr val="accent6"/>
                </a:solidFill>
              </a:rPr>
              <a:t>H</a:t>
            </a:r>
            <a:r>
              <a:rPr lang="en-US" dirty="0" smtClean="0">
                <a:solidFill>
                  <a:schemeClr val="accent6"/>
                </a:solidFill>
              </a:rPr>
              <a:t>ardware diverts them to the valid copy of the data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Distributed hardware directory to track the contents of the SPMs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Hierarchy of filters to track data not mapped to </a:t>
            </a:r>
            <a:r>
              <a:rPr lang="en-US" dirty="0" smtClean="0">
                <a:solidFill>
                  <a:schemeClr val="accent6"/>
                </a:solidFill>
              </a:rPr>
              <a:t>any SPM on any core</a:t>
            </a:r>
            <a:endParaRPr lang="en-US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505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547664" y="3020759"/>
            <a:ext cx="2520280" cy="1384995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(i=0; i&lt;N; i++)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a[i] = b[i];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c[b[i]] = 0;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[a[i]]++;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s-E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Support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60432" y="6357553"/>
            <a:ext cx="586408" cy="412838"/>
          </a:xfrm>
        </p:spPr>
        <p:txBody>
          <a:bodyPr/>
          <a:lstStyle/>
          <a:p>
            <a:fld id="{B60F3F2E-6E13-4ED6-AF91-B2364875575A}" type="slidenum">
              <a:rPr lang="es-ES" smtClean="0"/>
              <a:t>8</a:t>
            </a:fld>
            <a:r>
              <a:rPr lang="es-ES" dirty="0" smtClean="0"/>
              <a:t>/23</a:t>
            </a:r>
            <a:endParaRPr lang="es-ES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107504" y="1052736"/>
            <a:ext cx="8928992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6"/>
                </a:solidFill>
              </a:rPr>
              <a:t>Step 1: Classification of memory references</a:t>
            </a:r>
          </a:p>
          <a:p>
            <a:pPr lvl="1"/>
            <a:r>
              <a:rPr lang="en-US" dirty="0" err="1" smtClean="0">
                <a:solidFill>
                  <a:schemeClr val="accent6"/>
                </a:solidFill>
              </a:rPr>
              <a:t>Strided</a:t>
            </a:r>
            <a:r>
              <a:rPr lang="en-US" dirty="0" smtClean="0">
                <a:solidFill>
                  <a:schemeClr val="accent6"/>
                </a:solidFill>
              </a:rPr>
              <a:t> accesses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Random accesses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Potentially incoherent accesses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1547664" y="4725146"/>
            <a:ext cx="2520280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 smtClean="0">
                <a:solidFill>
                  <a:schemeClr val="accent6"/>
                </a:solidFill>
              </a:rPr>
              <a:t>Strided</a:t>
            </a:r>
            <a:r>
              <a:rPr lang="en-US" sz="1800" dirty="0" smtClean="0">
                <a:solidFill>
                  <a:schemeClr val="accent6"/>
                </a:solidFill>
              </a:rPr>
              <a:t>: a, b</a:t>
            </a: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1547664" y="5085184"/>
            <a:ext cx="2520280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solidFill>
                  <a:srgbClr val="B66D31"/>
                </a:solidFill>
              </a:rPr>
              <a:t>Random: c</a:t>
            </a:r>
          </a:p>
        </p:txBody>
      </p:sp>
      <p:sp>
        <p:nvSpPr>
          <p:cNvPr id="15" name="2 Marcador de contenido"/>
          <p:cNvSpPr txBox="1">
            <a:spLocks/>
          </p:cNvSpPr>
          <p:nvPr/>
        </p:nvSpPr>
        <p:spPr>
          <a:xfrm>
            <a:off x="1547664" y="5445224"/>
            <a:ext cx="288032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Potentially incoherent: </a:t>
            </a:r>
            <a:r>
              <a:rPr lang="en-US" sz="1800" dirty="0" err="1" smtClean="0">
                <a:solidFill>
                  <a:srgbClr val="C00000"/>
                </a:solidFill>
              </a:rPr>
              <a:t>ptr</a:t>
            </a:r>
            <a:endParaRPr lang="en-US" sz="1800" dirty="0" smtClean="0">
              <a:solidFill>
                <a:srgbClr val="C00000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547664" y="3020758"/>
            <a:ext cx="2520280" cy="1384995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(i=0; i&lt;N; i++)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s-E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 = </a:t>
            </a:r>
            <a:r>
              <a:rPr lang="es-E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[i];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c[</a:t>
            </a:r>
            <a:r>
              <a:rPr lang="es-E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]] = 0;</a:t>
            </a:r>
            <a:endParaRPr lang="es-ES" sz="14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s-E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[i]]++;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s-E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547664" y="3020759"/>
            <a:ext cx="2520280" cy="1384995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(i=0; i&lt;N; i++)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s-E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 = </a:t>
            </a:r>
            <a:r>
              <a:rPr lang="es-E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[i];</a:t>
            </a:r>
          </a:p>
          <a:p>
            <a:r>
              <a:rPr lang="es-ES" sz="14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s-ES" sz="1400" b="1" dirty="0" smtClean="0">
                <a:solidFill>
                  <a:srgbClr val="B66D3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s-E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[i]] = 0;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s-E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[i]]++;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s-E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547664" y="3020757"/>
            <a:ext cx="2520280" cy="1384995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(i=0; i&lt;N; i++)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s-E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 = </a:t>
            </a:r>
            <a:r>
              <a:rPr lang="es-E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[i];</a:t>
            </a:r>
          </a:p>
          <a:p>
            <a:r>
              <a:rPr lang="es-ES" sz="14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s-ES" sz="1400" b="1" dirty="0" smtClean="0">
                <a:solidFill>
                  <a:srgbClr val="B66D3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s-E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[i]] = 0;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s-E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[i]]++;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s-E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5 Elipse"/>
          <p:cNvSpPr/>
          <p:nvPr/>
        </p:nvSpPr>
        <p:spPr>
          <a:xfrm>
            <a:off x="4788024" y="3494424"/>
            <a:ext cx="600165" cy="600165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3" name="8 Rectángulo"/>
          <p:cNvSpPr/>
          <p:nvPr/>
        </p:nvSpPr>
        <p:spPr>
          <a:xfrm>
            <a:off x="5520154" y="3570500"/>
            <a:ext cx="1068070" cy="506572"/>
          </a:xfrm>
          <a:prstGeom prst="rect">
            <a:avLst/>
          </a:prstGeom>
          <a:noFill/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0" tIns="0" rIns="468000" bIns="0" rtlCol="0" anchor="ctr" anchorCtr="0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 smtClean="0">
                <a:solidFill>
                  <a:schemeClr val="accent4"/>
                </a:solidFill>
                <a:latin typeface="Calibri"/>
              </a:rPr>
              <a:t>Dir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6012160" y="363573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ptr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8 Rectángulo"/>
          <p:cNvSpPr/>
          <p:nvPr/>
        </p:nvSpPr>
        <p:spPr>
          <a:xfrm>
            <a:off x="6733352" y="3284984"/>
            <a:ext cx="1345209" cy="505479"/>
          </a:xfrm>
          <a:prstGeom prst="rect">
            <a:avLst/>
          </a:prstGeom>
          <a:noFill/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lIns="0" tIns="0" rIns="720000" bIns="0"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1" dirty="0" smtClean="0">
                <a:solidFill>
                  <a:srgbClr val="B66D31"/>
                </a:solidFill>
                <a:latin typeface="Calibri"/>
              </a:rPr>
              <a:t>L1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B66D3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5" name="8 Rectángulo"/>
          <p:cNvSpPr/>
          <p:nvPr/>
        </p:nvSpPr>
        <p:spPr>
          <a:xfrm>
            <a:off x="6732240" y="3810182"/>
            <a:ext cx="1346321" cy="506572"/>
          </a:xfrm>
          <a:prstGeom prst="rect">
            <a:avLst/>
          </a:prstGeom>
          <a:noFill/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lIns="0" tIns="0" rIns="720000" bIns="0" rtlCol="0" anchor="ctr" anchorCtr="0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accent6"/>
                </a:solidFill>
                <a:latin typeface="Calibri"/>
              </a:rPr>
              <a:t>SP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/>
              </a:rPr>
              <a:t>M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7359594" y="3866157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, b</a:t>
            </a:r>
            <a:endParaRPr lang="en-U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7359594" y="335280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66D31"/>
                </a:solidFill>
              </a:rPr>
              <a:t>c</a:t>
            </a:r>
            <a:endParaRPr lang="en-US" dirty="0">
              <a:solidFill>
                <a:srgbClr val="B66D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28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2" grpId="0"/>
      <p:bldP spid="15" grpId="0"/>
      <p:bldP spid="16" grpId="0" animBg="1"/>
      <p:bldP spid="16" grpId="1" animBg="1"/>
      <p:bldP spid="17" grpId="0" animBg="1"/>
      <p:bldP spid="17" grpId="1" animBg="1"/>
      <p:bldP spid="18" grpId="0" animBg="1"/>
      <p:bldP spid="22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Support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60432" y="6357553"/>
            <a:ext cx="586408" cy="412838"/>
          </a:xfrm>
        </p:spPr>
        <p:txBody>
          <a:bodyPr/>
          <a:lstStyle/>
          <a:p>
            <a:fld id="{B60F3F2E-6E13-4ED6-AF91-B2364875575A}" type="slidenum">
              <a:rPr lang="es-ES" smtClean="0"/>
              <a:t>9</a:t>
            </a:fld>
            <a:r>
              <a:rPr lang="es-ES" dirty="0" smtClean="0"/>
              <a:t>/23</a:t>
            </a:r>
            <a:endParaRPr lang="es-ES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107504" y="1052736"/>
            <a:ext cx="8928992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0499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6"/>
                </a:solidFill>
              </a:rPr>
              <a:t>Step 2: Code transformation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Only for </a:t>
            </a:r>
            <a:r>
              <a:rPr lang="en-US" dirty="0" err="1" smtClean="0">
                <a:solidFill>
                  <a:schemeClr val="accent6"/>
                </a:solidFill>
              </a:rPr>
              <a:t>strided</a:t>
            </a:r>
            <a:r>
              <a:rPr lang="en-US" dirty="0" smtClean="0">
                <a:solidFill>
                  <a:schemeClr val="accent6"/>
                </a:solidFill>
              </a:rPr>
              <a:t> accesses</a:t>
            </a:r>
          </a:p>
          <a:p>
            <a:pPr lvl="2"/>
            <a:r>
              <a:rPr lang="en-US" dirty="0" smtClean="0">
                <a:solidFill>
                  <a:schemeClr val="accent6"/>
                </a:solidFill>
              </a:rPr>
              <a:t>Apply tiling</a:t>
            </a:r>
          </a:p>
          <a:p>
            <a:pPr lvl="2"/>
            <a:r>
              <a:rPr lang="en-US" dirty="0" smtClean="0">
                <a:solidFill>
                  <a:schemeClr val="accent6"/>
                </a:solidFill>
              </a:rPr>
              <a:t>Change memory references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11560" y="3429000"/>
            <a:ext cx="2664296" cy="1384995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(i=0; i&lt;N; i++)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s-E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 = </a:t>
            </a:r>
            <a:r>
              <a:rPr lang="es-E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[i];</a:t>
            </a:r>
          </a:p>
          <a:p>
            <a:r>
              <a:rPr lang="es-ES" sz="14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s-ES" sz="1400" dirty="0">
                <a:solidFill>
                  <a:srgbClr val="B66D3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s-ES" sz="14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[i]] = 0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4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s-E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[i]]++;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}</a:t>
            </a:r>
            <a:endParaRPr lang="es-E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680010" y="2636912"/>
            <a:ext cx="4140462" cy="353943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i=0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(i&lt;N)</a:t>
            </a:r>
            <a:endParaRPr lang="es-E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MAP (&amp;a[i], _a, </a:t>
            </a:r>
            <a:r>
              <a:rPr lang="es-E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iters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s-E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tags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MAP (&amp;b[i], _b, </a:t>
            </a:r>
            <a:r>
              <a:rPr lang="es-E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iters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s-E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tags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n = (</a:t>
            </a:r>
            <a:r>
              <a:rPr lang="es-E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i+iters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&gt;N) ? N : </a:t>
            </a:r>
            <a:r>
              <a:rPr lang="es-E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i+iters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s-E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SYNCH (</a:t>
            </a:r>
            <a:r>
              <a:rPr lang="es-E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tags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s-E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s-E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(_i=0; _i&lt;n; _i++, i++)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{</a:t>
            </a:r>
          </a:p>
          <a:p>
            <a:r>
              <a:rPr lang="es-ES" sz="1400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s-ES" sz="14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_a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[_i] = </a:t>
            </a:r>
            <a:r>
              <a:rPr lang="es-ES" sz="14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_b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[_i];</a:t>
            </a:r>
          </a:p>
          <a:p>
            <a:r>
              <a:rPr lang="es-ES" sz="1400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s-ES" sz="1400" dirty="0">
                <a:solidFill>
                  <a:srgbClr val="B66D3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s-ES" sz="14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_b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[_i]] = 0;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s-ES" sz="14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s-ES" sz="14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_a</a:t>
            </a:r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[_i</a:t>
            </a:r>
            <a:r>
              <a:rPr lang="es-E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]]++;</a:t>
            </a:r>
            <a:endParaRPr lang="es-E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19" name="18 Rectángulo"/>
          <p:cNvSpPr/>
          <p:nvPr/>
        </p:nvSpPr>
        <p:spPr>
          <a:xfrm rot="16200000">
            <a:off x="4355975" y="3505862"/>
            <a:ext cx="648072" cy="350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accent6"/>
                </a:solidFill>
              </a:rPr>
              <a:t>Control</a:t>
            </a:r>
            <a:endParaRPr lang="es-ES" sz="1100" dirty="0">
              <a:solidFill>
                <a:schemeClr val="accent6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 rot="16200000">
            <a:off x="4031940" y="5054034"/>
            <a:ext cx="1296144" cy="350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err="1" smtClean="0">
                <a:solidFill>
                  <a:schemeClr val="accent6"/>
                </a:solidFill>
              </a:rPr>
              <a:t>Work</a:t>
            </a:r>
            <a:endParaRPr lang="es-ES" sz="1100" dirty="0">
              <a:solidFill>
                <a:schemeClr val="accent6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4355976" y="4149080"/>
            <a:ext cx="648072" cy="278324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err="1" smtClean="0">
                <a:solidFill>
                  <a:schemeClr val="accent6"/>
                </a:solidFill>
              </a:rPr>
              <a:t>Synch</a:t>
            </a:r>
            <a:endParaRPr lang="es-ES" sz="1100" dirty="0">
              <a:solidFill>
                <a:schemeClr val="accent6"/>
              </a:solidFill>
            </a:endParaRPr>
          </a:p>
        </p:txBody>
      </p:sp>
      <p:sp>
        <p:nvSpPr>
          <p:cNvPr id="22" name="21 Flecha derecha"/>
          <p:cNvSpPr/>
          <p:nvPr/>
        </p:nvSpPr>
        <p:spPr>
          <a:xfrm>
            <a:off x="3491880" y="3897051"/>
            <a:ext cx="720080" cy="324037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306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PLANTILLA PRESENTACIONES BSC-CNS-06032012-v2">
  <a:themeElements>
    <a:clrScheme name="BSC-CNS">
      <a:dk1>
        <a:srgbClr val="0058A9"/>
      </a:dk1>
      <a:lt1>
        <a:sysClr val="window" lastClr="FFFFFF"/>
      </a:lt1>
      <a:dk2>
        <a:srgbClr val="5D91D1"/>
      </a:dk2>
      <a:lt2>
        <a:srgbClr val="DBE7F5"/>
      </a:lt2>
      <a:accent1>
        <a:srgbClr val="B4CCEA"/>
      </a:accent1>
      <a:accent2>
        <a:srgbClr val="87AEDD"/>
      </a:accent2>
      <a:accent3>
        <a:srgbClr val="5D91D1"/>
      </a:accent3>
      <a:accent4>
        <a:srgbClr val="326BB0"/>
      </a:accent4>
      <a:accent5>
        <a:srgbClr val="295993"/>
      </a:accent5>
      <a:accent6>
        <a:srgbClr val="004990"/>
      </a:accent6>
      <a:hlink>
        <a:srgbClr val="002E5C"/>
      </a:hlink>
      <a:folHlink>
        <a:srgbClr val="214775"/>
      </a:folHlink>
    </a:clrScheme>
    <a:fontScheme name="BSC-C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PLANTILLA+PRESENTACIONES+BSC-CNS-23032012-v2EG</Template>
  <TotalTime>5818</TotalTime>
  <Words>2243</Words>
  <Application>Microsoft Macintosh PowerPoint</Application>
  <PresentationFormat>On-screen Show (4:3)</PresentationFormat>
  <Paragraphs>570</Paragraphs>
  <Slides>22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PLANTILLA PRESENTACIONES BSC-CNS-06032012-v2</vt:lpstr>
      <vt:lpstr>Coherence Protocol for Transparent Management of Scratchpad Memories in Shared Memory Manycore Architectures</vt:lpstr>
      <vt:lpstr>Introduction</vt:lpstr>
      <vt:lpstr>Introduction</vt:lpstr>
      <vt:lpstr>Hybrid Memory Hierarchy</vt:lpstr>
      <vt:lpstr>Coherence Problem</vt:lpstr>
      <vt:lpstr>Outline</vt:lpstr>
      <vt:lpstr>Hardware-Software Coherence Protocol</vt:lpstr>
      <vt:lpstr>Compiler Support</vt:lpstr>
      <vt:lpstr>Compiler Support</vt:lpstr>
      <vt:lpstr>Compiler Support</vt:lpstr>
      <vt:lpstr>Hardware Design</vt:lpstr>
      <vt:lpstr>Hardware Design</vt:lpstr>
      <vt:lpstr>Hardware Design</vt:lpstr>
      <vt:lpstr>Hardware Design</vt:lpstr>
      <vt:lpstr>Outline</vt:lpstr>
      <vt:lpstr>Experimental Framework</vt:lpstr>
      <vt:lpstr>Comparison with Cache Hierarchies</vt:lpstr>
      <vt:lpstr>Comparison with Cache Hierarchies</vt:lpstr>
      <vt:lpstr>Comparison with Cache Hierarchies</vt:lpstr>
      <vt:lpstr>Outline</vt:lpstr>
      <vt:lpstr>Conclusions</vt:lpstr>
      <vt:lpstr>Coherence Protocol for Transparent Management of Scratchpad Memories in Shared Memory Manycore Architectures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hola</dc:title>
  <dc:creator>bscuser</dc:creator>
  <cp:lastModifiedBy>Vijay Thiruvengadam</cp:lastModifiedBy>
  <cp:revision>372</cp:revision>
  <dcterms:created xsi:type="dcterms:W3CDTF">2012-05-08T14:46:06Z</dcterms:created>
  <dcterms:modified xsi:type="dcterms:W3CDTF">2015-11-19T15:09:59Z</dcterms:modified>
</cp:coreProperties>
</file>