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0" name="Shape 2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4" name="Shape 2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57" name="Shape 2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63" name="Shape 2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92" name="Shape 2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99" name="Shape 2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06" name="Shape 3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15" name="Shape 3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26" name="Shape 3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32" name="Shape 3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38" name="Shape 3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45" name="Shape 3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685800" y="1597818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rgbClr val="C3020B"/>
              </a:buClr>
              <a:buFont typeface="Times New Roman"/>
              <a:buNone/>
              <a:defRPr b="1" baseline="0" i="0" sz="3600" u="none" cap="none" strike="noStrike">
                <a:solidFill>
                  <a:srgbClr val="C3020B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371600" y="2914650"/>
            <a:ext cx="6400799" cy="1314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600"/>
              </a:spcBef>
              <a:buClr>
                <a:srgbClr val="C3020B"/>
              </a:buClr>
              <a:buFont typeface="Arial"/>
              <a:buNone/>
              <a:defRPr b="0" baseline="0" i="0" sz="3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ctr">
              <a:spcBef>
                <a:spcPts val="520"/>
              </a:spcBef>
              <a:buClr>
                <a:srgbClr val="C3020B"/>
              </a:buClr>
              <a:buFont typeface="Arial"/>
              <a:buNone/>
              <a:defRPr b="0" baseline="0" i="0" sz="2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ctr">
              <a:spcBef>
                <a:spcPts val="480"/>
              </a:spcBef>
              <a:buClr>
                <a:srgbClr val="C3020B"/>
              </a:buClr>
              <a:buFont typeface="Arial"/>
              <a:buNone/>
              <a:defRPr b="0" baseline="0" i="0" sz="2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ctr">
              <a:spcBef>
                <a:spcPts val="440"/>
              </a:spcBef>
              <a:buClr>
                <a:srgbClr val="7F7F7F"/>
              </a:buClr>
              <a:buFont typeface="Arial"/>
              <a:buNone/>
              <a:defRPr b="0" baseline="0" i="0" sz="2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ctr">
              <a:spcBef>
                <a:spcPts val="600"/>
              </a:spcBef>
              <a:buClr>
                <a:srgbClr val="7F7F7F"/>
              </a:buClr>
              <a:buFont typeface="Arial"/>
              <a:buNone/>
              <a:defRPr b="0" baseline="0" i="0" sz="2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221934" y="4795002"/>
            <a:ext cx="2368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100" u="none" cap="none" strike="noStrike">
                <a:solidFill>
                  <a:srgbClr val="93895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11869" y="4795002"/>
            <a:ext cx="4854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100" u="none" cap="none" strike="noStrike">
                <a:solidFill>
                  <a:srgbClr val="93895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198" y="4795002"/>
            <a:ext cx="23261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pic>
        <p:nvPicPr>
          <p:cNvPr id="17" name="Shape 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702791" y="407480"/>
            <a:ext cx="7138800" cy="6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buClr>
                <a:srgbClr val="C3020B"/>
              </a:buClr>
              <a:buFont typeface="Times New Roman"/>
              <a:buNone/>
              <a:defRPr b="1" i="0" sz="3600">
                <a:solidFill>
                  <a:srgbClr val="C3020B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221934" y="4795002"/>
            <a:ext cx="2368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100" u="none" cap="none" strike="noStrike">
                <a:solidFill>
                  <a:srgbClr val="93895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11869" y="4795002"/>
            <a:ext cx="4854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100" u="none" cap="none" strike="noStrike">
                <a:solidFill>
                  <a:srgbClr val="93895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198" y="4795002"/>
            <a:ext cx="23261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idx="10" type="dt"/>
          </p:nvPr>
        </p:nvSpPr>
        <p:spPr>
          <a:xfrm>
            <a:off x="221934" y="4795002"/>
            <a:ext cx="2368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100" u="none" cap="none" strike="noStrike">
                <a:solidFill>
                  <a:srgbClr val="93895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3111869" y="4795002"/>
            <a:ext cx="4854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100" u="none" cap="none" strike="noStrike">
                <a:solidFill>
                  <a:srgbClr val="93895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6553198" y="4795002"/>
            <a:ext cx="23261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700087" y="425349"/>
            <a:ext cx="7141500" cy="471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 b="0" baseline="0" i="0" sz="28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3846860" y="1035634"/>
            <a:ext cx="3994799" cy="355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82880" marL="182880" rtl="0">
              <a:spcBef>
                <a:spcPts val="800"/>
              </a:spcBef>
              <a:defRPr baseline="0" sz="2400"/>
            </a:lvl1pPr>
            <a:lvl2pPr indent="-203200" marL="457200" rtl="0">
              <a:spcBef>
                <a:spcPts val="600"/>
              </a:spcBef>
              <a:defRPr sz="2200"/>
            </a:lvl2pPr>
            <a:lvl3pPr indent="-182880" marL="640080" rtl="0">
              <a:spcBef>
                <a:spcPts val="600"/>
              </a:spcBef>
              <a:defRPr sz="2000"/>
            </a:lvl3pPr>
            <a:lvl4pPr indent="-190500" marL="914400" rtl="0">
              <a:spcBef>
                <a:spcPts val="500"/>
              </a:spcBef>
              <a:defRPr baseline="0" sz="1800"/>
            </a:lvl4pPr>
            <a:lvl5pPr indent="-170180" marL="1097280" rtl="0">
              <a:spcBef>
                <a:spcPts val="0"/>
              </a:spcBef>
              <a:defRPr baseline="0" sz="18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/>
        </p:txBody>
      </p:sp>
      <p:sp>
        <p:nvSpPr>
          <p:cNvPr id="81" name="Shape 81"/>
          <p:cNvSpPr txBox="1"/>
          <p:nvPr>
            <p:ph idx="2" type="body"/>
          </p:nvPr>
        </p:nvSpPr>
        <p:spPr>
          <a:xfrm>
            <a:off x="700087" y="1035634"/>
            <a:ext cx="2838600" cy="355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 baseline="0" sz="1600"/>
            </a:lvl1pPr>
            <a:lvl2pPr indent="0" marL="457200" rtl="0">
              <a:spcBef>
                <a:spcPts val="0"/>
              </a:spcBef>
              <a:buFont typeface="Arial"/>
              <a:buNone/>
              <a:defRPr sz="1200"/>
            </a:lvl2pPr>
            <a:lvl3pPr indent="0" marL="914400" rtl="0">
              <a:spcBef>
                <a:spcPts val="0"/>
              </a:spcBef>
              <a:buFont typeface="Arial"/>
              <a:buNone/>
              <a:defRPr sz="1000"/>
            </a:lvl3pPr>
            <a:lvl4pPr indent="0" marL="1371600" rtl="0">
              <a:spcBef>
                <a:spcPts val="0"/>
              </a:spcBef>
              <a:buFont typeface="Arial"/>
              <a:buNone/>
              <a:defRPr sz="900"/>
            </a:lvl4pPr>
            <a:lvl5pPr indent="0" marL="1828800" rtl="0">
              <a:spcBef>
                <a:spcPts val="0"/>
              </a:spcBef>
              <a:buFont typeface="Arial"/>
              <a:buNone/>
              <a:defRPr sz="900"/>
            </a:lvl5pPr>
            <a:lvl6pPr indent="0" marL="2286000" rtl="0">
              <a:spcBef>
                <a:spcPts val="0"/>
              </a:spcBef>
              <a:buFont typeface="Calibri"/>
              <a:buNone/>
              <a:defRPr sz="900"/>
            </a:lvl6pPr>
            <a:lvl7pPr indent="0" marL="2743200" rtl="0">
              <a:spcBef>
                <a:spcPts val="0"/>
              </a:spcBef>
              <a:buFont typeface="Calibri"/>
              <a:buNone/>
              <a:defRPr sz="900"/>
            </a:lvl7pPr>
            <a:lvl8pPr indent="0" marL="3200400" rtl="0">
              <a:spcBef>
                <a:spcPts val="0"/>
              </a:spcBef>
              <a:buFont typeface="Calibri"/>
              <a:buNone/>
              <a:defRPr sz="900"/>
            </a:lvl8pPr>
            <a:lvl9pPr indent="0" marL="3657600" rtl="0">
              <a:spcBef>
                <a:spcPts val="0"/>
              </a:spcBef>
              <a:buFont typeface="Calibri"/>
              <a:buNone/>
              <a:defRPr sz="900"/>
            </a:lvl9pPr>
          </a:lstStyle>
          <a:p/>
        </p:txBody>
      </p:sp>
      <p:sp>
        <p:nvSpPr>
          <p:cNvPr id="82" name="Shape 82"/>
          <p:cNvSpPr txBox="1"/>
          <p:nvPr>
            <p:ph idx="10" type="dt"/>
          </p:nvPr>
        </p:nvSpPr>
        <p:spPr>
          <a:xfrm>
            <a:off x="221934" y="4795002"/>
            <a:ext cx="2368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100" u="none" cap="none" strike="noStrike">
                <a:solidFill>
                  <a:srgbClr val="93895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1" type="ftr"/>
          </p:nvPr>
        </p:nvSpPr>
        <p:spPr>
          <a:xfrm>
            <a:off x="3111869" y="4795002"/>
            <a:ext cx="4854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100" u="none" cap="none" strike="noStrike">
                <a:solidFill>
                  <a:srgbClr val="93895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x="6553198" y="4795002"/>
            <a:ext cx="23261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1792288" y="3600450"/>
            <a:ext cx="5486399" cy="4250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 b="0" i="0" sz="22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7" name="Shape 87"/>
          <p:cNvSpPr/>
          <p:nvPr>
            <p:ph idx="2" type="pic"/>
          </p:nvPr>
        </p:nvSpPr>
        <p:spPr>
          <a:xfrm>
            <a:off x="1792288" y="459581"/>
            <a:ext cx="5486399" cy="3086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rgbClr val="938953"/>
              </a:buClr>
              <a:buFont typeface="Calibri"/>
              <a:buNone/>
              <a:defRPr b="0" baseline="0" i="0" sz="3200" u="none" cap="none" strike="noStrike">
                <a:solidFill>
                  <a:srgbClr val="93895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1792288" y="4105552"/>
            <a:ext cx="5486399" cy="52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 sz="1600"/>
            </a:lvl1pPr>
            <a:lvl2pPr indent="0" marL="457200" rtl="0">
              <a:spcBef>
                <a:spcPts val="0"/>
              </a:spcBef>
              <a:buFont typeface="Arial"/>
              <a:buNone/>
              <a:defRPr sz="1200"/>
            </a:lvl2pPr>
            <a:lvl3pPr indent="0" marL="914400" rtl="0">
              <a:spcBef>
                <a:spcPts val="0"/>
              </a:spcBef>
              <a:buFont typeface="Arial"/>
              <a:buNone/>
              <a:defRPr sz="1000"/>
            </a:lvl3pPr>
            <a:lvl4pPr indent="0" marL="1371600" rtl="0">
              <a:spcBef>
                <a:spcPts val="0"/>
              </a:spcBef>
              <a:buFont typeface="Arial"/>
              <a:buNone/>
              <a:defRPr sz="900"/>
            </a:lvl4pPr>
            <a:lvl5pPr indent="0" marL="1828800" rtl="0">
              <a:spcBef>
                <a:spcPts val="0"/>
              </a:spcBef>
              <a:buFont typeface="Arial"/>
              <a:buNone/>
              <a:defRPr sz="900"/>
            </a:lvl5pPr>
            <a:lvl6pPr indent="0" marL="2286000" rtl="0">
              <a:spcBef>
                <a:spcPts val="0"/>
              </a:spcBef>
              <a:buFont typeface="Calibri"/>
              <a:buNone/>
              <a:defRPr sz="900"/>
            </a:lvl6pPr>
            <a:lvl7pPr indent="0" marL="2743200" rtl="0">
              <a:spcBef>
                <a:spcPts val="0"/>
              </a:spcBef>
              <a:buFont typeface="Calibri"/>
              <a:buNone/>
              <a:defRPr sz="900"/>
            </a:lvl7pPr>
            <a:lvl8pPr indent="0" marL="3200400" rtl="0">
              <a:spcBef>
                <a:spcPts val="0"/>
              </a:spcBef>
              <a:buFont typeface="Calibri"/>
              <a:buNone/>
              <a:defRPr sz="900"/>
            </a:lvl8pPr>
            <a:lvl9pPr indent="0" marL="3657600" rtl="0">
              <a:spcBef>
                <a:spcPts val="0"/>
              </a:spcBef>
              <a:buFont typeface="Calibri"/>
              <a:buNone/>
              <a:defRPr sz="900"/>
            </a:lvl9pPr>
          </a:lstStyle>
          <a:p/>
        </p:txBody>
      </p:sp>
      <p:sp>
        <p:nvSpPr>
          <p:cNvPr id="89" name="Shape 89"/>
          <p:cNvSpPr txBox="1"/>
          <p:nvPr>
            <p:ph idx="10" type="dt"/>
          </p:nvPr>
        </p:nvSpPr>
        <p:spPr>
          <a:xfrm>
            <a:off x="221934" y="4795002"/>
            <a:ext cx="2368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100" u="none" cap="none" strike="noStrike">
                <a:solidFill>
                  <a:srgbClr val="93895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1" type="ftr"/>
          </p:nvPr>
        </p:nvSpPr>
        <p:spPr>
          <a:xfrm>
            <a:off x="3111869" y="4795002"/>
            <a:ext cx="4854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100" u="none" cap="none" strike="noStrike">
                <a:solidFill>
                  <a:srgbClr val="93895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6553198" y="4795002"/>
            <a:ext cx="23261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_Title Slid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ctrTitle"/>
          </p:nvPr>
        </p:nvSpPr>
        <p:spPr>
          <a:xfrm>
            <a:off x="685800" y="1597818"/>
            <a:ext cx="7772400" cy="630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rgbClr val="C3020B"/>
              </a:buClr>
              <a:buFont typeface="Times New Roman"/>
              <a:buNone/>
              <a:defRPr b="1" baseline="0" i="0" sz="3600" u="none" cap="none" strike="noStrike">
                <a:solidFill>
                  <a:srgbClr val="C3020B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subTitle"/>
          </p:nvPr>
        </p:nvSpPr>
        <p:spPr>
          <a:xfrm>
            <a:off x="685800" y="2357918"/>
            <a:ext cx="7086600" cy="18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560"/>
              </a:spcBef>
              <a:buClr>
                <a:srgbClr val="C3020B"/>
              </a:buClr>
              <a:buFont typeface="Arial"/>
              <a:buNone/>
              <a:defRPr b="0" baseline="0" i="0" sz="28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ctr">
              <a:spcBef>
                <a:spcPts val="520"/>
              </a:spcBef>
              <a:buClr>
                <a:srgbClr val="C3020B"/>
              </a:buClr>
              <a:buFont typeface="Arial"/>
              <a:buNone/>
              <a:defRPr b="0" baseline="0" i="0" sz="2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ctr">
              <a:spcBef>
                <a:spcPts val="480"/>
              </a:spcBef>
              <a:buClr>
                <a:srgbClr val="C3020B"/>
              </a:buClr>
              <a:buFont typeface="Arial"/>
              <a:buNone/>
              <a:defRPr b="0" baseline="0" i="0" sz="2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ctr">
              <a:spcBef>
                <a:spcPts val="440"/>
              </a:spcBef>
              <a:buClr>
                <a:srgbClr val="7F7F7F"/>
              </a:buClr>
              <a:buFont typeface="Arial"/>
              <a:buNone/>
              <a:defRPr b="0" baseline="0" i="0" sz="2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ctr">
              <a:spcBef>
                <a:spcPts val="600"/>
              </a:spcBef>
              <a:buClr>
                <a:srgbClr val="7F7F7F"/>
              </a:buClr>
              <a:buFont typeface="Arial"/>
              <a:buNone/>
              <a:defRPr b="0" baseline="0" i="0" sz="2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0" type="dt"/>
          </p:nvPr>
        </p:nvSpPr>
        <p:spPr>
          <a:xfrm>
            <a:off x="221934" y="4795002"/>
            <a:ext cx="2368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100" u="none" cap="none" strike="noStrike">
                <a:solidFill>
                  <a:srgbClr val="93895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1" type="ftr"/>
          </p:nvPr>
        </p:nvSpPr>
        <p:spPr>
          <a:xfrm>
            <a:off x="3111869" y="4795002"/>
            <a:ext cx="4854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100" u="none" cap="none" strike="noStrike">
                <a:solidFill>
                  <a:srgbClr val="93895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6553198" y="4795002"/>
            <a:ext cx="23261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pic>
        <p:nvPicPr>
          <p:cNvPr id="24" name="Shape 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283640" y="0"/>
            <a:ext cx="869100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702791" y="407480"/>
            <a:ext cx="7138800" cy="6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buClr>
                <a:srgbClr val="C3020B"/>
              </a:buClr>
              <a:buFont typeface="Times New Roman"/>
              <a:buNone/>
              <a:defRPr b="1" i="0" sz="3600">
                <a:solidFill>
                  <a:srgbClr val="C3020B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702791" y="1118855"/>
            <a:ext cx="7138800" cy="332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 sz="1800"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>
                <a:latin typeface="Calibri"/>
                <a:ea typeface="Calibri"/>
                <a:cs typeface="Calibri"/>
                <a:sym typeface="Calibri"/>
              </a:defRPr>
            </a:lvl2pPr>
            <a:lvl3pPr rtl="0">
              <a:spcBef>
                <a:spcPts val="0"/>
              </a:spcBef>
              <a:defRPr>
                <a:latin typeface="Calibri"/>
                <a:ea typeface="Calibri"/>
                <a:cs typeface="Calibri"/>
                <a:sym typeface="Calibri"/>
              </a:defRPr>
            </a:lvl3pPr>
            <a:lvl4pPr rtl="0">
              <a:spcBef>
                <a:spcPts val="0"/>
              </a:spcBef>
              <a:defRPr>
                <a:latin typeface="Calibri"/>
                <a:ea typeface="Calibri"/>
                <a:cs typeface="Calibri"/>
                <a:sym typeface="Calibri"/>
              </a:defRPr>
            </a:lvl4pPr>
            <a:lvl5pPr rtl="0">
              <a:spcBef>
                <a:spcPts val="0"/>
              </a:spcBef>
              <a:defRPr>
                <a:latin typeface="Calibri"/>
                <a:ea typeface="Calibri"/>
                <a:cs typeface="Calibri"/>
                <a:sym typeface="Calibri"/>
              </a:defRPr>
            </a:lvl5pPr>
            <a:lvl6pPr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0" type="dt"/>
          </p:nvPr>
        </p:nvSpPr>
        <p:spPr>
          <a:xfrm>
            <a:off x="221934" y="4795002"/>
            <a:ext cx="2368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100" u="none" cap="none" strike="noStrike">
                <a:solidFill>
                  <a:srgbClr val="93895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1" type="ftr"/>
          </p:nvPr>
        </p:nvSpPr>
        <p:spPr>
          <a:xfrm>
            <a:off x="3111869" y="4795002"/>
            <a:ext cx="4854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100" u="none" cap="none" strike="noStrike">
                <a:solidFill>
                  <a:srgbClr val="93895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6553198" y="4795002"/>
            <a:ext cx="23261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_Title Slide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-95190" y="0"/>
            <a:ext cx="9239099" cy="5143499"/>
          </a:xfrm>
          <a:prstGeom prst="rect">
            <a:avLst/>
          </a:prstGeom>
          <a:gradFill>
            <a:gsLst>
              <a:gs pos="0">
                <a:srgbClr val="C3020B"/>
              </a:gs>
              <a:gs pos="63000">
                <a:srgbClr val="C3020B"/>
              </a:gs>
              <a:gs pos="92000">
                <a:srgbClr val="9F0000"/>
              </a:gs>
              <a:gs pos="100000">
                <a:srgbClr val="9F0000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-2500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Shape 33"/>
          <p:cNvSpPr txBox="1"/>
          <p:nvPr>
            <p:ph type="ctrTitle"/>
          </p:nvPr>
        </p:nvSpPr>
        <p:spPr>
          <a:xfrm>
            <a:off x="685800" y="1597818"/>
            <a:ext cx="7772400" cy="630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b="1" baseline="0" i="0" sz="3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" type="subTitle"/>
          </p:nvPr>
        </p:nvSpPr>
        <p:spPr>
          <a:xfrm>
            <a:off x="685800" y="2357918"/>
            <a:ext cx="7086600" cy="18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560"/>
              </a:spcBef>
              <a:buClr>
                <a:srgbClr val="C3020B"/>
              </a:buClr>
              <a:buFont typeface="Arial"/>
              <a:buNone/>
              <a:defRPr b="0" baseline="0" i="0" sz="2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L="457200" marR="0" rtl="0" algn="ctr">
              <a:spcBef>
                <a:spcPts val="520"/>
              </a:spcBef>
              <a:buClr>
                <a:srgbClr val="C3020B"/>
              </a:buClr>
              <a:buFont typeface="Arial"/>
              <a:buNone/>
              <a:defRPr b="0" baseline="0" i="0" sz="2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L="914400" marR="0" rtl="0" algn="ctr">
              <a:spcBef>
                <a:spcPts val="480"/>
              </a:spcBef>
              <a:buClr>
                <a:srgbClr val="C3020B"/>
              </a:buClr>
              <a:buFont typeface="Arial"/>
              <a:buNone/>
              <a:defRPr b="0" baseline="0" i="0" sz="2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L="1371600" marR="0" rtl="0" algn="ctr">
              <a:spcBef>
                <a:spcPts val="440"/>
              </a:spcBef>
              <a:buClr>
                <a:srgbClr val="7F7F7F"/>
              </a:buClr>
              <a:buFont typeface="Arial"/>
              <a:buNone/>
              <a:defRPr b="0" baseline="0" i="0" sz="2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L="1828800" marR="0" rtl="0" algn="ctr">
              <a:spcBef>
                <a:spcPts val="600"/>
              </a:spcBef>
              <a:buClr>
                <a:srgbClr val="7F7F7F"/>
              </a:buClr>
              <a:buFont typeface="Arial"/>
              <a:buNone/>
              <a:defRPr b="0" baseline="0" i="0" sz="2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35" name="Shape 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274760" y="0"/>
            <a:ext cx="869100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ustom Layou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702791" y="407480"/>
            <a:ext cx="7138800" cy="6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buClr>
                <a:srgbClr val="C3020B"/>
              </a:buClr>
              <a:buFont typeface="Times New Roman"/>
              <a:buNone/>
              <a:defRPr b="1" i="0" sz="3600">
                <a:solidFill>
                  <a:srgbClr val="C3020B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0" type="dt"/>
          </p:nvPr>
        </p:nvSpPr>
        <p:spPr>
          <a:xfrm>
            <a:off x="221934" y="4795002"/>
            <a:ext cx="2368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100" u="none" cap="none" strike="noStrike">
                <a:solidFill>
                  <a:srgbClr val="93895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1" type="ftr"/>
          </p:nvPr>
        </p:nvSpPr>
        <p:spPr>
          <a:xfrm>
            <a:off x="3111869" y="4795002"/>
            <a:ext cx="4854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100" u="none" cap="none" strike="noStrike">
                <a:solidFill>
                  <a:srgbClr val="93895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6553198" y="4795002"/>
            <a:ext cx="23261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_Title and Conte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702791" y="407480"/>
            <a:ext cx="7138800" cy="6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buClr>
                <a:srgbClr val="C3020B"/>
              </a:buClr>
              <a:buFont typeface="Times New Roman"/>
              <a:buNone/>
              <a:defRPr b="1" i="0" sz="3600">
                <a:solidFill>
                  <a:srgbClr val="C3020B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702791" y="1118855"/>
            <a:ext cx="7138800" cy="332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>
                <a:latin typeface="Calibri"/>
                <a:ea typeface="Calibri"/>
                <a:cs typeface="Calibri"/>
                <a:sym typeface="Calibri"/>
              </a:defRPr>
            </a:lvl2pPr>
            <a:lvl3pPr rtl="0">
              <a:spcBef>
                <a:spcPts val="0"/>
              </a:spcBef>
              <a:defRPr>
                <a:latin typeface="Calibri"/>
                <a:ea typeface="Calibri"/>
                <a:cs typeface="Calibri"/>
                <a:sym typeface="Calibri"/>
              </a:defRPr>
            </a:lvl3pPr>
            <a:lvl4pPr rtl="0">
              <a:spcBef>
                <a:spcPts val="0"/>
              </a:spcBef>
              <a:defRPr>
                <a:latin typeface="Calibri"/>
                <a:ea typeface="Calibri"/>
                <a:cs typeface="Calibri"/>
                <a:sym typeface="Calibri"/>
              </a:defRPr>
            </a:lvl4pPr>
            <a:lvl5pPr rtl="0">
              <a:spcBef>
                <a:spcPts val="0"/>
              </a:spcBef>
              <a:defRPr>
                <a:latin typeface="Calibri"/>
                <a:ea typeface="Calibri"/>
                <a:cs typeface="Calibri"/>
                <a:sym typeface="Calibri"/>
              </a:defRPr>
            </a:lvl5pPr>
            <a:lvl6pPr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0" type="dt"/>
          </p:nvPr>
        </p:nvSpPr>
        <p:spPr>
          <a:xfrm>
            <a:off x="221934" y="4795002"/>
            <a:ext cx="2368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100" u="none" cap="none" strike="noStrike">
                <a:solidFill>
                  <a:srgbClr val="93895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111869" y="4795002"/>
            <a:ext cx="4854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100" u="none" cap="none" strike="noStrike">
                <a:solidFill>
                  <a:srgbClr val="93895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6553198" y="4795002"/>
            <a:ext cx="23261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02791" y="1686995"/>
            <a:ext cx="7422600" cy="1021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 b="0" sz="3200" cap="none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702791" y="1285297"/>
            <a:ext cx="74226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Clr>
                <a:srgbClr val="3F3F3F"/>
              </a:buClr>
              <a:buFont typeface="Arial"/>
              <a:buNone/>
              <a:defRPr sz="2000">
                <a:solidFill>
                  <a:srgbClr val="3F3F3F"/>
                </a:solidFill>
              </a:defRPr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 sz="1800">
                <a:solidFill>
                  <a:srgbClr val="888888"/>
                </a:solidFill>
              </a:defRPr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 sz="1600">
                <a:solidFill>
                  <a:srgbClr val="888888"/>
                </a:solidFill>
              </a:defRPr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 sz="1400">
                <a:solidFill>
                  <a:srgbClr val="888888"/>
                </a:solidFill>
              </a:defRPr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 sz="1400">
                <a:solidFill>
                  <a:srgbClr val="888888"/>
                </a:solidFill>
              </a:defRPr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x="221934" y="4795002"/>
            <a:ext cx="2368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100" u="none" cap="none" strike="noStrike">
                <a:solidFill>
                  <a:srgbClr val="93895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3111869" y="4795002"/>
            <a:ext cx="4854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100" u="none" cap="none" strike="noStrike">
                <a:solidFill>
                  <a:srgbClr val="93895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6553198" y="4795002"/>
            <a:ext cx="23261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702791" y="407480"/>
            <a:ext cx="7138800" cy="6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buClr>
                <a:srgbClr val="C3020B"/>
              </a:buClr>
              <a:buFont typeface="Times New Roman"/>
              <a:buNone/>
              <a:defRPr b="1" i="0" sz="3600">
                <a:solidFill>
                  <a:srgbClr val="C3020B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702791" y="1200150"/>
            <a:ext cx="3415199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82880" marL="182880" rtl="0">
              <a:spcBef>
                <a:spcPts val="800"/>
              </a:spcBef>
              <a:defRPr sz="2200"/>
            </a:lvl1pPr>
            <a:lvl2pPr indent="-193040" marL="548640" rtl="0">
              <a:spcBef>
                <a:spcPts val="700"/>
              </a:spcBef>
              <a:defRPr sz="2000"/>
            </a:lvl2pPr>
            <a:lvl3pPr indent="-175260" marL="822960" rtl="0">
              <a:spcBef>
                <a:spcPts val="500"/>
              </a:spcBef>
              <a:defRPr sz="18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2" type="body"/>
          </p:nvPr>
        </p:nvSpPr>
        <p:spPr>
          <a:xfrm>
            <a:off x="4438685" y="1200150"/>
            <a:ext cx="3402899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82880" marL="182880" rtl="0">
              <a:spcBef>
                <a:spcPts val="800"/>
              </a:spcBef>
              <a:defRPr sz="2200"/>
            </a:lvl1pPr>
            <a:lvl2pPr indent="-193040" marL="548640" rtl="0">
              <a:spcBef>
                <a:spcPts val="700"/>
              </a:spcBef>
              <a:defRPr sz="2000"/>
            </a:lvl2pPr>
            <a:lvl3pPr indent="-175260" marL="822960" rtl="0">
              <a:spcBef>
                <a:spcPts val="500"/>
              </a:spcBef>
              <a:defRPr sz="18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x="221934" y="4795002"/>
            <a:ext cx="2368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100" u="none" cap="none" strike="noStrike">
                <a:solidFill>
                  <a:srgbClr val="93895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x="3111869" y="4795002"/>
            <a:ext cx="4854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100" u="none" cap="none" strike="noStrike">
                <a:solidFill>
                  <a:srgbClr val="93895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6553198" y="4795002"/>
            <a:ext cx="23261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702791" y="407480"/>
            <a:ext cx="7138800" cy="6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702791" y="1151334"/>
            <a:ext cx="3440100" cy="39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Clr>
                <a:srgbClr val="B60000"/>
              </a:buClr>
              <a:buFont typeface="Arial"/>
              <a:buNone/>
              <a:defRPr b="1" baseline="0" sz="2000">
                <a:solidFill>
                  <a:srgbClr val="B60000"/>
                </a:solidFill>
              </a:defRPr>
            </a:lvl1pPr>
            <a:lvl2pPr indent="0" marL="457200" rtl="0">
              <a:spcBef>
                <a:spcPts val="0"/>
              </a:spcBef>
              <a:buFont typeface="Arial"/>
              <a:buNone/>
              <a:defRPr b="1" sz="2000"/>
            </a:lvl2pPr>
            <a:lvl3pPr indent="0" marL="914400" rtl="0">
              <a:spcBef>
                <a:spcPts val="0"/>
              </a:spcBef>
              <a:buFont typeface="Arial"/>
              <a:buNone/>
              <a:defRPr b="1" sz="1800"/>
            </a:lvl3pPr>
            <a:lvl4pPr indent="0" marL="1371600" rtl="0">
              <a:spcBef>
                <a:spcPts val="0"/>
              </a:spcBef>
              <a:buFont typeface="Arial"/>
              <a:buNone/>
              <a:defRPr b="1" sz="1600"/>
            </a:lvl4pPr>
            <a:lvl5pPr indent="0" marL="1828800" rtl="0">
              <a:spcBef>
                <a:spcPts val="0"/>
              </a:spcBef>
              <a:buFont typeface="Arial"/>
              <a:buNone/>
              <a:defRPr b="1" sz="1600"/>
            </a:lvl5pPr>
            <a:lvl6pPr indent="0" marL="2286000" rtl="0">
              <a:spcBef>
                <a:spcPts val="0"/>
              </a:spcBef>
              <a:buFont typeface="Calibri"/>
              <a:buNone/>
              <a:defRPr b="1" sz="1600"/>
            </a:lvl6pPr>
            <a:lvl7pPr indent="0" marL="2743200" rtl="0">
              <a:spcBef>
                <a:spcPts val="0"/>
              </a:spcBef>
              <a:buFont typeface="Calibri"/>
              <a:buNone/>
              <a:defRPr b="1" sz="1600"/>
            </a:lvl7pPr>
            <a:lvl8pPr indent="0" marL="3200400" rtl="0">
              <a:spcBef>
                <a:spcPts val="0"/>
              </a:spcBef>
              <a:buFont typeface="Calibri"/>
              <a:buNone/>
              <a:defRPr b="1" sz="1600"/>
            </a:lvl8pPr>
            <a:lvl9pPr indent="0" marL="3657600" rtl="0">
              <a:spcBef>
                <a:spcPts val="0"/>
              </a:spcBef>
              <a:buFont typeface="Calibri"/>
              <a:buNone/>
              <a:defRPr b="1" sz="1600"/>
            </a:lvl9pPr>
          </a:lstStyle>
          <a:p/>
        </p:txBody>
      </p:sp>
      <p:sp>
        <p:nvSpPr>
          <p:cNvPr id="63" name="Shape 63"/>
          <p:cNvSpPr txBox="1"/>
          <p:nvPr>
            <p:ph idx="2" type="body"/>
          </p:nvPr>
        </p:nvSpPr>
        <p:spPr>
          <a:xfrm>
            <a:off x="702791" y="1631156"/>
            <a:ext cx="34401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82880" marL="182880" rtl="0">
              <a:spcBef>
                <a:spcPts val="800"/>
              </a:spcBef>
              <a:defRPr baseline="0" sz="2000"/>
            </a:lvl1pPr>
            <a:lvl2pPr indent="-190500" marL="457200" rtl="0">
              <a:spcBef>
                <a:spcPts val="600"/>
              </a:spcBef>
              <a:defRPr baseline="0" sz="1800"/>
            </a:lvl2pPr>
            <a:lvl3pPr indent="-182880" marL="640080" rtl="0">
              <a:spcBef>
                <a:spcPts val="60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64" name="Shape 64"/>
          <p:cNvSpPr txBox="1"/>
          <p:nvPr>
            <p:ph idx="3" type="body"/>
          </p:nvPr>
        </p:nvSpPr>
        <p:spPr>
          <a:xfrm>
            <a:off x="4401696" y="1151334"/>
            <a:ext cx="3440100" cy="39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Clr>
                <a:srgbClr val="B60000"/>
              </a:buClr>
              <a:buFont typeface="Arial"/>
              <a:buNone/>
              <a:defRPr b="1" baseline="0" sz="2000">
                <a:solidFill>
                  <a:srgbClr val="B60000"/>
                </a:solidFill>
              </a:defRPr>
            </a:lvl1pPr>
            <a:lvl2pPr indent="0" marL="457200" rtl="0">
              <a:spcBef>
                <a:spcPts val="0"/>
              </a:spcBef>
              <a:buFont typeface="Arial"/>
              <a:buNone/>
              <a:defRPr b="1" sz="2000"/>
            </a:lvl2pPr>
            <a:lvl3pPr indent="0" marL="914400" rtl="0">
              <a:spcBef>
                <a:spcPts val="0"/>
              </a:spcBef>
              <a:buFont typeface="Arial"/>
              <a:buNone/>
              <a:defRPr b="1" sz="1800"/>
            </a:lvl3pPr>
            <a:lvl4pPr indent="0" marL="1371600" rtl="0">
              <a:spcBef>
                <a:spcPts val="0"/>
              </a:spcBef>
              <a:buFont typeface="Arial"/>
              <a:buNone/>
              <a:defRPr b="1" sz="1600"/>
            </a:lvl4pPr>
            <a:lvl5pPr indent="0" marL="1828800" rtl="0">
              <a:spcBef>
                <a:spcPts val="0"/>
              </a:spcBef>
              <a:buFont typeface="Arial"/>
              <a:buNone/>
              <a:defRPr b="1" sz="1600"/>
            </a:lvl5pPr>
            <a:lvl6pPr indent="0" marL="2286000" rtl="0">
              <a:spcBef>
                <a:spcPts val="0"/>
              </a:spcBef>
              <a:buFont typeface="Calibri"/>
              <a:buNone/>
              <a:defRPr b="1" sz="1600"/>
            </a:lvl6pPr>
            <a:lvl7pPr indent="0" marL="2743200" rtl="0">
              <a:spcBef>
                <a:spcPts val="0"/>
              </a:spcBef>
              <a:buFont typeface="Calibri"/>
              <a:buNone/>
              <a:defRPr b="1" sz="1600"/>
            </a:lvl7pPr>
            <a:lvl8pPr indent="0" marL="3200400" rtl="0">
              <a:spcBef>
                <a:spcPts val="0"/>
              </a:spcBef>
              <a:buFont typeface="Calibri"/>
              <a:buNone/>
              <a:defRPr b="1" sz="1600"/>
            </a:lvl8pPr>
            <a:lvl9pPr indent="0" marL="3657600" rtl="0">
              <a:spcBef>
                <a:spcPts val="0"/>
              </a:spcBef>
              <a:buFont typeface="Calibri"/>
              <a:buNone/>
              <a:defRPr b="1" sz="1600"/>
            </a:lvl9pPr>
          </a:lstStyle>
          <a:p/>
        </p:txBody>
      </p:sp>
      <p:sp>
        <p:nvSpPr>
          <p:cNvPr id="65" name="Shape 65"/>
          <p:cNvSpPr txBox="1"/>
          <p:nvPr>
            <p:ph idx="4" type="body"/>
          </p:nvPr>
        </p:nvSpPr>
        <p:spPr>
          <a:xfrm>
            <a:off x="4401696" y="1631156"/>
            <a:ext cx="34401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82880" marL="182880" rtl="0">
              <a:spcBef>
                <a:spcPts val="0"/>
              </a:spcBef>
              <a:defRPr baseline="0" sz="2000"/>
            </a:lvl1pPr>
            <a:lvl2pPr indent="-193040" marL="548640" rtl="0">
              <a:spcBef>
                <a:spcPts val="600"/>
              </a:spcBef>
              <a:defRPr baseline="0" sz="1800"/>
            </a:lvl2pPr>
            <a:lvl3pPr indent="-182880" marL="640080" rtl="0">
              <a:spcBef>
                <a:spcPts val="60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66" name="Shape 66"/>
          <p:cNvSpPr txBox="1"/>
          <p:nvPr>
            <p:ph idx="10" type="dt"/>
          </p:nvPr>
        </p:nvSpPr>
        <p:spPr>
          <a:xfrm>
            <a:off x="221934" y="4795002"/>
            <a:ext cx="2368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100" u="none" cap="none" strike="noStrike">
                <a:solidFill>
                  <a:srgbClr val="93895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1" type="ftr"/>
          </p:nvPr>
        </p:nvSpPr>
        <p:spPr>
          <a:xfrm>
            <a:off x="3111869" y="4795002"/>
            <a:ext cx="4854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100" u="none" cap="none" strike="noStrike">
                <a:solidFill>
                  <a:srgbClr val="93895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6553198" y="4795002"/>
            <a:ext cx="23261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E1D3B6">
                <a:alpha val="80000"/>
              </a:srgbClr>
            </a:gs>
            <a:gs pos="32000">
              <a:srgbClr val="F1EEE4"/>
            </a:gs>
            <a:gs pos="100000">
              <a:srgbClr val="F1EEE4"/>
            </a:gs>
          </a:gsLst>
          <a:lin ang="2820000" scaled="0"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702791" y="407480"/>
            <a:ext cx="7138800" cy="6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rgbClr val="C3020B"/>
              </a:buClr>
              <a:buFont typeface="Times New Roman"/>
              <a:buNone/>
              <a:defRPr b="1" baseline="0" i="0" sz="3600" u="none" cap="none" strike="noStrike">
                <a:solidFill>
                  <a:srgbClr val="C3020B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702791" y="1118855"/>
            <a:ext cx="7138800" cy="332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52400" marL="342900" marR="0" rtl="0" algn="l">
              <a:spcBef>
                <a:spcPts val="600"/>
              </a:spcBef>
              <a:buClr>
                <a:srgbClr val="C3020B"/>
              </a:buClr>
              <a:buFont typeface="Arial"/>
              <a:buChar char="•"/>
              <a:defRPr b="0" baseline="0" i="0" sz="30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20650" marL="742950" marR="0" rtl="0" algn="l">
              <a:spcBef>
                <a:spcPts val="520"/>
              </a:spcBef>
              <a:buClr>
                <a:srgbClr val="C3020B"/>
              </a:buClr>
              <a:buFont typeface="Arial"/>
              <a:buChar char="•"/>
              <a:defRPr b="0" baseline="0" i="0" sz="26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marL="1143000" marR="0" rtl="0" algn="l">
              <a:spcBef>
                <a:spcPts val="480"/>
              </a:spcBef>
              <a:buClr>
                <a:srgbClr val="C3020B"/>
              </a:buClr>
              <a:buFont typeface="Arial"/>
              <a:buChar char="•"/>
              <a:defRPr b="0" baseline="0" i="0" sz="24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1280" marL="1554480" marR="0" rtl="0" algn="l">
              <a:spcBef>
                <a:spcPts val="440"/>
              </a:spcBef>
              <a:buClr>
                <a:srgbClr val="7F7F7F"/>
              </a:buClr>
              <a:buFont typeface="Arial"/>
              <a:buChar char="•"/>
              <a:defRPr b="0" baseline="0" i="0" sz="22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50800" marL="1828800" marR="0" rtl="0" algn="l">
              <a:spcBef>
                <a:spcPts val="600"/>
              </a:spcBef>
              <a:buClr>
                <a:srgbClr val="7F7F7F"/>
              </a:buClr>
              <a:buFont typeface="Arial"/>
              <a:buChar char="•"/>
              <a:defRPr b="0" baseline="0" i="0" sz="22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marL="25146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marL="29718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marL="34290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marL="38862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0" type="dt"/>
          </p:nvPr>
        </p:nvSpPr>
        <p:spPr>
          <a:xfrm>
            <a:off x="221934" y="4795002"/>
            <a:ext cx="2368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100" u="none" cap="none" strike="noStrike">
                <a:solidFill>
                  <a:srgbClr val="93895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x="3111869" y="4795002"/>
            <a:ext cx="4854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100" u="none" cap="none" strike="noStrike">
                <a:solidFill>
                  <a:srgbClr val="93895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2" type="sldNum"/>
          </p:nvPr>
        </p:nvSpPr>
        <p:spPr>
          <a:xfrm>
            <a:off x="6553198" y="4795002"/>
            <a:ext cx="2326199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pic>
        <p:nvPicPr>
          <p:cNvPr id="10" name="Shape 1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8283640" y="0"/>
            <a:ext cx="869100" cy="514349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8.png"/><Relationship Id="rId4" Type="http://schemas.openxmlformats.org/officeDocument/2006/relationships/image" Target="../media/image20.png"/><Relationship Id="rId5" Type="http://schemas.openxmlformats.org/officeDocument/2006/relationships/image" Target="../media/image10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7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2.png"/><Relationship Id="rId4" Type="http://schemas.openxmlformats.org/officeDocument/2006/relationships/image" Target="../media/image15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3.png"/><Relationship Id="rId4" Type="http://schemas.openxmlformats.org/officeDocument/2006/relationships/image" Target="../media/image16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4.png"/><Relationship Id="rId4" Type="http://schemas.openxmlformats.org/officeDocument/2006/relationships/image" Target="../media/image1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://dx.doi.org/10.1145/2749469.2750374" TargetMode="Externa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9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6.png"/><Relationship Id="rId4" Type="http://schemas.openxmlformats.org/officeDocument/2006/relationships/image" Target="../media/image03.gif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702791" y="407480"/>
            <a:ext cx="7138800" cy="644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Fusion : Design Tradeoffs in Coherent Cache Hierarchies for Accelerators 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907700" y="2346750"/>
            <a:ext cx="5822399" cy="582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i="1" lang="en"/>
              <a:t>Snehasish Kumar, Arrvindh Shriraman, and Naveen Vedula </a:t>
            </a:r>
          </a:p>
          <a:p>
            <a:pPr rtl="0">
              <a:spcBef>
                <a:spcPts val="0"/>
              </a:spcBef>
              <a:buNone/>
            </a:pPr>
            <a:r>
              <a:rPr i="1" lang="en"/>
              <a:t>School of Computing Sciences, Simon Fraser University</a:t>
            </a:r>
          </a:p>
          <a:p>
            <a:pPr>
              <a:spcBef>
                <a:spcPts val="0"/>
              </a:spcBef>
              <a:buNone/>
            </a:pPr>
            <a:r>
              <a:rPr i="1" lang="en"/>
              <a:t>ISCA-’15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3726650" y="4479450"/>
            <a:ext cx="4405500" cy="582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 algn="r">
              <a:spcBef>
                <a:spcPts val="0"/>
              </a:spcBef>
              <a:buNone/>
            </a:pPr>
            <a:r>
              <a:rPr lang="en"/>
              <a:t>Presented by : </a:t>
            </a:r>
          </a:p>
          <a:p>
            <a:pPr rtl="0" algn="r">
              <a:spcBef>
                <a:spcPts val="0"/>
              </a:spcBef>
              <a:buNone/>
            </a:pPr>
            <a:r>
              <a:rPr lang="en"/>
              <a:t>Keshav Mathur 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/>
          <p:nvPr/>
        </p:nvSpPr>
        <p:spPr>
          <a:xfrm>
            <a:off x="795600" y="1174737"/>
            <a:ext cx="2279699" cy="26145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7" name="Shape 207"/>
          <p:cNvSpPr/>
          <p:nvPr/>
        </p:nvSpPr>
        <p:spPr>
          <a:xfrm>
            <a:off x="5409125" y="1032725"/>
            <a:ext cx="2279699" cy="26145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8" name="Shape 208"/>
          <p:cNvSpPr txBox="1"/>
          <p:nvPr>
            <p:ph type="title"/>
          </p:nvPr>
        </p:nvSpPr>
        <p:spPr>
          <a:xfrm>
            <a:off x="483841" y="363030"/>
            <a:ext cx="7138800" cy="644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Virtual Memory </a:t>
            </a:r>
          </a:p>
        </p:txBody>
      </p:sp>
      <p:sp>
        <p:nvSpPr>
          <p:cNvPr id="209" name="Shape 209"/>
          <p:cNvSpPr/>
          <p:nvPr/>
        </p:nvSpPr>
        <p:spPr>
          <a:xfrm>
            <a:off x="5559500" y="1599975"/>
            <a:ext cx="799200" cy="428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ACX -0 </a:t>
            </a:r>
          </a:p>
        </p:txBody>
      </p:sp>
      <p:sp>
        <p:nvSpPr>
          <p:cNvPr id="210" name="Shape 210"/>
          <p:cNvSpPr/>
          <p:nvPr/>
        </p:nvSpPr>
        <p:spPr>
          <a:xfrm>
            <a:off x="6653900" y="1599975"/>
            <a:ext cx="799200" cy="428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ACX -0 </a:t>
            </a:r>
          </a:p>
        </p:txBody>
      </p:sp>
      <p:sp>
        <p:nvSpPr>
          <p:cNvPr id="211" name="Shape 211"/>
          <p:cNvSpPr/>
          <p:nvPr/>
        </p:nvSpPr>
        <p:spPr>
          <a:xfrm>
            <a:off x="5559500" y="2212850"/>
            <a:ext cx="799200" cy="27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  L0x </a:t>
            </a:r>
          </a:p>
        </p:txBody>
      </p:sp>
      <p:sp>
        <p:nvSpPr>
          <p:cNvPr id="212" name="Shape 212"/>
          <p:cNvSpPr/>
          <p:nvPr/>
        </p:nvSpPr>
        <p:spPr>
          <a:xfrm>
            <a:off x="6653900" y="2212850"/>
            <a:ext cx="799200" cy="27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  L1x </a:t>
            </a:r>
          </a:p>
        </p:txBody>
      </p:sp>
      <p:sp>
        <p:nvSpPr>
          <p:cNvPr id="213" name="Shape 213"/>
          <p:cNvSpPr/>
          <p:nvPr/>
        </p:nvSpPr>
        <p:spPr>
          <a:xfrm>
            <a:off x="5559500" y="2874950"/>
            <a:ext cx="1893600" cy="27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L1x</a:t>
            </a:r>
          </a:p>
        </p:txBody>
      </p:sp>
      <p:sp>
        <p:nvSpPr>
          <p:cNvPr id="214" name="Shape 214"/>
          <p:cNvSpPr/>
          <p:nvPr/>
        </p:nvSpPr>
        <p:spPr>
          <a:xfrm>
            <a:off x="3305975" y="2212850"/>
            <a:ext cx="1244999" cy="644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AX- RMAP</a:t>
            </a:r>
          </a:p>
        </p:txBody>
      </p:sp>
      <p:cxnSp>
        <p:nvCxnSpPr>
          <p:cNvPr id="215" name="Shape 215"/>
          <p:cNvCxnSpPr/>
          <p:nvPr/>
        </p:nvCxnSpPr>
        <p:spPr>
          <a:xfrm flipH="1">
            <a:off x="3979549" y="1715300"/>
            <a:ext cx="12900" cy="2124899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lg" w="lg" type="none"/>
            <a:tailEnd len="lg" w="lg" type="none"/>
          </a:ln>
        </p:spPr>
      </p:cxnSp>
      <p:sp>
        <p:nvSpPr>
          <p:cNvPr id="216" name="Shape 216"/>
          <p:cNvSpPr/>
          <p:nvPr/>
        </p:nvSpPr>
        <p:spPr>
          <a:xfrm>
            <a:off x="997700" y="2863312"/>
            <a:ext cx="1893600" cy="27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/>
              <a:t>Shared L2</a:t>
            </a:r>
          </a:p>
        </p:txBody>
      </p:sp>
      <p:sp>
        <p:nvSpPr>
          <p:cNvPr id="217" name="Shape 217"/>
          <p:cNvSpPr/>
          <p:nvPr/>
        </p:nvSpPr>
        <p:spPr>
          <a:xfrm>
            <a:off x="2030675" y="2322387"/>
            <a:ext cx="799200" cy="27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  L1D </a:t>
            </a:r>
          </a:p>
        </p:txBody>
      </p:sp>
      <p:sp>
        <p:nvSpPr>
          <p:cNvPr id="218" name="Shape 218"/>
          <p:cNvSpPr/>
          <p:nvPr/>
        </p:nvSpPr>
        <p:spPr>
          <a:xfrm>
            <a:off x="997700" y="2345937"/>
            <a:ext cx="799200" cy="27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  L1D </a:t>
            </a:r>
          </a:p>
        </p:txBody>
      </p:sp>
      <p:sp>
        <p:nvSpPr>
          <p:cNvPr id="219" name="Shape 219"/>
          <p:cNvSpPr/>
          <p:nvPr/>
        </p:nvSpPr>
        <p:spPr>
          <a:xfrm>
            <a:off x="1159100" y="1566675"/>
            <a:ext cx="476400" cy="4758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0" name="Shape 220"/>
          <p:cNvSpPr/>
          <p:nvPr/>
        </p:nvSpPr>
        <p:spPr>
          <a:xfrm>
            <a:off x="2206775" y="1566675"/>
            <a:ext cx="476400" cy="4758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1" name="Shape 221"/>
          <p:cNvSpPr txBox="1"/>
          <p:nvPr/>
        </p:nvSpPr>
        <p:spPr>
          <a:xfrm>
            <a:off x="1554575" y="3956250"/>
            <a:ext cx="1751400" cy="656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MESI 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5512150" y="4046375"/>
            <a:ext cx="1532700" cy="73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ACC </a:t>
            </a:r>
          </a:p>
        </p:txBody>
      </p:sp>
      <p:cxnSp>
        <p:nvCxnSpPr>
          <p:cNvPr id="223" name="Shape 223"/>
          <p:cNvCxnSpPr>
            <a:stCxn id="216" idx="3"/>
            <a:endCxn id="214" idx="1"/>
          </p:cNvCxnSpPr>
          <p:nvPr/>
        </p:nvCxnSpPr>
        <p:spPr>
          <a:xfrm flipH="1" rot="10800000">
            <a:off x="2891300" y="2535262"/>
            <a:ext cx="414600" cy="4641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24" name="Shape 224"/>
          <p:cNvCxnSpPr>
            <a:stCxn id="214" idx="3"/>
            <a:endCxn id="213" idx="1"/>
          </p:cNvCxnSpPr>
          <p:nvPr/>
        </p:nvCxnSpPr>
        <p:spPr>
          <a:xfrm>
            <a:off x="4550974" y="2535200"/>
            <a:ext cx="1008600" cy="4758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25" name="Shape 225"/>
          <p:cNvSpPr txBox="1"/>
          <p:nvPr/>
        </p:nvSpPr>
        <p:spPr>
          <a:xfrm>
            <a:off x="3206850" y="1442425"/>
            <a:ext cx="772800" cy="27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Phy. Block Addr.</a:t>
            </a:r>
          </a:p>
        </p:txBody>
      </p:sp>
      <p:sp>
        <p:nvSpPr>
          <p:cNvPr id="226" name="Shape 226"/>
          <p:cNvSpPr txBox="1"/>
          <p:nvPr/>
        </p:nvSpPr>
        <p:spPr>
          <a:xfrm>
            <a:off x="4262900" y="1493950"/>
            <a:ext cx="895200" cy="47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Virtual Cache line ptr</a:t>
            </a:r>
          </a:p>
        </p:txBody>
      </p:sp>
      <p:sp>
        <p:nvSpPr>
          <p:cNvPr id="227" name="Shape 227"/>
          <p:cNvSpPr txBox="1"/>
          <p:nvPr/>
        </p:nvSpPr>
        <p:spPr>
          <a:xfrm>
            <a:off x="940150" y="4340175"/>
            <a:ext cx="2871900" cy="656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Requests filtered at L2 Directory based on sharer list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>
            <p:ph type="title"/>
          </p:nvPr>
        </p:nvSpPr>
        <p:spPr>
          <a:xfrm>
            <a:off x="702791" y="407480"/>
            <a:ext cx="7138800" cy="644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Accelerator Coherence Protocol</a:t>
            </a:r>
          </a:p>
        </p:txBody>
      </p:sp>
      <p:sp>
        <p:nvSpPr>
          <p:cNvPr id="233" name="Shape 233"/>
          <p:cNvSpPr txBox="1"/>
          <p:nvPr>
            <p:ph idx="1" type="body"/>
          </p:nvPr>
        </p:nvSpPr>
        <p:spPr>
          <a:xfrm>
            <a:off x="702791" y="1118855"/>
            <a:ext cx="7138800" cy="332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Timestamp based , Self - Invalidation protocol 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2 Hop Protocol , saves energy 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Motivation to enable data mitigation b/w Acc rather than </a:t>
            </a:r>
            <a:r>
              <a:rPr i="1" lang="en"/>
              <a:t>concurrent sharing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Supports Sequential Consistency for accelerators 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Host Side : 3 Hop Directory based MESI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Lease time based on operation and known compute latency of accel.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4" name="Shape 234"/>
          <p:cNvSpPr/>
          <p:nvPr/>
        </p:nvSpPr>
        <p:spPr>
          <a:xfrm>
            <a:off x="1056175" y="3349300"/>
            <a:ext cx="3130499" cy="399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L0x Cache Line 		LTime</a:t>
            </a:r>
          </a:p>
        </p:txBody>
      </p:sp>
      <p:sp>
        <p:nvSpPr>
          <p:cNvPr id="235" name="Shape 235"/>
          <p:cNvSpPr/>
          <p:nvPr/>
        </p:nvSpPr>
        <p:spPr>
          <a:xfrm>
            <a:off x="1056175" y="3967950"/>
            <a:ext cx="3130499" cy="399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L1x Cache Line 		GTime</a:t>
            </a:r>
          </a:p>
        </p:txBody>
      </p:sp>
      <p:cxnSp>
        <p:nvCxnSpPr>
          <p:cNvPr id="236" name="Shape 236"/>
          <p:cNvCxnSpPr>
            <a:stCxn id="234" idx="0"/>
            <a:endCxn id="234" idx="2"/>
          </p:cNvCxnSpPr>
          <p:nvPr/>
        </p:nvCxnSpPr>
        <p:spPr>
          <a:xfrm>
            <a:off x="2621424" y="3349300"/>
            <a:ext cx="0" cy="399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37" name="Shape 237"/>
          <p:cNvCxnSpPr>
            <a:stCxn id="235" idx="0"/>
            <a:endCxn id="235" idx="2"/>
          </p:cNvCxnSpPr>
          <p:nvPr/>
        </p:nvCxnSpPr>
        <p:spPr>
          <a:xfrm>
            <a:off x="2621424" y="3967950"/>
            <a:ext cx="0" cy="399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38" name="Shape 238"/>
          <p:cNvCxnSpPr>
            <a:stCxn id="234" idx="3"/>
          </p:cNvCxnSpPr>
          <p:nvPr/>
        </p:nvCxnSpPr>
        <p:spPr>
          <a:xfrm flipH="1" rot="10800000">
            <a:off x="4186674" y="3530200"/>
            <a:ext cx="770700" cy="18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39" name="Shape 239"/>
          <p:cNvCxnSpPr/>
          <p:nvPr/>
        </p:nvCxnSpPr>
        <p:spPr>
          <a:xfrm flipH="1" rot="10800000">
            <a:off x="4186650" y="4158299"/>
            <a:ext cx="770700" cy="18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40" name="Shape 240"/>
          <p:cNvSpPr txBox="1"/>
          <p:nvPr/>
        </p:nvSpPr>
        <p:spPr>
          <a:xfrm>
            <a:off x="5014450" y="3273200"/>
            <a:ext cx="3235200" cy="47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Local Time , Valid = Time &lt; LTime ;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4957375" y="3929850"/>
            <a:ext cx="3235200" cy="74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Global Time , Valid = max( LTime ) for all L0x LTimes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/>
          <p:nvPr>
            <p:ph type="title"/>
          </p:nvPr>
        </p:nvSpPr>
        <p:spPr>
          <a:xfrm>
            <a:off x="702791" y="64930"/>
            <a:ext cx="7138800" cy="644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Accelerator Memory Operations</a:t>
            </a:r>
          </a:p>
        </p:txBody>
      </p:sp>
      <p:pic>
        <p:nvPicPr>
          <p:cNvPr id="247" name="Shape 2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2800" y="580449"/>
            <a:ext cx="3426749" cy="4335574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Shape 248"/>
          <p:cNvSpPr txBox="1"/>
          <p:nvPr/>
        </p:nvSpPr>
        <p:spPr>
          <a:xfrm>
            <a:off x="4415000" y="580450"/>
            <a:ext cx="2131500" cy="351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100"/>
              <a:t>Request : Load A, #10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4548225" y="808775"/>
            <a:ext cx="2550000" cy="27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100"/>
              <a:t>Misses in L0x -&gt; Misses in L1x</a:t>
            </a:r>
          </a:p>
        </p:txBody>
      </p:sp>
      <p:sp>
        <p:nvSpPr>
          <p:cNvPr id="250" name="Shape 250"/>
          <p:cNvSpPr txBox="1"/>
          <p:nvPr/>
        </p:nvSpPr>
        <p:spPr>
          <a:xfrm>
            <a:off x="5243900" y="1084775"/>
            <a:ext cx="2597699" cy="42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100"/>
              <a:t>Virtual -&gt; Physical Addr. in Ax TLB</a:t>
            </a:r>
          </a:p>
        </p:txBody>
      </p:sp>
      <p:sp>
        <p:nvSpPr>
          <p:cNvPr id="251" name="Shape 251"/>
          <p:cNvSpPr txBox="1"/>
          <p:nvPr/>
        </p:nvSpPr>
        <p:spPr>
          <a:xfrm>
            <a:off x="6546500" y="1408250"/>
            <a:ext cx="1873499" cy="580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100"/>
              <a:t>MESI read request at L2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 sz="1100"/>
              <a:t>Response: Data + Phys. Block addr , Add to sharer list</a:t>
            </a:r>
          </a:p>
        </p:txBody>
      </p:sp>
      <p:sp>
        <p:nvSpPr>
          <p:cNvPr id="252" name="Shape 252"/>
          <p:cNvSpPr txBox="1"/>
          <p:nvPr/>
        </p:nvSpPr>
        <p:spPr>
          <a:xfrm>
            <a:off x="5243900" y="2588125"/>
            <a:ext cx="2131500" cy="19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100"/>
              <a:t>Physical -&gt; Line Pointer map</a:t>
            </a:r>
          </a:p>
        </p:txBody>
      </p:sp>
      <p:sp>
        <p:nvSpPr>
          <p:cNvPr id="253" name="Shape 253"/>
          <p:cNvSpPr txBox="1"/>
          <p:nvPr/>
        </p:nvSpPr>
        <p:spPr>
          <a:xfrm>
            <a:off x="4776575" y="2959200"/>
            <a:ext cx="1769999" cy="19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100"/>
              <a:t>Data + Line Pointer @L1</a:t>
            </a:r>
          </a:p>
        </p:txBody>
      </p:sp>
      <p:sp>
        <p:nvSpPr>
          <p:cNvPr id="254" name="Shape 254"/>
          <p:cNvSpPr txBox="1"/>
          <p:nvPr/>
        </p:nvSpPr>
        <p:spPr>
          <a:xfrm>
            <a:off x="4462575" y="3330275"/>
            <a:ext cx="1703100" cy="19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100"/>
              <a:t>Consumed by Acc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/>
          <p:nvPr>
            <p:ph type="title"/>
          </p:nvPr>
        </p:nvSpPr>
        <p:spPr>
          <a:xfrm>
            <a:off x="702791" y="112505"/>
            <a:ext cx="7138800" cy="644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Host Requests </a:t>
            </a:r>
          </a:p>
        </p:txBody>
      </p:sp>
      <p:pic>
        <p:nvPicPr>
          <p:cNvPr id="260" name="Shape 2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43425" y="757187"/>
            <a:ext cx="3257550" cy="3838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/>
          <p:nvPr>
            <p:ph type="title"/>
          </p:nvPr>
        </p:nvSpPr>
        <p:spPr>
          <a:xfrm>
            <a:off x="717541" y="5"/>
            <a:ext cx="7138800" cy="644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Fusion vs Fusion -Dx</a:t>
            </a:r>
          </a:p>
        </p:txBody>
      </p:sp>
      <p:pic>
        <p:nvPicPr>
          <p:cNvPr id="266" name="Shape 2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0672" y="867675"/>
            <a:ext cx="4532374" cy="398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/>
          <p:nvPr/>
        </p:nvSpPr>
        <p:spPr>
          <a:xfrm>
            <a:off x="740225" y="1342274"/>
            <a:ext cx="2279699" cy="19220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2" name="Shape 272"/>
          <p:cNvSpPr txBox="1"/>
          <p:nvPr>
            <p:ph type="title"/>
          </p:nvPr>
        </p:nvSpPr>
        <p:spPr>
          <a:xfrm>
            <a:off x="525916" y="56430"/>
            <a:ext cx="7138800" cy="644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Evaluation Methods </a:t>
            </a:r>
          </a:p>
        </p:txBody>
      </p:sp>
      <p:sp>
        <p:nvSpPr>
          <p:cNvPr id="273" name="Shape 273"/>
          <p:cNvSpPr/>
          <p:nvPr/>
        </p:nvSpPr>
        <p:spPr>
          <a:xfrm>
            <a:off x="997700" y="2863312"/>
            <a:ext cx="1893600" cy="27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/>
              <a:t>Shared L2</a:t>
            </a:r>
          </a:p>
        </p:txBody>
      </p:sp>
      <p:sp>
        <p:nvSpPr>
          <p:cNvPr id="274" name="Shape 274"/>
          <p:cNvSpPr/>
          <p:nvPr/>
        </p:nvSpPr>
        <p:spPr>
          <a:xfrm>
            <a:off x="2030675" y="2322387"/>
            <a:ext cx="799200" cy="27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  L1D </a:t>
            </a:r>
          </a:p>
        </p:txBody>
      </p:sp>
      <p:sp>
        <p:nvSpPr>
          <p:cNvPr id="275" name="Shape 275"/>
          <p:cNvSpPr/>
          <p:nvPr/>
        </p:nvSpPr>
        <p:spPr>
          <a:xfrm>
            <a:off x="997700" y="2345937"/>
            <a:ext cx="799200" cy="27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  L1D </a:t>
            </a:r>
          </a:p>
        </p:txBody>
      </p:sp>
      <p:sp>
        <p:nvSpPr>
          <p:cNvPr id="276" name="Shape 276"/>
          <p:cNvSpPr/>
          <p:nvPr/>
        </p:nvSpPr>
        <p:spPr>
          <a:xfrm>
            <a:off x="1159100" y="1566675"/>
            <a:ext cx="476400" cy="4758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</a:t>
            </a:r>
          </a:p>
        </p:txBody>
      </p:sp>
      <p:sp>
        <p:nvSpPr>
          <p:cNvPr id="277" name="Shape 277"/>
          <p:cNvSpPr/>
          <p:nvPr/>
        </p:nvSpPr>
        <p:spPr>
          <a:xfrm>
            <a:off x="2206775" y="1566675"/>
            <a:ext cx="476400" cy="4758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</a:t>
            </a:r>
          </a:p>
        </p:txBody>
      </p:sp>
      <p:cxnSp>
        <p:nvCxnSpPr>
          <p:cNvPr id="278" name="Shape 278"/>
          <p:cNvCxnSpPr/>
          <p:nvPr/>
        </p:nvCxnSpPr>
        <p:spPr>
          <a:xfrm flipH="1" rot="10800000">
            <a:off x="811375" y="2163624"/>
            <a:ext cx="2253899" cy="12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79" name="Shape 279"/>
          <p:cNvCxnSpPr/>
          <p:nvPr/>
        </p:nvCxnSpPr>
        <p:spPr>
          <a:xfrm flipH="1" rot="10800000">
            <a:off x="3116675" y="1274850"/>
            <a:ext cx="1107599" cy="283499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80" name="Shape 280"/>
          <p:cNvSpPr txBox="1"/>
          <p:nvPr/>
        </p:nvSpPr>
        <p:spPr>
          <a:xfrm>
            <a:off x="4265650" y="888600"/>
            <a:ext cx="2052299" cy="87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MACSIM : Simulator for Heterogenous Computing Systems </a:t>
            </a:r>
          </a:p>
        </p:txBody>
      </p:sp>
      <p:cxnSp>
        <p:nvCxnSpPr>
          <p:cNvPr id="281" name="Shape 281"/>
          <p:cNvCxnSpPr/>
          <p:nvPr/>
        </p:nvCxnSpPr>
        <p:spPr>
          <a:xfrm flipH="1" rot="10800000">
            <a:off x="3129575" y="2083674"/>
            <a:ext cx="1066500" cy="7368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82" name="Shape 282"/>
          <p:cNvSpPr txBox="1"/>
          <p:nvPr/>
        </p:nvSpPr>
        <p:spPr>
          <a:xfrm>
            <a:off x="4117150" y="1714625"/>
            <a:ext cx="2099099" cy="6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GEMS: Simulator for Memory Hierarchy </a:t>
            </a:r>
          </a:p>
        </p:txBody>
      </p:sp>
      <p:pic>
        <p:nvPicPr>
          <p:cNvPr id="283" name="Shape 2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9687" y="3639012"/>
            <a:ext cx="1971675" cy="1000125"/>
          </a:xfrm>
          <a:prstGeom prst="rect">
            <a:avLst/>
          </a:prstGeom>
          <a:noFill/>
          <a:ln>
            <a:noFill/>
          </a:ln>
        </p:spPr>
      </p:pic>
      <p:sp>
        <p:nvSpPr>
          <p:cNvPr id="284" name="Shape 284"/>
          <p:cNvSpPr/>
          <p:nvPr/>
        </p:nvSpPr>
        <p:spPr>
          <a:xfrm>
            <a:off x="2359750" y="4120025"/>
            <a:ext cx="531600" cy="2061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5" name="Shape 285"/>
          <p:cNvSpPr/>
          <p:nvPr/>
        </p:nvSpPr>
        <p:spPr>
          <a:xfrm rot="5400000">
            <a:off x="2652100" y="3973024"/>
            <a:ext cx="1065599" cy="500100"/>
          </a:xfrm>
          <a:prstGeom prst="snip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GPROF</a:t>
            </a:r>
          </a:p>
        </p:txBody>
      </p:sp>
      <p:pic>
        <p:nvPicPr>
          <p:cNvPr id="286" name="Shape 2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95775" y="2322400"/>
            <a:ext cx="3815624" cy="2665574"/>
          </a:xfrm>
          <a:prstGeom prst="rect">
            <a:avLst/>
          </a:prstGeom>
          <a:noFill/>
          <a:ln>
            <a:noFill/>
          </a:ln>
        </p:spPr>
      </p:pic>
      <p:sp>
        <p:nvSpPr>
          <p:cNvPr id="287" name="Shape 287"/>
          <p:cNvSpPr/>
          <p:nvPr/>
        </p:nvSpPr>
        <p:spPr>
          <a:xfrm>
            <a:off x="3549712" y="4120025"/>
            <a:ext cx="531600" cy="2061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8" name="Shape 288"/>
          <p:cNvSpPr txBox="1"/>
          <p:nvPr/>
        </p:nvSpPr>
        <p:spPr>
          <a:xfrm>
            <a:off x="6403650" y="1969625"/>
            <a:ext cx="1546500" cy="3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Aladdin Like Flow</a:t>
            </a:r>
          </a:p>
        </p:txBody>
      </p:sp>
      <p:pic>
        <p:nvPicPr>
          <p:cNvPr id="289" name="Shape 28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82750" y="967900"/>
            <a:ext cx="1276350" cy="71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/>
          <p:nvPr>
            <p:ph type="title"/>
          </p:nvPr>
        </p:nvSpPr>
        <p:spPr>
          <a:xfrm>
            <a:off x="702791" y="5"/>
            <a:ext cx="7138800" cy="644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Benchmarks Characterisation</a:t>
            </a:r>
          </a:p>
        </p:txBody>
      </p:sp>
      <p:pic>
        <p:nvPicPr>
          <p:cNvPr id="295" name="Shape 2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2900" y="680350"/>
            <a:ext cx="3026299" cy="4363824"/>
          </a:xfrm>
          <a:prstGeom prst="rect">
            <a:avLst/>
          </a:prstGeom>
          <a:noFill/>
          <a:ln>
            <a:noFill/>
          </a:ln>
        </p:spPr>
      </p:pic>
      <p:sp>
        <p:nvSpPr>
          <p:cNvPr id="296" name="Shape 296"/>
          <p:cNvSpPr txBox="1"/>
          <p:nvPr/>
        </p:nvSpPr>
        <p:spPr>
          <a:xfrm>
            <a:off x="4090725" y="766450"/>
            <a:ext cx="3680699" cy="41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Most memory Intensive : FFT, DISP, TRACK, HIST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Compute Intensive : ADPCM, SUSAN, FILTER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Max. Data Re-use : FFT , Tracking , ADPCM, HIST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Max. Per tile accelerators : 6 ( FFT ) 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/>
          <p:nvPr>
            <p:ph type="title"/>
          </p:nvPr>
        </p:nvSpPr>
        <p:spPr>
          <a:xfrm>
            <a:off x="702791" y="407480"/>
            <a:ext cx="7138800" cy="644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Evaluation Specs</a:t>
            </a:r>
          </a:p>
        </p:txBody>
      </p:sp>
      <p:pic>
        <p:nvPicPr>
          <p:cNvPr id="302" name="Shape 3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64950" y="1016350"/>
            <a:ext cx="3170625" cy="311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Shape 30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2262" y="1368850"/>
            <a:ext cx="4086225" cy="2495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/>
          <p:nvPr>
            <p:ph type="title"/>
          </p:nvPr>
        </p:nvSpPr>
        <p:spPr>
          <a:xfrm>
            <a:off x="702800" y="131552"/>
            <a:ext cx="7138800" cy="382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Results</a:t>
            </a:r>
          </a:p>
        </p:txBody>
      </p:sp>
      <p:pic>
        <p:nvPicPr>
          <p:cNvPr id="309" name="Shape 3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721" y="637525"/>
            <a:ext cx="3121399" cy="2381949"/>
          </a:xfrm>
          <a:prstGeom prst="rect">
            <a:avLst/>
          </a:prstGeom>
          <a:noFill/>
          <a:ln>
            <a:noFill/>
          </a:ln>
        </p:spPr>
      </p:pic>
      <p:sp>
        <p:nvSpPr>
          <p:cNvPr id="310" name="Shape 310"/>
          <p:cNvSpPr txBox="1"/>
          <p:nvPr/>
        </p:nvSpPr>
        <p:spPr>
          <a:xfrm>
            <a:off x="447200" y="3130475"/>
            <a:ext cx="3066900" cy="117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200"/>
              <a:t>Baseline: Scratchpad </a:t>
            </a:r>
          </a:p>
          <a:p>
            <a:pPr rtl="0">
              <a:spcBef>
                <a:spcPts val="0"/>
              </a:spcBef>
              <a:buNone/>
            </a:pPr>
            <a:r>
              <a:rPr b="1" lang="en" sz="1200">
                <a:solidFill>
                  <a:schemeClr val="dk2"/>
                </a:solidFill>
              </a:rPr>
              <a:t>Observation</a:t>
            </a:r>
            <a:r>
              <a:rPr b="1" lang="en" sz="1200"/>
              <a:t>:</a:t>
            </a:r>
            <a:r>
              <a:rPr lang="en" sz="1200"/>
              <a:t> Shared L1x helps memory intensive kernels but hurts compute dominated kernels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>
              <a:spcBef>
                <a:spcPts val="0"/>
              </a:spcBef>
              <a:buNone/>
            </a:pPr>
            <a:r>
              <a:rPr b="1" lang="en" sz="1200">
                <a:solidFill>
                  <a:schemeClr val="dk2"/>
                </a:solidFill>
              </a:rPr>
              <a:t>Observation</a:t>
            </a:r>
            <a:r>
              <a:rPr b="1" lang="en" sz="1200"/>
              <a:t>: </a:t>
            </a:r>
            <a:r>
              <a:rPr lang="en" sz="1200"/>
              <a:t>Private L0x captures spatial locality in SUSAN and ADPCM , better than SHARED</a:t>
            </a:r>
          </a:p>
        </p:txBody>
      </p:sp>
      <p:pic>
        <p:nvPicPr>
          <p:cNvPr id="311" name="Shape 3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60225" y="637524"/>
            <a:ext cx="3250130" cy="2381949"/>
          </a:xfrm>
          <a:prstGeom prst="rect">
            <a:avLst/>
          </a:prstGeom>
          <a:noFill/>
          <a:ln>
            <a:noFill/>
          </a:ln>
        </p:spPr>
      </p:pic>
      <p:sp>
        <p:nvSpPr>
          <p:cNvPr id="312" name="Shape 312"/>
          <p:cNvSpPr txBox="1"/>
          <p:nvPr/>
        </p:nvSpPr>
        <p:spPr>
          <a:xfrm>
            <a:off x="4660225" y="3339800"/>
            <a:ext cx="3181500" cy="148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 sz="1200">
                <a:solidFill>
                  <a:schemeClr val="dk2"/>
                </a:solidFill>
              </a:rPr>
              <a:t>Observation</a:t>
            </a:r>
            <a:r>
              <a:rPr lang="en" sz="1200"/>
              <a:t> :L0x Caches reduce L2 access energy by filtering DMA calls for memory intensive prog.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>
              <a:spcBef>
                <a:spcPts val="0"/>
              </a:spcBef>
              <a:buNone/>
            </a:pPr>
            <a:r>
              <a:rPr b="1" lang="en" sz="1200">
                <a:solidFill>
                  <a:schemeClr val="dk2"/>
                </a:solidFill>
              </a:rPr>
              <a:t>Observation </a:t>
            </a:r>
            <a:r>
              <a:rPr lang="en" sz="1200"/>
              <a:t>: Fusion’s L1x further filters L2 accesses, but increased coherence message result in no significant energy improvement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/>
          <p:nvPr>
            <p:ph type="title"/>
          </p:nvPr>
        </p:nvSpPr>
        <p:spPr>
          <a:xfrm>
            <a:off x="702800" y="64926"/>
            <a:ext cx="7138800" cy="429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Results </a:t>
            </a:r>
          </a:p>
        </p:txBody>
      </p:sp>
      <p:sp>
        <p:nvSpPr>
          <p:cNvPr id="318" name="Shape 318"/>
          <p:cNvSpPr txBox="1"/>
          <p:nvPr/>
        </p:nvSpPr>
        <p:spPr>
          <a:xfrm>
            <a:off x="4645825" y="4010550"/>
            <a:ext cx="2956499" cy="6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990000"/>
                </a:solidFill>
              </a:rPr>
              <a:t>Address Translation overheads need to be mitigated -&gt; reduced in Fusion by removing TLB from critical path.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19" name="Shape 3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6912" y="677500"/>
            <a:ext cx="3122275" cy="206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Shape 3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36450" y="677500"/>
            <a:ext cx="2892149" cy="2069750"/>
          </a:xfrm>
          <a:prstGeom prst="rect">
            <a:avLst/>
          </a:prstGeom>
          <a:noFill/>
          <a:ln>
            <a:noFill/>
          </a:ln>
        </p:spPr>
      </p:pic>
      <p:sp>
        <p:nvSpPr>
          <p:cNvPr id="321" name="Shape 321"/>
          <p:cNvSpPr txBox="1"/>
          <p:nvPr/>
        </p:nvSpPr>
        <p:spPr>
          <a:xfrm>
            <a:off x="4636450" y="3087575"/>
            <a:ext cx="2809199" cy="6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Large Caches at L1x and L0x still may not capture all the working sets and hence fail to give any energy benefits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100"/>
          </a:p>
        </p:txBody>
      </p:sp>
      <p:sp>
        <p:nvSpPr>
          <p:cNvPr id="322" name="Shape 322"/>
          <p:cNvSpPr txBox="1"/>
          <p:nvPr/>
        </p:nvSpPr>
        <p:spPr>
          <a:xfrm>
            <a:off x="466250" y="3967800"/>
            <a:ext cx="3187500" cy="7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rgbClr val="660000"/>
                </a:solidFill>
              </a:rPr>
              <a:t>Protocol Extensions like write forwarding can reduce energy consumption in Fusion model.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rgbClr val="66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3" name="Shape 323"/>
          <p:cNvSpPr txBox="1"/>
          <p:nvPr/>
        </p:nvSpPr>
        <p:spPr>
          <a:xfrm>
            <a:off x="524200" y="3230375"/>
            <a:ext cx="2683200" cy="50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Write Through caches are energy expensive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10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702791" y="407480"/>
            <a:ext cx="7138800" cy="644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Outline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702791" y="1118855"/>
            <a:ext cx="7138800" cy="332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Char char="●"/>
            </a:pPr>
            <a:r>
              <a:rPr lang="en"/>
              <a:t>Motivation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Char char="●"/>
            </a:pPr>
            <a:r>
              <a:rPr lang="en"/>
              <a:t>Proposed Design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Char char="●"/>
            </a:pPr>
            <a:r>
              <a:rPr lang="en"/>
              <a:t>Implementation details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Char char="●"/>
            </a:pPr>
            <a:r>
              <a:rPr lang="en"/>
              <a:t>Evaluation Methods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Char char="●"/>
            </a:pPr>
            <a:r>
              <a:rPr lang="en"/>
              <a:t>Results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Char char="●"/>
            </a:pPr>
            <a:r>
              <a:rPr lang="en"/>
              <a:t>Conclusion and Comments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Char char="●"/>
            </a:pPr>
            <a:r>
              <a:rPr lang="en"/>
              <a:t>References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/>
          <p:nvPr>
            <p:ph type="title"/>
          </p:nvPr>
        </p:nvSpPr>
        <p:spPr>
          <a:xfrm>
            <a:off x="702791" y="407480"/>
            <a:ext cx="7138800" cy="644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Comments </a:t>
            </a:r>
          </a:p>
        </p:txBody>
      </p:sp>
      <p:sp>
        <p:nvSpPr>
          <p:cNvPr id="329" name="Shape 329"/>
          <p:cNvSpPr txBox="1"/>
          <p:nvPr>
            <p:ph idx="1" type="body"/>
          </p:nvPr>
        </p:nvSpPr>
        <p:spPr>
          <a:xfrm>
            <a:off x="702791" y="1118855"/>
            <a:ext cx="7138800" cy="332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Not all benchmarks with high share percentage are evaluated on write-forwarding.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Should kernels that are candidates for write forwarding be designed as single accelerators ?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How does providing private L0 ( 4-8KB) per ACx scale for more than 6 ( max here )  ACx per tile ?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Adding timestamp comparison logic / update logic in the cache is a major change in cache design. Do these affect access latency ? 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/>
          <p:nvPr>
            <p:ph type="title"/>
          </p:nvPr>
        </p:nvSpPr>
        <p:spPr>
          <a:xfrm>
            <a:off x="702791" y="407480"/>
            <a:ext cx="7138800" cy="644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References</a:t>
            </a:r>
          </a:p>
        </p:txBody>
      </p:sp>
      <p:sp>
        <p:nvSpPr>
          <p:cNvPr id="335" name="Shape 335"/>
          <p:cNvSpPr txBox="1"/>
          <p:nvPr>
            <p:ph idx="1" type="body"/>
          </p:nvPr>
        </p:nvSpPr>
        <p:spPr>
          <a:xfrm>
            <a:off x="702791" y="1118855"/>
            <a:ext cx="7138800" cy="332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98450" lvl="0" marL="457200" rtl="0">
              <a:lnSpc>
                <a:spcPct val="150000"/>
              </a:lnSpc>
              <a:spcBef>
                <a:spcPts val="0"/>
              </a:spcBef>
              <a:buSzPct val="100000"/>
              <a:buAutoNum type="arabicPeriod"/>
            </a:pPr>
            <a:r>
              <a:rPr i="1" lang="en" sz="1100"/>
              <a:t>Goodridge. The effect and technique of system coherence in arm multicore technology</a:t>
            </a:r>
          </a:p>
          <a:p>
            <a:pPr indent="-298450" lvl="0" marL="457200" rtl="0">
              <a:lnSpc>
                <a:spcPct val="150000"/>
              </a:lnSpc>
              <a:spcBef>
                <a:spcPts val="0"/>
              </a:spcBef>
              <a:buSzPct val="100000"/>
              <a:buAutoNum type="arabicPeriod"/>
            </a:pPr>
            <a:r>
              <a:rPr i="1" lang="en" sz="1100"/>
              <a:t>POWER8 Coherent Accelerator Processor Interface http://www-304.ibm.com/webapp/set2/sas/f/capi/home.html</a:t>
            </a:r>
          </a:p>
          <a:p>
            <a:pPr indent="-298450" lvl="0" marL="457200" rtl="0">
              <a:lnSpc>
                <a:spcPct val="150000"/>
              </a:lnSpc>
              <a:spcBef>
                <a:spcPts val="0"/>
              </a:spcBef>
              <a:buSzPct val="100000"/>
              <a:buAutoNum type="arabicPeriod"/>
            </a:pPr>
            <a:r>
              <a:rPr i="1" lang="en" sz="1100"/>
              <a:t>Towards Cache Friendly Hardware Accelerators , Yakun Sophia Shao, Sam Xi, Viji Srinivasan† , Gu-Yeon Wei, David Brooks</a:t>
            </a:r>
          </a:p>
          <a:p>
            <a:pPr indent="-279400" lvl="0" marL="457200" rtl="0">
              <a:lnSpc>
                <a:spcPct val="150000"/>
              </a:lnSpc>
              <a:spcBef>
                <a:spcPts val="0"/>
              </a:spcBef>
              <a:buSzPct val="100000"/>
              <a:buFont typeface="Arial"/>
              <a:buAutoNum type="arabicPeriod"/>
            </a:pPr>
            <a:r>
              <a:rPr lang="en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Rakesh Komuravelli, Matthew D. Sinclair, Johnathan Alsop, Muhammad Huzaifa, Maria Kotsifakou, Prakalp Srivastava, Sarita V. Adve, and Vikram S. Adve. 2015. Stash: have your scratchpad and cache it too. In </a:t>
            </a:r>
            <a:r>
              <a:rPr i="1" lang="en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Proceedings of the 42nd Annual International Symposium on Computer Architecture</a:t>
            </a:r>
            <a:r>
              <a:rPr lang="en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(ISCA '15). ACM, New York, NY, USA, 707-719. DOI=</a:t>
            </a:r>
            <a:r>
              <a:rPr lang="en" sz="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http://dx.doi.org/10.1145/2749469.2750374</a:t>
            </a:r>
            <a:r>
              <a:rPr lang="en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-279400" lvl="0" marL="4572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Y. S. S. B. R. Gu and Y. W. D. Brooks. Aladdin: A pre-rtl, powerperformance accelerator simulator enabling large design space exploration of customized architectures</a:t>
            </a:r>
          </a:p>
          <a:p>
            <a:pPr indent="-279400" lvl="0" marL="4572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B. Reagen, R. Adolf, S. Y. Shao, G.-Y. Wei, and D. Brooks. Machsuite: Benchmarks for accelerator design and customized architectures. In IEEE International Symposium on Workload Characterization (IISWC), 2014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/>
          <p:nvPr>
            <p:ph type="title"/>
          </p:nvPr>
        </p:nvSpPr>
        <p:spPr>
          <a:xfrm>
            <a:off x="702791" y="407480"/>
            <a:ext cx="7138800" cy="644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Thank you </a:t>
            </a:r>
          </a:p>
        </p:txBody>
      </p:sp>
      <p:pic>
        <p:nvPicPr>
          <p:cNvPr id="341" name="Shape 3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37298" y="525100"/>
            <a:ext cx="3362899" cy="4483875"/>
          </a:xfrm>
          <a:prstGeom prst="rect">
            <a:avLst/>
          </a:prstGeom>
          <a:noFill/>
          <a:ln>
            <a:noFill/>
          </a:ln>
        </p:spPr>
      </p:pic>
      <p:sp>
        <p:nvSpPr>
          <p:cNvPr id="342" name="Shape 342"/>
          <p:cNvSpPr txBox="1"/>
          <p:nvPr/>
        </p:nvSpPr>
        <p:spPr>
          <a:xfrm>
            <a:off x="672675" y="2255325"/>
            <a:ext cx="3228600" cy="514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Questions ??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702916" y="5"/>
            <a:ext cx="7138800" cy="644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Accelerators : We need them, but ..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702925" y="644700"/>
            <a:ext cx="7138800" cy="289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38761D"/>
              </a:buClr>
              <a:buChar char="+"/>
            </a:pPr>
            <a:r>
              <a:rPr lang="en">
                <a:solidFill>
                  <a:srgbClr val="38761D"/>
                </a:solidFill>
              </a:rPr>
              <a:t>Specialised Hardware to reduce power and gain performance</a:t>
            </a:r>
          </a:p>
          <a:p>
            <a:pPr indent="-228600" lvl="0" marL="457200" rtl="0">
              <a:spcBef>
                <a:spcPts val="0"/>
              </a:spcBef>
              <a:buClr>
                <a:srgbClr val="38761D"/>
              </a:buClr>
              <a:buChar char="+"/>
            </a:pPr>
            <a:r>
              <a:rPr lang="en">
                <a:solidFill>
                  <a:srgbClr val="38761D"/>
                </a:solidFill>
              </a:rPr>
              <a:t>Power and Clock Gating easier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86225" y="1418873"/>
            <a:ext cx="6172200" cy="169675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Shape 109"/>
          <p:cNvSpPr txBox="1"/>
          <p:nvPr/>
        </p:nvSpPr>
        <p:spPr>
          <a:xfrm>
            <a:off x="808825" y="3889800"/>
            <a:ext cx="6549599" cy="1075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Clr>
                <a:srgbClr val="980000"/>
              </a:buClr>
              <a:buChar char="-"/>
            </a:pPr>
            <a:r>
              <a:rPr lang="en"/>
              <a:t>Granularity of Accelerators : Fine Grained fix function vs coarse domain specific </a:t>
            </a:r>
          </a:p>
          <a:p>
            <a:pPr indent="-342900" lvl="0" marL="457200">
              <a:spcBef>
                <a:spcPts val="0"/>
              </a:spcBef>
              <a:buClr>
                <a:srgbClr val="980000"/>
              </a:buClr>
              <a:buChar char="-"/>
            </a:pPr>
            <a:r>
              <a:rPr lang="en"/>
              <a:t>Programmability Concerns : How easy is the discovery and how frequent is the invocation</a:t>
            </a:r>
          </a:p>
        </p:txBody>
      </p:sp>
      <p:sp>
        <p:nvSpPr>
          <p:cNvPr id="110" name="Shape 110"/>
          <p:cNvSpPr/>
          <p:nvPr/>
        </p:nvSpPr>
        <p:spPr>
          <a:xfrm>
            <a:off x="1233825" y="3153700"/>
            <a:ext cx="6172199" cy="389999"/>
          </a:xfrm>
          <a:prstGeom prst="leftRightArrowCallout">
            <a:avLst>
              <a:gd fmla="val 25000" name="adj1"/>
              <a:gd fmla="val 25000" name="adj2"/>
              <a:gd fmla="val 25000" name="adj3"/>
              <a:gd fmla="val 48123" name="adj4"/>
            </a:avLst>
          </a:prstGeom>
          <a:solidFill>
            <a:srgbClr val="073763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>
                <a:solidFill>
                  <a:schemeClr val="lt1"/>
                </a:solidFill>
              </a:rPr>
              <a:t>Specialization Spectrum 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1361025" y="3449050"/>
            <a:ext cx="5917799" cy="213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800"/>
              <a:t>Dynamically Specialized Datapaths for Energy Efficient Computing, Venkatraman Govindaraju Chen-Han Ho Karthikeyan Sankaralingam Vertical Research Group University of Wisconsin-Madison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740875" y="1"/>
            <a:ext cx="7138800" cy="486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Fixed Function Accelerators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740866" y="700105"/>
            <a:ext cx="7138800" cy="3327900"/>
          </a:xfrm>
          <a:prstGeom prst="rect">
            <a:avLst/>
          </a:prstGeom>
          <a:noFill/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Fine grain off-loading of functions to multiple accelerators </a:t>
            </a:r>
          </a:p>
          <a:p>
            <a:pPr indent="-228600" lvl="0" marL="457200">
              <a:spcBef>
                <a:spcPts val="0"/>
              </a:spcBef>
              <a:buClr>
                <a:srgbClr val="38761D"/>
              </a:buClr>
              <a:buChar char="+"/>
            </a:pPr>
            <a:r>
              <a:rPr lang="en">
                <a:solidFill>
                  <a:srgbClr val="38761D"/>
                </a:solidFill>
              </a:rPr>
              <a:t>Enables data path reuse 			+ Saves control path power </a:t>
            </a:r>
          </a:p>
        </p:txBody>
      </p:sp>
      <p:pic>
        <p:nvPicPr>
          <p:cNvPr id="118" name="Shape 118"/>
          <p:cNvPicPr preferRelativeResize="0"/>
          <p:nvPr/>
        </p:nvPicPr>
        <p:blipFill rotWithShape="1">
          <a:blip r:embed="rId3">
            <a:alphaModFix/>
          </a:blip>
          <a:srcRect b="10418" l="0" r="0" t="0"/>
          <a:stretch/>
        </p:blipFill>
        <p:spPr>
          <a:xfrm>
            <a:off x="264650" y="1587750"/>
            <a:ext cx="4007624" cy="2003699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Shape 119"/>
          <p:cNvSpPr txBox="1"/>
          <p:nvPr/>
        </p:nvSpPr>
        <p:spPr>
          <a:xfrm>
            <a:off x="218850" y="4186625"/>
            <a:ext cx="8068799" cy="875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980000"/>
              </a:buClr>
              <a:buChar char="-"/>
            </a:pPr>
            <a:r>
              <a:rPr lang="en">
                <a:solidFill>
                  <a:srgbClr val="980000"/>
                </a:solidFill>
              </a:rPr>
              <a:t>Creates producer - consumer scenario 		- Incurs frequent data movement ( DMA Calls ) </a:t>
            </a:r>
          </a:p>
          <a:p>
            <a:pPr indent="-298450" lvl="0" marL="457200">
              <a:spcBef>
                <a:spcPts val="0"/>
              </a:spcBef>
              <a:buSzPct val="91666"/>
              <a:buChar char="-"/>
            </a:pPr>
            <a:r>
              <a:rPr lang="en" sz="1200"/>
              <a:t>Forwarding Buffers ? Co-located, shared memory?</a:t>
            </a:r>
            <a:r>
              <a:rPr lang="en" sz="1100"/>
              <a:t>	-</a:t>
            </a:r>
            <a:r>
              <a:rPr lang="en" sz="1200"/>
              <a:t> Scratchpad ? Cache ? Stash ? Both ? Always ? ??</a:t>
            </a:r>
            <a:r>
              <a:rPr lang="en" sz="1100"/>
              <a:t> </a:t>
            </a:r>
          </a:p>
        </p:txBody>
      </p:sp>
      <p:sp>
        <p:nvSpPr>
          <p:cNvPr id="120" name="Shape 120"/>
          <p:cNvSpPr/>
          <p:nvPr/>
        </p:nvSpPr>
        <p:spPr>
          <a:xfrm>
            <a:off x="6108675" y="1731750"/>
            <a:ext cx="1465200" cy="247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func1();</a:t>
            </a:r>
          </a:p>
        </p:txBody>
      </p:sp>
      <p:cxnSp>
        <p:nvCxnSpPr>
          <p:cNvPr id="121" name="Shape 121"/>
          <p:cNvCxnSpPr>
            <a:stCxn id="120" idx="2"/>
            <a:endCxn id="122" idx="0"/>
          </p:cNvCxnSpPr>
          <p:nvPr/>
        </p:nvCxnSpPr>
        <p:spPr>
          <a:xfrm>
            <a:off x="6841275" y="1979250"/>
            <a:ext cx="0" cy="261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22" name="Shape 122"/>
          <p:cNvSpPr/>
          <p:nvPr/>
        </p:nvSpPr>
        <p:spPr>
          <a:xfrm>
            <a:off x="6108675" y="2240300"/>
            <a:ext cx="1465200" cy="247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func2();</a:t>
            </a:r>
          </a:p>
        </p:txBody>
      </p:sp>
      <p:sp>
        <p:nvSpPr>
          <p:cNvPr id="123" name="Shape 123"/>
          <p:cNvSpPr/>
          <p:nvPr/>
        </p:nvSpPr>
        <p:spPr>
          <a:xfrm>
            <a:off x="6108675" y="2835400"/>
            <a:ext cx="1465200" cy="247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func3();</a:t>
            </a:r>
          </a:p>
        </p:txBody>
      </p:sp>
      <p:cxnSp>
        <p:nvCxnSpPr>
          <p:cNvPr id="124" name="Shape 124"/>
          <p:cNvCxnSpPr>
            <a:stCxn id="123" idx="2"/>
            <a:endCxn id="125" idx="0"/>
          </p:cNvCxnSpPr>
          <p:nvPr/>
        </p:nvCxnSpPr>
        <p:spPr>
          <a:xfrm>
            <a:off x="6841275" y="3082900"/>
            <a:ext cx="0" cy="261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25" name="Shape 125"/>
          <p:cNvSpPr/>
          <p:nvPr/>
        </p:nvSpPr>
        <p:spPr>
          <a:xfrm>
            <a:off x="6108675" y="3343950"/>
            <a:ext cx="1465200" cy="247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func4();</a:t>
            </a:r>
          </a:p>
        </p:txBody>
      </p:sp>
      <p:cxnSp>
        <p:nvCxnSpPr>
          <p:cNvPr id="126" name="Shape 126"/>
          <p:cNvCxnSpPr>
            <a:stCxn id="122" idx="2"/>
            <a:endCxn id="123" idx="0"/>
          </p:cNvCxnSpPr>
          <p:nvPr/>
        </p:nvCxnSpPr>
        <p:spPr>
          <a:xfrm>
            <a:off x="6841275" y="2487800"/>
            <a:ext cx="0" cy="347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27" name="Shape 127"/>
          <p:cNvSpPr/>
          <p:nvPr/>
        </p:nvSpPr>
        <p:spPr>
          <a:xfrm>
            <a:off x="5100075" y="1731750"/>
            <a:ext cx="371100" cy="1859699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LLC</a:t>
            </a:r>
          </a:p>
        </p:txBody>
      </p:sp>
      <p:sp>
        <p:nvSpPr>
          <p:cNvPr id="128" name="Shape 128"/>
          <p:cNvSpPr/>
          <p:nvPr/>
        </p:nvSpPr>
        <p:spPr>
          <a:xfrm>
            <a:off x="5540175" y="1822200"/>
            <a:ext cx="499500" cy="66599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/>
        </p:nvSpPr>
        <p:spPr>
          <a:xfrm>
            <a:off x="5540175" y="2330750"/>
            <a:ext cx="499500" cy="66599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5540175" y="2925850"/>
            <a:ext cx="499500" cy="66599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5540175" y="3434400"/>
            <a:ext cx="499500" cy="66599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 txBox="1"/>
          <p:nvPr/>
        </p:nvSpPr>
        <p:spPr>
          <a:xfrm>
            <a:off x="5471175" y="1541250"/>
            <a:ext cx="1465200" cy="26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000"/>
              <a:t>DMA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352075" y="3591450"/>
            <a:ext cx="3720300" cy="2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i="1" lang="en" sz="800"/>
              <a:t>Y. S. S. B. R. Gu and Y. W. D. Brooks. Aladdin: A pre-rtl, powerperformance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i="1" lang="en" sz="800"/>
              <a:t>accelerator simulator enabling large design space exploration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37500"/>
              <a:buFont typeface="Arial"/>
              <a:buNone/>
            </a:pPr>
            <a:r>
              <a:rPr i="1" lang="en" sz="800"/>
              <a:t>of customized architectures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1341625" y="2844591"/>
            <a:ext cx="780244" cy="485994"/>
          </a:xfrm>
          <a:custGeom>
            <a:pathLst>
              <a:path extrusionOk="0" h="5345" w="17508">
                <a:moveTo>
                  <a:pt x="0" y="4964"/>
                </a:moveTo>
                <a:cubicBezTo>
                  <a:pt x="2156" y="4139"/>
                  <a:pt x="10023" y="-47"/>
                  <a:pt x="12941" y="16"/>
                </a:cubicBezTo>
                <a:cubicBezTo>
                  <a:pt x="15859" y="79"/>
                  <a:pt x="16746" y="4456"/>
                  <a:pt x="17508" y="5345"/>
                </a:cubicBezTo>
              </a:path>
            </a:pathLst>
          </a:custGeom>
          <a:noFill/>
          <a:ln cap="flat" cmpd="sng" w="28575">
            <a:solidFill>
              <a:srgbClr val="38761D"/>
            </a:solidFill>
            <a:prstDash val="solid"/>
            <a:round/>
            <a:headEnd len="lg" w="lg" type="none"/>
            <a:tailEnd len="lg" w="lg" type="none"/>
          </a:ln>
        </p:spPr>
      </p:sp>
      <p:pic>
        <p:nvPicPr>
          <p:cNvPr id="135" name="Shape 1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30075" y="3224991"/>
            <a:ext cx="1048011" cy="974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702791" y="407480"/>
            <a:ext cx="7138800" cy="644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Architecture : Tile + ? 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3130450" y="1099825"/>
            <a:ext cx="5339100" cy="332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- Tiled architecture : Multiple fixed function accelerators on a single tile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 Independent memory hierarchy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 Independent coherence protocol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 Multiple Tiles per core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42" name="Shape 1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2525" y="1179562"/>
            <a:ext cx="2015725" cy="1871062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Shape 143"/>
          <p:cNvSpPr/>
          <p:nvPr/>
        </p:nvSpPr>
        <p:spPr>
          <a:xfrm>
            <a:off x="3901112" y="4595800"/>
            <a:ext cx="742175" cy="387775"/>
          </a:xfrm>
          <a:prstGeom prst="flowChartExtra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4" name="Shape 144"/>
          <p:cNvSpPr/>
          <p:nvPr/>
        </p:nvSpPr>
        <p:spPr>
          <a:xfrm>
            <a:off x="832512" y="4310500"/>
            <a:ext cx="6936600" cy="285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Scratchpad  				   						    Caches 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702800" y="3178025"/>
            <a:ext cx="3577800" cy="1341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04800" lvl="0" marL="457200" rtl="0">
              <a:spcBef>
                <a:spcPts val="0"/>
              </a:spcBef>
              <a:buClr>
                <a:srgbClr val="274E13"/>
              </a:buClr>
              <a:buSzPct val="100000"/>
              <a:buChar char="+"/>
            </a:pPr>
            <a:r>
              <a:rPr lang="en" sz="1200">
                <a:solidFill>
                  <a:srgbClr val="274E13"/>
                </a:solidFill>
              </a:rPr>
              <a:t>Deterministic Access</a:t>
            </a:r>
          </a:p>
          <a:p>
            <a:pPr indent="-304800" lvl="0" marL="457200" rtl="0">
              <a:spcBef>
                <a:spcPts val="0"/>
              </a:spcBef>
              <a:buClr>
                <a:srgbClr val="274E13"/>
              </a:buClr>
              <a:buSzPct val="100000"/>
              <a:buChar char="+"/>
            </a:pPr>
            <a:r>
              <a:rPr lang="en" sz="1200">
                <a:solidFill>
                  <a:srgbClr val="274E13"/>
                </a:solidFill>
              </a:rPr>
              <a:t>Low Load Use Latency</a:t>
            </a:r>
          </a:p>
          <a:p>
            <a:pPr indent="-304800" lvl="0" marL="457200" rtl="0">
              <a:spcBef>
                <a:spcPts val="0"/>
              </a:spcBef>
              <a:buClr>
                <a:srgbClr val="274E13"/>
              </a:buClr>
              <a:buSzPct val="100000"/>
              <a:buChar char="+"/>
            </a:pPr>
            <a:r>
              <a:rPr lang="en" sz="1200">
                <a:solidFill>
                  <a:srgbClr val="274E13"/>
                </a:solidFill>
              </a:rPr>
              <a:t>Efficient Memory Utilization </a:t>
            </a:r>
          </a:p>
          <a:p>
            <a:pPr indent="-304800" lvl="0" marL="457200" rtl="0">
              <a:spcBef>
                <a:spcPts val="0"/>
              </a:spcBef>
              <a:buClr>
                <a:srgbClr val="990000"/>
              </a:buClr>
              <a:buSzPct val="100000"/>
              <a:buChar char="-"/>
            </a:pPr>
            <a:r>
              <a:rPr lang="en" sz="1200">
                <a:solidFill>
                  <a:srgbClr val="990000"/>
                </a:solidFill>
              </a:rPr>
              <a:t>Incoherent ,Private Address Space </a:t>
            </a:r>
          </a:p>
          <a:p>
            <a:pPr indent="-304800" lvl="0" marL="457200" rtl="0">
              <a:spcBef>
                <a:spcPts val="0"/>
              </a:spcBef>
              <a:buClr>
                <a:srgbClr val="990000"/>
              </a:buClr>
              <a:buSzPct val="100000"/>
              <a:buChar char="-"/>
            </a:pPr>
            <a:r>
              <a:rPr lang="en" sz="1200">
                <a:solidFill>
                  <a:srgbClr val="990000"/>
                </a:solidFill>
              </a:rPr>
              <a:t>Software Managed 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4556525" y="3054350"/>
            <a:ext cx="3488699" cy="11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04800" lvl="0" marL="457200" rtl="0">
              <a:spcBef>
                <a:spcPts val="0"/>
              </a:spcBef>
              <a:buClr>
                <a:srgbClr val="274E13"/>
              </a:buClr>
              <a:buSzPct val="100000"/>
              <a:buChar char="+"/>
            </a:pPr>
            <a:r>
              <a:rPr lang="en" sz="1200">
                <a:solidFill>
                  <a:srgbClr val="274E13"/>
                </a:solidFill>
              </a:rPr>
              <a:t>Indeterministic behaviour (Hit/Miss)</a:t>
            </a:r>
          </a:p>
          <a:p>
            <a:pPr indent="-304800" lvl="0" marL="457200" rtl="0">
              <a:spcBef>
                <a:spcPts val="0"/>
              </a:spcBef>
              <a:buClr>
                <a:srgbClr val="274E13"/>
              </a:buClr>
              <a:buSzPct val="100000"/>
              <a:buChar char="+"/>
            </a:pPr>
            <a:r>
              <a:rPr lang="en" sz="1200">
                <a:solidFill>
                  <a:srgbClr val="274E13"/>
                </a:solidFill>
              </a:rPr>
              <a:t>Coherent , Non polluting memory   </a:t>
            </a:r>
          </a:p>
          <a:p>
            <a:pPr indent="-304800" lvl="0" marL="457200" rtl="0">
              <a:spcBef>
                <a:spcPts val="0"/>
              </a:spcBef>
              <a:buClr>
                <a:srgbClr val="274E13"/>
              </a:buClr>
              <a:buSzPct val="100000"/>
              <a:buChar char="+"/>
            </a:pPr>
            <a:r>
              <a:rPr lang="en" sz="1200">
                <a:solidFill>
                  <a:srgbClr val="274E13"/>
                </a:solidFill>
              </a:rPr>
              <a:t>Capture locality, enable reuse </a:t>
            </a:r>
          </a:p>
          <a:p>
            <a:pPr indent="-304800" lvl="0" marL="457200" rtl="0">
              <a:spcBef>
                <a:spcPts val="0"/>
              </a:spcBef>
              <a:buClr>
                <a:srgbClr val="990000"/>
              </a:buClr>
              <a:buSzPct val="100000"/>
              <a:buChar char="-"/>
            </a:pPr>
            <a:r>
              <a:rPr lang="en" sz="1200">
                <a:solidFill>
                  <a:srgbClr val="990000"/>
                </a:solidFill>
              </a:rPr>
              <a:t>H/w address translation energy and latency</a:t>
            </a:r>
          </a:p>
          <a:p>
            <a:pPr indent="-304800" lvl="0" marL="457200">
              <a:spcBef>
                <a:spcPts val="0"/>
              </a:spcBef>
              <a:buClr>
                <a:srgbClr val="990000"/>
              </a:buClr>
              <a:buSzPct val="100000"/>
              <a:buChar char="-"/>
            </a:pPr>
            <a:r>
              <a:rPr lang="en" sz="1200">
                <a:solidFill>
                  <a:srgbClr val="990000"/>
                </a:solidFill>
              </a:rPr>
              <a:t>Implicit data movement, lazy writebacks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702800" y="0"/>
            <a:ext cx="7138800" cy="55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Baseline Systems: SCRATCH and SHARED</a:t>
            </a:r>
          </a:p>
        </p:txBody>
      </p:sp>
      <p:pic>
        <p:nvPicPr>
          <p:cNvPr id="152" name="Shape 1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3550" y="990500"/>
            <a:ext cx="4841774" cy="310015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Shape 153"/>
          <p:cNvSpPr txBox="1"/>
          <p:nvPr/>
        </p:nvSpPr>
        <p:spPr>
          <a:xfrm>
            <a:off x="57100" y="4529175"/>
            <a:ext cx="3796499" cy="614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100">
                <a:solidFill>
                  <a:schemeClr val="dk2"/>
                </a:solidFill>
              </a:rPr>
              <a:t>eg: SoC systems :AXI - ARM [1], CAPI -IBM [2]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4" name="Shape 154"/>
          <p:cNvSpPr txBox="1"/>
          <p:nvPr/>
        </p:nvSpPr>
        <p:spPr>
          <a:xfrm>
            <a:off x="57100" y="884900"/>
            <a:ext cx="2017199" cy="3581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200"/>
              <a:t>Private Scratchpad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1 per Accelerator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DMA controller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38761D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 sz="1200">
                <a:solidFill>
                  <a:srgbClr val="38761D"/>
                </a:solidFill>
              </a:rPr>
              <a:t>Good for Compute Intensive workloads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38761D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 sz="1200">
                <a:solidFill>
                  <a:srgbClr val="38761D"/>
                </a:solidFill>
              </a:rPr>
              <a:t>Large Size of Scratch.</a:t>
            </a:r>
          </a:p>
          <a:p>
            <a:pPr rtl="0">
              <a:spcBef>
                <a:spcPts val="0"/>
              </a:spcBef>
              <a:buNone/>
            </a:pPr>
            <a:r>
              <a:rPr lang="en" sz="1200">
                <a:solidFill>
                  <a:srgbClr val="38761D"/>
                </a:solidFill>
              </a:rPr>
              <a:t>amortizes DMA overhead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38761D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 sz="1200">
                <a:solidFill>
                  <a:srgbClr val="990000"/>
                </a:solidFill>
              </a:rPr>
              <a:t>Large Size increases access latency, energy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99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 sz="1200">
                <a:solidFill>
                  <a:srgbClr val="990000"/>
                </a:solidFill>
              </a:rPr>
              <a:t>High overhead for kernels of seq. programs with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rgbClr val="990000"/>
                </a:solidFill>
              </a:rPr>
              <a:t>high locality 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x="6489275" y="761200"/>
            <a:ext cx="1902899" cy="4215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200"/>
              <a:t>Shared L1 per tile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>
              <a:spcBef>
                <a:spcPts val="0"/>
              </a:spcBef>
              <a:buNone/>
            </a:pPr>
            <a:r>
              <a:rPr lang="en" sz="1200"/>
              <a:t>L1X takes part in MESI based coherence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>
              <a:spcBef>
                <a:spcPts val="0"/>
              </a:spcBef>
              <a:buNone/>
            </a:pPr>
            <a:r>
              <a:rPr lang="en" sz="1200"/>
              <a:t>L2 at host maintains inclusion with L1X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>
              <a:spcBef>
                <a:spcPts val="0"/>
              </a:spcBef>
              <a:buNone/>
            </a:pPr>
            <a:r>
              <a:rPr lang="en" sz="1200">
                <a:solidFill>
                  <a:srgbClr val="38761D"/>
                </a:solidFill>
              </a:rPr>
              <a:t>Capture spatial and temporal locality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38761D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 sz="1200">
                <a:solidFill>
                  <a:srgbClr val="38761D"/>
                </a:solidFill>
              </a:rPr>
              <a:t>Provide coherent view of memory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38761D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 sz="1200">
                <a:solidFill>
                  <a:srgbClr val="990000"/>
                </a:solidFill>
              </a:rPr>
              <a:t>Customized hierarchy needed for efficiency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>
              <a:solidFill>
                <a:srgbClr val="99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" sz="1200">
                <a:solidFill>
                  <a:srgbClr val="990000"/>
                </a:solidFill>
              </a:rPr>
              <a:t>Size vs Latency tradeoffs as  needs to be sized for multiple s/w threads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702791" y="407480"/>
            <a:ext cx="7138800" cy="644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Fusion Architecture </a:t>
            </a:r>
          </a:p>
        </p:txBody>
      </p:sp>
      <p:pic>
        <p:nvPicPr>
          <p:cNvPr id="161" name="Shape 1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6249" y="1471275"/>
            <a:ext cx="5002424" cy="2686824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Shape 162"/>
          <p:cNvSpPr txBox="1"/>
          <p:nvPr/>
        </p:nvSpPr>
        <p:spPr>
          <a:xfrm>
            <a:off x="0" y="1294050"/>
            <a:ext cx="2949600" cy="33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200"/>
              <a:t>Private L0X per accelerator, independently sized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>
              <a:spcBef>
                <a:spcPts val="0"/>
              </a:spcBef>
              <a:buNone/>
            </a:pPr>
            <a:r>
              <a:rPr lang="en" sz="1200"/>
              <a:t>Banked L1x : shared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>
              <a:spcBef>
                <a:spcPts val="0"/>
              </a:spcBef>
              <a:buNone/>
            </a:pPr>
            <a:r>
              <a:rPr lang="en" sz="1200"/>
              <a:t>ACC Coherence between L0 and L1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>
              <a:spcBef>
                <a:spcPts val="0"/>
              </a:spcBef>
              <a:buNone/>
            </a:pPr>
            <a:r>
              <a:rPr lang="en" sz="1200"/>
              <a:t>L1x Coherent with core via MESI protocol implementation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>
              <a:spcBef>
                <a:spcPts val="0"/>
              </a:spcBef>
              <a:buNone/>
            </a:pPr>
            <a:r>
              <a:rPr lang="en" sz="1200">
                <a:solidFill>
                  <a:srgbClr val="0000FF"/>
                </a:solidFill>
              </a:rPr>
              <a:t>Virtual address (no TLB) </a:t>
            </a:r>
            <a:r>
              <a:rPr lang="en" sz="1200"/>
              <a:t> space for accelerators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>
              <a:spcBef>
                <a:spcPts val="0"/>
              </a:spcBef>
              <a:buNone/>
            </a:pPr>
            <a:r>
              <a:rPr lang="en" sz="1200"/>
              <a:t>Timestamp based coherence between accelerators L0x and  L1x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>
              <a:spcBef>
                <a:spcPts val="0"/>
              </a:spcBef>
              <a:buNone/>
            </a:pPr>
            <a:r>
              <a:rPr lang="en" sz="1200"/>
              <a:t>PID Tags in caches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sp>
        <p:nvSpPr>
          <p:cNvPr id="163" name="Shape 163"/>
          <p:cNvSpPr/>
          <p:nvPr/>
        </p:nvSpPr>
        <p:spPr>
          <a:xfrm>
            <a:off x="6108700" y="2530900"/>
            <a:ext cx="618600" cy="190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PID1</a:t>
            </a:r>
          </a:p>
        </p:txBody>
      </p:sp>
      <p:sp>
        <p:nvSpPr>
          <p:cNvPr id="164" name="Shape 164"/>
          <p:cNvSpPr/>
          <p:nvPr/>
        </p:nvSpPr>
        <p:spPr>
          <a:xfrm>
            <a:off x="7155525" y="2530900"/>
            <a:ext cx="618600" cy="190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PID2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702791" y="407480"/>
            <a:ext cx="7138800" cy="644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Fusion : Data flow</a:t>
            </a:r>
          </a:p>
        </p:txBody>
      </p:sp>
      <p:pic>
        <p:nvPicPr>
          <p:cNvPr id="170" name="Shape 1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9952" y="1172587"/>
            <a:ext cx="5841499" cy="2798325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Shape 171"/>
          <p:cNvSpPr txBox="1"/>
          <p:nvPr/>
        </p:nvSpPr>
        <p:spPr>
          <a:xfrm>
            <a:off x="364550" y="4091350"/>
            <a:ext cx="3777599" cy="4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</a:rPr>
              <a:t>Reduced  data migration by avoiding DMAs</a:t>
            </a: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990000"/>
                </a:solidFill>
              </a:rPr>
              <a:t>Frequent Write Backs between L0 and L1 cause energy overhead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4142150" y="4030600"/>
            <a:ext cx="2872799" cy="58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</a:rPr>
              <a:t>Write forwarding avoids write back to cache</a:t>
            </a: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</a:rPr>
              <a:t>Exploits producer consumer scenario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1040300" y="811712"/>
            <a:ext cx="2279699" cy="26145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5653825" y="669700"/>
            <a:ext cx="2279699" cy="26145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9" name="Shape 179"/>
          <p:cNvSpPr txBox="1"/>
          <p:nvPr>
            <p:ph type="title"/>
          </p:nvPr>
        </p:nvSpPr>
        <p:spPr>
          <a:xfrm>
            <a:off x="728541" y="5"/>
            <a:ext cx="7138800" cy="644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Virtual Memory </a:t>
            </a:r>
          </a:p>
        </p:txBody>
      </p:sp>
      <p:sp>
        <p:nvSpPr>
          <p:cNvPr id="180" name="Shape 180"/>
          <p:cNvSpPr/>
          <p:nvPr/>
        </p:nvSpPr>
        <p:spPr>
          <a:xfrm>
            <a:off x="5804200" y="1236950"/>
            <a:ext cx="799200" cy="428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ACX -0 </a:t>
            </a:r>
          </a:p>
        </p:txBody>
      </p:sp>
      <p:sp>
        <p:nvSpPr>
          <p:cNvPr id="181" name="Shape 181"/>
          <p:cNvSpPr/>
          <p:nvPr/>
        </p:nvSpPr>
        <p:spPr>
          <a:xfrm>
            <a:off x="6898600" y="1236950"/>
            <a:ext cx="799200" cy="428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ACX -0 </a:t>
            </a:r>
          </a:p>
        </p:txBody>
      </p:sp>
      <p:sp>
        <p:nvSpPr>
          <p:cNvPr id="182" name="Shape 182"/>
          <p:cNvSpPr/>
          <p:nvPr/>
        </p:nvSpPr>
        <p:spPr>
          <a:xfrm>
            <a:off x="5804200" y="1849825"/>
            <a:ext cx="799200" cy="27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  L0x </a:t>
            </a:r>
          </a:p>
        </p:txBody>
      </p:sp>
      <p:sp>
        <p:nvSpPr>
          <p:cNvPr id="183" name="Shape 183"/>
          <p:cNvSpPr/>
          <p:nvPr/>
        </p:nvSpPr>
        <p:spPr>
          <a:xfrm>
            <a:off x="6898600" y="1849825"/>
            <a:ext cx="799200" cy="27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  L1x </a:t>
            </a:r>
          </a:p>
        </p:txBody>
      </p:sp>
      <p:sp>
        <p:nvSpPr>
          <p:cNvPr id="184" name="Shape 184"/>
          <p:cNvSpPr/>
          <p:nvPr/>
        </p:nvSpPr>
        <p:spPr>
          <a:xfrm>
            <a:off x="5804200" y="2511925"/>
            <a:ext cx="1893600" cy="27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L1x</a:t>
            </a:r>
          </a:p>
        </p:txBody>
      </p:sp>
      <p:sp>
        <p:nvSpPr>
          <p:cNvPr id="185" name="Shape 185"/>
          <p:cNvSpPr/>
          <p:nvPr/>
        </p:nvSpPr>
        <p:spPr>
          <a:xfrm>
            <a:off x="3550675" y="1849825"/>
            <a:ext cx="1244999" cy="644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AX- TLB</a:t>
            </a:r>
          </a:p>
        </p:txBody>
      </p:sp>
      <p:cxnSp>
        <p:nvCxnSpPr>
          <p:cNvPr id="186" name="Shape 186"/>
          <p:cNvCxnSpPr/>
          <p:nvPr/>
        </p:nvCxnSpPr>
        <p:spPr>
          <a:xfrm flipH="1">
            <a:off x="6194200" y="2121925"/>
            <a:ext cx="9599" cy="389999"/>
          </a:xfrm>
          <a:prstGeom prst="straightConnector1">
            <a:avLst/>
          </a:prstGeom>
          <a:noFill/>
          <a:ln cap="flat" cmpd="sng" w="28575">
            <a:solidFill>
              <a:srgbClr val="0000FF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87" name="Shape 187"/>
          <p:cNvCxnSpPr>
            <a:stCxn id="184" idx="1"/>
            <a:endCxn id="185" idx="3"/>
          </p:cNvCxnSpPr>
          <p:nvPr/>
        </p:nvCxnSpPr>
        <p:spPr>
          <a:xfrm rot="10800000">
            <a:off x="4795600" y="2172175"/>
            <a:ext cx="1008600" cy="4758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88" name="Shape 188"/>
          <p:cNvCxnSpPr>
            <a:stCxn id="184" idx="0"/>
            <a:endCxn id="182" idx="2"/>
          </p:cNvCxnSpPr>
          <p:nvPr/>
        </p:nvCxnSpPr>
        <p:spPr>
          <a:xfrm rot="10800000">
            <a:off x="6203800" y="2121925"/>
            <a:ext cx="547200" cy="390000"/>
          </a:xfrm>
          <a:prstGeom prst="straightConnector1">
            <a:avLst/>
          </a:prstGeom>
          <a:noFill/>
          <a:ln cap="flat" cmpd="sng" w="28575">
            <a:solidFill>
              <a:srgbClr val="6AA84F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89" name="Shape 189"/>
          <p:cNvCxnSpPr>
            <a:stCxn id="183" idx="2"/>
          </p:cNvCxnSpPr>
          <p:nvPr/>
        </p:nvCxnSpPr>
        <p:spPr>
          <a:xfrm flipH="1">
            <a:off x="7289500" y="2121925"/>
            <a:ext cx="8700" cy="441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90" name="Shape 190"/>
          <p:cNvSpPr txBox="1"/>
          <p:nvPr/>
        </p:nvSpPr>
        <p:spPr>
          <a:xfrm>
            <a:off x="5026337" y="1840900"/>
            <a:ext cx="547200" cy="27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000"/>
              <a:t>V. Addr</a:t>
            </a:r>
          </a:p>
        </p:txBody>
      </p:sp>
      <p:cxnSp>
        <p:nvCxnSpPr>
          <p:cNvPr id="191" name="Shape 191"/>
          <p:cNvCxnSpPr/>
          <p:nvPr/>
        </p:nvCxnSpPr>
        <p:spPr>
          <a:xfrm flipH="1">
            <a:off x="4224249" y="1352275"/>
            <a:ext cx="12900" cy="2124899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lg" w="lg" type="none"/>
            <a:tailEnd len="lg" w="lg" type="none"/>
          </a:ln>
        </p:spPr>
      </p:cxnSp>
      <p:cxnSp>
        <p:nvCxnSpPr>
          <p:cNvPr id="192" name="Shape 192"/>
          <p:cNvCxnSpPr>
            <a:endCxn id="193" idx="3"/>
          </p:cNvCxnSpPr>
          <p:nvPr/>
        </p:nvCxnSpPr>
        <p:spPr>
          <a:xfrm flipH="1">
            <a:off x="3136000" y="2511237"/>
            <a:ext cx="457200" cy="125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93" name="Shape 193"/>
          <p:cNvSpPr/>
          <p:nvPr/>
        </p:nvSpPr>
        <p:spPr>
          <a:xfrm>
            <a:off x="1242400" y="2500287"/>
            <a:ext cx="1893600" cy="27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/>
              <a:t>Shared L2</a:t>
            </a:r>
          </a:p>
        </p:txBody>
      </p:sp>
      <p:sp>
        <p:nvSpPr>
          <p:cNvPr id="194" name="Shape 194"/>
          <p:cNvSpPr/>
          <p:nvPr/>
        </p:nvSpPr>
        <p:spPr>
          <a:xfrm>
            <a:off x="2275375" y="1959362"/>
            <a:ext cx="799200" cy="27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  L1D </a:t>
            </a:r>
          </a:p>
        </p:txBody>
      </p:sp>
      <p:sp>
        <p:nvSpPr>
          <p:cNvPr id="195" name="Shape 195"/>
          <p:cNvSpPr/>
          <p:nvPr/>
        </p:nvSpPr>
        <p:spPr>
          <a:xfrm>
            <a:off x="1242400" y="1982912"/>
            <a:ext cx="799200" cy="2721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  L1D </a:t>
            </a:r>
          </a:p>
        </p:txBody>
      </p:sp>
      <p:sp>
        <p:nvSpPr>
          <p:cNvPr id="196" name="Shape 196"/>
          <p:cNvSpPr/>
          <p:nvPr/>
        </p:nvSpPr>
        <p:spPr>
          <a:xfrm>
            <a:off x="1403800" y="1203650"/>
            <a:ext cx="476400" cy="4758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7" name="Shape 197"/>
          <p:cNvSpPr/>
          <p:nvPr/>
        </p:nvSpPr>
        <p:spPr>
          <a:xfrm>
            <a:off x="2451475" y="1203650"/>
            <a:ext cx="476400" cy="4758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8" name="Shape 198"/>
          <p:cNvSpPr/>
          <p:nvPr/>
        </p:nvSpPr>
        <p:spPr>
          <a:xfrm>
            <a:off x="2983875" y="2404337"/>
            <a:ext cx="1008565" cy="334833"/>
          </a:xfrm>
          <a:custGeom>
            <a:pathLst>
              <a:path extrusionOk="0" h="31425" w="29879">
                <a:moveTo>
                  <a:pt x="0" y="31425"/>
                </a:moveTo>
                <a:cubicBezTo>
                  <a:pt x="3520" y="30222"/>
                  <a:pt x="16141" y="29449"/>
                  <a:pt x="21121" y="24212"/>
                </a:cubicBezTo>
                <a:cubicBezTo>
                  <a:pt x="26100" y="18974"/>
                  <a:pt x="28419" y="4035"/>
                  <a:pt x="29879" y="0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sp>
      <p:sp>
        <p:nvSpPr>
          <p:cNvPr id="199" name="Shape 199"/>
          <p:cNvSpPr txBox="1"/>
          <p:nvPr/>
        </p:nvSpPr>
        <p:spPr>
          <a:xfrm>
            <a:off x="1799275" y="3593225"/>
            <a:ext cx="1751400" cy="656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MESI </a:t>
            </a:r>
          </a:p>
        </p:txBody>
      </p:sp>
      <p:sp>
        <p:nvSpPr>
          <p:cNvPr id="200" name="Shape 200"/>
          <p:cNvSpPr txBox="1"/>
          <p:nvPr/>
        </p:nvSpPr>
        <p:spPr>
          <a:xfrm>
            <a:off x="5756850" y="3683350"/>
            <a:ext cx="1532700" cy="734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ACC </a:t>
            </a:r>
          </a:p>
        </p:txBody>
      </p:sp>
      <p:sp>
        <p:nvSpPr>
          <p:cNvPr id="201" name="Shape 201"/>
          <p:cNvSpPr txBox="1"/>
          <p:nvPr/>
        </p:nvSpPr>
        <p:spPr>
          <a:xfrm>
            <a:off x="1223500" y="4159875"/>
            <a:ext cx="6474299" cy="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TLB provides virtual to physical address translations on a L1x Miss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This is used to index to shared L2 and participate in MESI actions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UW_PP1_UW_intro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