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11.jpg" ContentType="image/png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handoutMasterIdLst>
    <p:handoutMasterId r:id="rId38"/>
  </p:handoutMasterIdLst>
  <p:sldIdLst>
    <p:sldId id="272" r:id="rId2"/>
    <p:sldId id="347" r:id="rId3"/>
    <p:sldId id="349" r:id="rId4"/>
    <p:sldId id="362" r:id="rId5"/>
    <p:sldId id="324" r:id="rId6"/>
    <p:sldId id="325" r:id="rId7"/>
    <p:sldId id="363" r:id="rId8"/>
    <p:sldId id="356" r:id="rId9"/>
    <p:sldId id="328" r:id="rId10"/>
    <p:sldId id="331" r:id="rId11"/>
    <p:sldId id="332" r:id="rId12"/>
    <p:sldId id="364" r:id="rId13"/>
    <p:sldId id="376" r:id="rId14"/>
    <p:sldId id="377" r:id="rId15"/>
    <p:sldId id="386" r:id="rId16"/>
    <p:sldId id="389" r:id="rId17"/>
    <p:sldId id="369" r:id="rId18"/>
    <p:sldId id="380" r:id="rId19"/>
    <p:sldId id="381" r:id="rId20"/>
    <p:sldId id="382" r:id="rId21"/>
    <p:sldId id="383" r:id="rId22"/>
    <p:sldId id="370" r:id="rId23"/>
    <p:sldId id="344" r:id="rId24"/>
    <p:sldId id="358" r:id="rId25"/>
    <p:sldId id="390" r:id="rId26"/>
    <p:sldId id="374" r:id="rId27"/>
    <p:sldId id="391" r:id="rId28"/>
    <p:sldId id="387" r:id="rId29"/>
    <p:sldId id="388" r:id="rId30"/>
    <p:sldId id="352" r:id="rId31"/>
    <p:sldId id="375" r:id="rId32"/>
    <p:sldId id="372" r:id="rId33"/>
    <p:sldId id="373" r:id="rId34"/>
    <p:sldId id="384" r:id="rId35"/>
    <p:sldId id="385" r:id="rId3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863" autoAdjust="0"/>
  </p:normalViewPr>
  <p:slideViewPr>
    <p:cSldViewPr>
      <p:cViewPr varScale="1">
        <p:scale>
          <a:sx n="93" d="100"/>
          <a:sy n="93" d="100"/>
        </p:scale>
        <p:origin x="-21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dows%20Admin\Desktop\ece751\Project\penn-sta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indows%20Admin\Desktop\ece751\Project\penn-sta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Sheet2!$C$12</c:f>
              <c:strCache>
                <c:ptCount val="1"/>
                <c:pt idx="0">
                  <c:v>Core + Cache</c:v>
                </c:pt>
              </c:strCache>
            </c:strRef>
          </c:tx>
          <c:invertIfNegative val="0"/>
          <c:cat>
            <c:strRef>
              <c:f>Sheet2!$D$11</c:f>
              <c:strCache>
                <c:ptCount val="1"/>
                <c:pt idx="0">
                  <c:v>PENN-1 Tile Area (mm2)</c:v>
                </c:pt>
              </c:strCache>
            </c:strRef>
          </c:cat>
          <c:val>
            <c:numRef>
              <c:f>Sheet2!$D$12</c:f>
              <c:numCache>
                <c:formatCode>General</c:formatCode>
                <c:ptCount val="1"/>
                <c:pt idx="0">
                  <c:v>0.09</c:v>
                </c:pt>
              </c:numCache>
            </c:numRef>
          </c:val>
        </c:ser>
        <c:ser>
          <c:idx val="1"/>
          <c:order val="1"/>
          <c:tx>
            <c:strRef>
              <c:f>Sheet2!$C$13</c:f>
              <c:strCache>
                <c:ptCount val="1"/>
                <c:pt idx="0">
                  <c:v>CGRA Fabric</c:v>
                </c:pt>
              </c:strCache>
            </c:strRef>
          </c:tx>
          <c:invertIfNegative val="0"/>
          <c:cat>
            <c:strRef>
              <c:f>Sheet2!$D$11</c:f>
              <c:strCache>
                <c:ptCount val="1"/>
                <c:pt idx="0">
                  <c:v>PENN-1 Tile Area (mm2)</c:v>
                </c:pt>
              </c:strCache>
            </c:strRef>
          </c:cat>
          <c:val>
            <c:numRef>
              <c:f>Sheet2!$D$13</c:f>
              <c:numCache>
                <c:formatCode>General</c:formatCode>
                <c:ptCount val="1"/>
                <c:pt idx="0">
                  <c:v>0.114</c:v>
                </c:pt>
              </c:numCache>
            </c:numRef>
          </c:val>
        </c:ser>
        <c:ser>
          <c:idx val="2"/>
          <c:order val="2"/>
          <c:tx>
            <c:strRef>
              <c:f>Sheet2!$C$14</c:f>
              <c:strCache>
                <c:ptCount val="1"/>
                <c:pt idx="0">
                  <c:v>IC + OC + Port Interface</c:v>
                </c:pt>
              </c:strCache>
            </c:strRef>
          </c:tx>
          <c:invertIfNegative val="0"/>
          <c:cat>
            <c:strRef>
              <c:f>Sheet2!$D$11</c:f>
              <c:strCache>
                <c:ptCount val="1"/>
                <c:pt idx="0">
                  <c:v>PENN-1 Tile Area (mm2)</c:v>
                </c:pt>
              </c:strCache>
            </c:strRef>
          </c:cat>
          <c:val>
            <c:numRef>
              <c:f>Sheet2!$D$14</c:f>
              <c:numCache>
                <c:formatCode>General</c:formatCode>
                <c:ptCount val="1"/>
                <c:pt idx="0">
                  <c:v>5.8E-4</c:v>
                </c:pt>
              </c:numCache>
            </c:numRef>
          </c:val>
        </c:ser>
        <c:ser>
          <c:idx val="3"/>
          <c:order val="3"/>
          <c:tx>
            <c:strRef>
              <c:f>Sheet2!$C$15</c:f>
              <c:strCache>
                <c:ptCount val="1"/>
                <c:pt idx="0">
                  <c:v>Scratchpad (4KB)</c:v>
                </c:pt>
              </c:strCache>
            </c:strRef>
          </c:tx>
          <c:invertIfNegative val="0"/>
          <c:cat>
            <c:strRef>
              <c:f>Sheet2!$D$11</c:f>
              <c:strCache>
                <c:ptCount val="1"/>
                <c:pt idx="0">
                  <c:v>PENN-1 Tile Area (mm2)</c:v>
                </c:pt>
              </c:strCache>
            </c:strRef>
          </c:cat>
          <c:val>
            <c:numRef>
              <c:f>Sheet2!$D$15</c:f>
              <c:numCache>
                <c:formatCode>General</c:formatCode>
                <c:ptCount val="1"/>
                <c:pt idx="0">
                  <c:v>0.04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808064"/>
        <c:axId val="88813952"/>
      </c:barChart>
      <c:catAx>
        <c:axId val="88808064"/>
        <c:scaling>
          <c:orientation val="minMax"/>
        </c:scaling>
        <c:delete val="0"/>
        <c:axPos val="b"/>
        <c:majorTickMark val="out"/>
        <c:minorTickMark val="none"/>
        <c:tickLblPos val="nextTo"/>
        <c:crossAx val="88813952"/>
        <c:crosses val="autoZero"/>
        <c:auto val="1"/>
        <c:lblAlgn val="ctr"/>
        <c:lblOffset val="100"/>
        <c:noMultiLvlLbl val="0"/>
      </c:catAx>
      <c:valAx>
        <c:axId val="88813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880806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legend>
      <c:legendPos val="r"/>
      <c:layout>
        <c:manualLayout>
          <c:xMode val="edge"/>
          <c:yMode val="edge"/>
          <c:x val="0.65764767639339194"/>
          <c:y val="0.36156056355024585"/>
          <c:w val="0.32666604909680408"/>
          <c:h val="0.2492924246538148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Sheet2!$C$32</c:f>
              <c:strCache>
                <c:ptCount val="1"/>
                <c:pt idx="0">
                  <c:v>Core + Cache</c:v>
                </c:pt>
              </c:strCache>
            </c:strRef>
          </c:tx>
          <c:invertIfNegative val="0"/>
          <c:cat>
            <c:strRef>
              <c:f>Sheet2!$D$31</c:f>
              <c:strCache>
                <c:ptCount val="1"/>
                <c:pt idx="0">
                  <c:v>PENN-1 Tile Power (mW)</c:v>
                </c:pt>
              </c:strCache>
            </c:strRef>
          </c:cat>
          <c:val>
            <c:numRef>
              <c:f>Sheet2!$D$32</c:f>
              <c:numCache>
                <c:formatCode>General</c:formatCode>
                <c:ptCount val="1"/>
                <c:pt idx="0">
                  <c:v>41</c:v>
                </c:pt>
              </c:numCache>
            </c:numRef>
          </c:val>
        </c:ser>
        <c:ser>
          <c:idx val="1"/>
          <c:order val="1"/>
          <c:tx>
            <c:strRef>
              <c:f>Sheet2!$C$33</c:f>
              <c:strCache>
                <c:ptCount val="1"/>
                <c:pt idx="0">
                  <c:v>CGRA Fabric</c:v>
                </c:pt>
              </c:strCache>
            </c:strRef>
          </c:tx>
          <c:invertIfNegative val="0"/>
          <c:cat>
            <c:strRef>
              <c:f>Sheet2!$D$31</c:f>
              <c:strCache>
                <c:ptCount val="1"/>
                <c:pt idx="0">
                  <c:v>PENN-1 Tile Power (mW)</c:v>
                </c:pt>
              </c:strCache>
            </c:strRef>
          </c:cat>
          <c:val>
            <c:numRef>
              <c:f>Sheet2!$D$33</c:f>
              <c:numCache>
                <c:formatCode>General</c:formatCode>
                <c:ptCount val="1"/>
                <c:pt idx="0">
                  <c:v>17.8</c:v>
                </c:pt>
              </c:numCache>
            </c:numRef>
          </c:val>
        </c:ser>
        <c:ser>
          <c:idx val="2"/>
          <c:order val="2"/>
          <c:tx>
            <c:strRef>
              <c:f>Sheet2!$C$34</c:f>
              <c:strCache>
                <c:ptCount val="1"/>
                <c:pt idx="0">
                  <c:v>IC + OC + Port Interface</c:v>
                </c:pt>
              </c:strCache>
            </c:strRef>
          </c:tx>
          <c:invertIfNegative val="0"/>
          <c:cat>
            <c:strRef>
              <c:f>Sheet2!$D$31</c:f>
              <c:strCache>
                <c:ptCount val="1"/>
                <c:pt idx="0">
                  <c:v>PENN-1 Tile Power (mW)</c:v>
                </c:pt>
              </c:strCache>
            </c:strRef>
          </c:cat>
          <c:val>
            <c:numRef>
              <c:f>Sheet2!$D$34</c:f>
              <c:numCache>
                <c:formatCode>General</c:formatCode>
                <c:ptCount val="1"/>
                <c:pt idx="0">
                  <c:v>1.63</c:v>
                </c:pt>
              </c:numCache>
            </c:numRef>
          </c:val>
        </c:ser>
        <c:ser>
          <c:idx val="3"/>
          <c:order val="3"/>
          <c:tx>
            <c:strRef>
              <c:f>Sheet2!$C$35</c:f>
              <c:strCache>
                <c:ptCount val="1"/>
                <c:pt idx="0">
                  <c:v>Scratchpad (4KB)</c:v>
                </c:pt>
              </c:strCache>
            </c:strRef>
          </c:tx>
          <c:invertIfNegative val="0"/>
          <c:cat>
            <c:strRef>
              <c:f>Sheet2!$D$31</c:f>
              <c:strCache>
                <c:ptCount val="1"/>
                <c:pt idx="0">
                  <c:v>PENN-1 Tile Power (mW)</c:v>
                </c:pt>
              </c:strCache>
            </c:strRef>
          </c:cat>
          <c:val>
            <c:numRef>
              <c:f>Sheet2!$D$35</c:f>
              <c:numCache>
                <c:formatCode>General</c:formatCode>
                <c:ptCount val="1"/>
                <c:pt idx="0">
                  <c:v>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9201408"/>
        <c:axId val="79202944"/>
      </c:barChart>
      <c:catAx>
        <c:axId val="79201408"/>
        <c:scaling>
          <c:orientation val="minMax"/>
        </c:scaling>
        <c:delete val="0"/>
        <c:axPos val="b"/>
        <c:majorTickMark val="out"/>
        <c:minorTickMark val="none"/>
        <c:tickLblPos val="nextTo"/>
        <c:crossAx val="79202944"/>
        <c:crosses val="autoZero"/>
        <c:auto val="1"/>
        <c:lblAlgn val="ctr"/>
        <c:lblOffset val="100"/>
        <c:noMultiLvlLbl val="0"/>
      </c:catAx>
      <c:valAx>
        <c:axId val="79202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920140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legend>
      <c:legendPos val="r"/>
      <c:layout>
        <c:manualLayout>
          <c:xMode val="edge"/>
          <c:yMode val="edge"/>
          <c:x val="0.67919174486750788"/>
          <c:y val="0.35031344517187402"/>
          <c:w val="0.30515267783307909"/>
          <c:h val="0.2750988910711472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C4964E8-F42D-4725-8BC5-4001EC00AB30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6A18B44-D891-465E-8900-E284A1E61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882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8E18AE9-66A8-4329-A1E3-548188EA9020}" type="datetimeFigureOut">
              <a:rPr lang="en-US" smtClean="0"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D593F26-A096-4B70-B386-6AB67A2477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34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183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with</a:t>
            </a:r>
            <a:r>
              <a:rPr lang="en-US" baseline="0" dirty="0" smtClean="0"/>
              <a:t> that introduction, we will now see what is the problem with DNN DSAs and why there is a need for programmability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440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1179" indent="-291179">
              <a:buFont typeface="Arial" pitchFamily="34" charset="0"/>
              <a:buChar char="•"/>
            </a:pPr>
            <a:endParaRPr lang="en-US" b="0" dirty="0" smtClean="0">
              <a:latin typeface="+mj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0" dirty="0" smtClean="0">
                <a:solidFill>
                  <a:srgbClr val="0000FF"/>
                </a:solidFill>
                <a:latin typeface="+mj-lt"/>
              </a:rPr>
              <a:t>IC_DMA_SCRATCH_LOAD [</a:t>
            </a:r>
            <a:r>
              <a:rPr lang="en-US" b="0" dirty="0" err="1" smtClean="0">
                <a:solidFill>
                  <a:srgbClr val="0000FF"/>
                </a:solidFill>
                <a:latin typeface="+mj-lt"/>
              </a:rPr>
              <a:t>access_size</a:t>
            </a:r>
            <a:r>
              <a:rPr lang="en-US" b="0" dirty="0" smtClean="0">
                <a:solidFill>
                  <a:srgbClr val="0000FF"/>
                </a:solidFill>
                <a:latin typeface="+mj-lt"/>
              </a:rPr>
              <a:t>] [</a:t>
            </a:r>
            <a:r>
              <a:rPr lang="en-US" b="0" dirty="0" err="1" smtClean="0">
                <a:solidFill>
                  <a:srgbClr val="0000FF"/>
                </a:solidFill>
                <a:latin typeface="+mj-lt"/>
              </a:rPr>
              <a:t>num_strides</a:t>
            </a:r>
            <a:r>
              <a:rPr lang="en-US" b="0" dirty="0" smtClean="0">
                <a:solidFill>
                  <a:srgbClr val="0000FF"/>
                </a:solidFill>
                <a:latin typeface="+mj-lt"/>
              </a:rPr>
              <a:t>] [</a:t>
            </a:r>
            <a:r>
              <a:rPr lang="en-US" b="0" dirty="0" err="1" smtClean="0">
                <a:solidFill>
                  <a:srgbClr val="0000FF"/>
                </a:solidFill>
                <a:latin typeface="+mj-lt"/>
              </a:rPr>
              <a:t>scratch_addr</a:t>
            </a:r>
            <a:r>
              <a:rPr lang="en-US" b="0" dirty="0" smtClean="0">
                <a:solidFill>
                  <a:srgbClr val="0000FF"/>
                </a:solidFill>
                <a:latin typeface="+mj-lt"/>
              </a:rPr>
              <a:t>][</a:t>
            </a:r>
            <a:r>
              <a:rPr lang="en-US" b="0" dirty="0" err="1" smtClean="0">
                <a:solidFill>
                  <a:srgbClr val="0000FF"/>
                </a:solidFill>
                <a:latin typeface="+mj-lt"/>
              </a:rPr>
              <a:t>word_offset</a:t>
            </a:r>
            <a:r>
              <a:rPr lang="en-US" b="0" dirty="0" smtClean="0">
                <a:solidFill>
                  <a:srgbClr val="0000FF"/>
                </a:solidFill>
                <a:latin typeface="+mj-lt"/>
              </a:rPr>
              <a:t>]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IC_SCRATCH_READ [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scratch_addr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[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word_offset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][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port_type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[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port_num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IC_DMA_READ [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mem_addr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[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access_size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[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num_strides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[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port_type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[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port_num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fr-F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OC_SB_WRITE [</a:t>
            </a:r>
            <a:r>
              <a:rPr lang="fr-FR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port_type</a:t>
            </a:r>
            <a:r>
              <a:rPr lang="fr-F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[</a:t>
            </a:r>
            <a:r>
              <a:rPr lang="fr-FR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port_num</a:t>
            </a:r>
            <a:r>
              <a:rPr lang="fr-F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[</a:t>
            </a:r>
            <a:r>
              <a:rPr lang="fr-FR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port_type</a:t>
            </a:r>
            <a:r>
              <a:rPr lang="fr-F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[</a:t>
            </a:r>
            <a:r>
              <a:rPr lang="fr-FR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port_num</a:t>
            </a:r>
            <a:r>
              <a:rPr lang="fr-F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][</a:t>
            </a:r>
            <a:r>
              <a:rPr lang="fr-FR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num_strides</a:t>
            </a:r>
            <a:r>
              <a:rPr lang="fr-FR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OC_SB_SCRATCH_WRITE [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port_type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[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port_num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][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scratch_addr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[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word_offset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 [</a:t>
            </a:r>
            <a:r>
              <a:rPr lang="en-US" sz="1200" b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num_strides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]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b="0" dirty="0" smtClean="0">
                <a:latin typeface="+mj-lt"/>
              </a:rPr>
              <a:t>OC_BUF_DMA_WRITE [</a:t>
            </a:r>
            <a:r>
              <a:rPr lang="en-US" b="0" dirty="0" err="1" smtClean="0">
                <a:latin typeface="+mj-lt"/>
              </a:rPr>
              <a:t>mem_addr</a:t>
            </a:r>
            <a:r>
              <a:rPr lang="en-US" b="0" dirty="0" smtClean="0">
                <a:latin typeface="+mj-lt"/>
              </a:rPr>
              <a:t>] [</a:t>
            </a:r>
            <a:r>
              <a:rPr lang="en-US" b="0" dirty="0" err="1" smtClean="0">
                <a:latin typeface="+mj-lt"/>
              </a:rPr>
              <a:t>access_size</a:t>
            </a:r>
            <a:r>
              <a:rPr lang="en-US" b="0" dirty="0" smtClean="0">
                <a:latin typeface="+mj-lt"/>
              </a:rPr>
              <a:t>] [</a:t>
            </a:r>
            <a:r>
              <a:rPr lang="en-US" b="0" dirty="0" err="1" smtClean="0">
                <a:latin typeface="+mj-lt"/>
              </a:rPr>
              <a:t>num</a:t>
            </a:r>
            <a:r>
              <a:rPr lang="en-US" b="0" dirty="0" smtClean="0">
                <a:latin typeface="+mj-lt"/>
              </a:rPr>
              <a:t>-strides]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A8AEE2-371C-45A2-962D-A5BD010A909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53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with</a:t>
            </a:r>
            <a:r>
              <a:rPr lang="en-US" baseline="0" dirty="0" smtClean="0"/>
              <a:t> that introduction, we will now see what is the problem with DNN DSAs and why there is a need for programmability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44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3001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with</a:t>
            </a:r>
            <a:r>
              <a:rPr lang="en-US" baseline="0" dirty="0" smtClean="0"/>
              <a:t> that introduction, we will now see what is the problem with DNN DSAs and why there is a need for programmability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44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In remaining classifier</a:t>
            </a:r>
            <a:r>
              <a:rPr lang="en-US" baseline="0" dirty="0" smtClean="0"/>
              <a:t> and convolutional workloads, PENN has slight overhead on managing DMA (instructions overhead)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8x from multi-tile, 32x SIMD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CGRA provides some additional benefit by reducing instruction management and a reuse buffer reduces cache contention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417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smtClean="0"/>
              <a:t>In remaining classifier</a:t>
            </a:r>
            <a:r>
              <a:rPr lang="en-US" baseline="0" dirty="0" smtClean="0"/>
              <a:t> and convolutional workloads, PENN has slight overhead on managing DMA (instructions overhead)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8x from multi-tile, 32x SIMD</a:t>
            </a:r>
          </a:p>
          <a:p>
            <a:pPr marL="228600" indent="-228600">
              <a:buAutoNum type="arabicPeriod"/>
            </a:pPr>
            <a:endParaRPr lang="en-US" baseline="0" dirty="0" smtClean="0"/>
          </a:p>
          <a:p>
            <a:pPr marL="228600" indent="-228600">
              <a:buAutoNum type="arabicPeriod"/>
            </a:pPr>
            <a:r>
              <a:rPr lang="en-US" baseline="0" dirty="0" smtClean="0"/>
              <a:t>CGRA provides some additional benefit by reducing instruction management and a reuse buffer reduces cache contention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041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Neural</a:t>
            </a:r>
            <a:r>
              <a:rPr lang="en-US" baseline="0" dirty="0" smtClean="0"/>
              <a:t> networks is an emerging computing paradigm in last decade with resurgence of back-</a:t>
            </a:r>
            <a:r>
              <a:rPr lang="en-US" baseline="0" dirty="0" err="1" smtClean="0"/>
              <a:t>propogation</a:t>
            </a:r>
            <a:r>
              <a:rPr lang="en-US" baseline="0" dirty="0" smtClean="0"/>
              <a:t> and efficient perceptron based designs.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It is no longer the</a:t>
            </a:r>
            <a:r>
              <a:rPr lang="en-US" baseline="0" dirty="0" smtClean="0"/>
              <a:t> case the desktop and servers or even GPUs drive the computing needs of future NN based applications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092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with</a:t>
            </a:r>
            <a:r>
              <a:rPr lang="en-US" baseline="0" dirty="0" smtClean="0"/>
              <a:t> that introduction, we will now see what is the problem with DNN DSAs and why there is a need for programmability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44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5679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you need is some sort of specialized program with</a:t>
            </a:r>
            <a:r>
              <a:rPr lang="en-US" baseline="0" dirty="0" smtClean="0"/>
              <a:t> a customizable and flexible interface exposed to programmers</a:t>
            </a:r>
          </a:p>
          <a:p>
            <a:r>
              <a:rPr lang="en-US" baseline="0" dirty="0" smtClean="0"/>
              <a:t>We also add an extra level of interface called synthesis interface here for more </a:t>
            </a:r>
            <a:r>
              <a:rPr lang="en-US" baseline="0" dirty="0" err="1" smtClean="0"/>
              <a:t>reconfigurability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65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Now with</a:t>
            </a:r>
            <a:r>
              <a:rPr lang="en-US" baseline="0" dirty="0" smtClean="0"/>
              <a:t> that introduction, we will now see what is the problem with DNN DSAs and why there is a need for programmability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593F26-A096-4B70-B386-6AB67A2477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8440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A1535-8EF2-4C78-9BE7-5B4B89F090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9704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A1535-8EF2-4C78-9BE7-5B4B89F090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72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FU Type, Spatial Array size,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datapath</a:t>
            </a:r>
            <a:r>
              <a:rPr lang="en-US" baseline="0" dirty="0" smtClean="0"/>
              <a:t> width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A1535-8EF2-4C78-9BE7-5B4B89F090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77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2"/>
            <a:ext cx="8229600" cy="460216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1999F6-4371-B148-B1F3-92A69776E836}" type="datetime1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1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EFB5BF-9953-DB43-A543-E2530FE4C9FC}" type="datetime1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403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TW" smtClean="0"/>
              <a:t>Click to edit Master subtitle style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950CD-5E2B-C949-8F65-7C6AC9980170}" type="datetime1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520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5FF58B8-5D3C-3A41-B3E3-FD48EB89A05C}" type="datetime1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793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CFC9A5-6E55-0541-B756-DB10A08D0DDD}" type="datetime1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0438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4AD9C6-77B5-7641-B8EA-8F158C402CE9}" type="datetime1">
              <a:rPr lang="en-US" smtClean="0"/>
              <a:pPr/>
              <a:t>12/1/2015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6619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D9E1B5B-65F3-094E-A359-424D04BB5DF4}" type="datetime1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63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9107431-BE87-EB45-AA6F-9CF112AD9AAC}" type="datetime1">
              <a:rPr lang="en-US" smtClean="0"/>
              <a:pPr/>
              <a:t>12/1/2015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260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E756C8-1DB5-F345-849D-FEF7536E1FC0}" type="datetime1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961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zh-TW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TW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56E37C-2024-C344-BDD1-6DDD3D2F651B}" type="datetime1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48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EE285F-908F-E540-9BCD-6545B6419616}" type="datetime1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607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按一下以編輯母片標題樣式</a:t>
            </a:r>
            <a:endParaRPr lang="en-US" altLang="zh-TW" dirty="0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71601"/>
            <a:ext cx="82296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altLang="zh-TW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143D41F6-9D07-4D42-B031-5102E4103C9C}" type="datetime1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3074" name="Picture 2" descr="http://umark.wisc.edu/brand/templates-and-downloads/downloads/web/uwcrest_web_sm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74" y="76200"/>
            <a:ext cx="359606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780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rgbClr val="990000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alibri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alibri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alibri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990000"/>
          </a:solidFill>
          <a:latin typeface="Calibri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file:///C:\Users\Windows%20Admin\Desktop\ece751\Project\overview.vsdx\Drawing\~intro2\Sheet.67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9"/>
          <p:cNvSpPr>
            <a:spLocks noGrp="1"/>
          </p:cNvSpPr>
          <p:nvPr>
            <p:ph type="subTitle" idx="1"/>
          </p:nvPr>
        </p:nvSpPr>
        <p:spPr>
          <a:xfrm>
            <a:off x="981613" y="3429000"/>
            <a:ext cx="7319469" cy="2514600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</a:rPr>
              <a:t>Vinay Gangadhar, </a:t>
            </a:r>
            <a:r>
              <a:rPr lang="en-US" sz="2000" dirty="0" smtClean="0">
                <a:solidFill>
                  <a:schemeClr val="tx1"/>
                </a:solidFill>
              </a:rPr>
              <a:t> Sharmila Shridhar,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Anilkumar Ranganagoudra, Chandana Hosamane</a:t>
            </a:r>
            <a:endParaRPr lang="en-US" sz="2400" dirty="0" smtClean="0">
              <a:solidFill>
                <a:schemeClr val="tx1"/>
              </a:solidFill>
            </a:endParaRPr>
          </a:p>
          <a:p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000" b="1" dirty="0" smtClean="0">
                <a:solidFill>
                  <a:schemeClr val="tx1"/>
                </a:solidFill>
              </a:rPr>
              <a:t>ECE 751 Project Presentation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Fall 2015</a:t>
            </a:r>
          </a:p>
          <a:p>
            <a:r>
              <a:rPr lang="en-US" sz="2000" b="1" dirty="0" smtClean="0">
                <a:solidFill>
                  <a:schemeClr val="tx1"/>
                </a:solidFill>
              </a:rPr>
              <a:t>University of Wisconsin - Madison</a:t>
            </a:r>
            <a:endParaRPr lang="en-US" sz="2400" b="1" dirty="0" smtClean="0">
              <a:solidFill>
                <a:schemeClr val="tx1"/>
              </a:solidFill>
            </a:endParaRPr>
          </a:p>
          <a:p>
            <a:endParaRPr lang="en-US" sz="2000" dirty="0" smtClean="0">
              <a:solidFill>
                <a:schemeClr val="tx1"/>
              </a:solidFill>
            </a:endParaRP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/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2000" dirty="0">
              <a:solidFill>
                <a:schemeClr val="tx1"/>
              </a:solidFill>
              <a:latin typeface="Times"/>
              <a:cs typeface="Time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729333"/>
            <a:ext cx="8186908" cy="2596108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  <a:latin typeface="Times" pitchFamily="18" charset="0"/>
              </a:rPr>
              <a:t>PENN: Programmable Engine for Neural Networks</a:t>
            </a:r>
            <a:endParaRPr lang="en-US" b="1" dirty="0">
              <a:solidFill>
                <a:srgbClr val="92D05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95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76200"/>
            <a:ext cx="8229600" cy="905371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Configuring PENN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417638"/>
            <a:ext cx="5029200" cy="5042356"/>
          </a:xfrm>
        </p:spPr>
        <p:txBody>
          <a:bodyPr/>
          <a:lstStyle/>
          <a:p>
            <a:r>
              <a:rPr lang="en-US" b="1" dirty="0" smtClean="0"/>
              <a:t>Synthesis Time</a:t>
            </a:r>
          </a:p>
          <a:p>
            <a:pPr lvl="1"/>
            <a:r>
              <a:rPr lang="en-US" dirty="0" smtClean="0"/>
              <a:t>Functional Unit Mix</a:t>
            </a:r>
          </a:p>
          <a:p>
            <a:pPr lvl="1"/>
            <a:r>
              <a:rPr lang="en-US" dirty="0" err="1" smtClean="0"/>
              <a:t>Datapath</a:t>
            </a:r>
            <a:r>
              <a:rPr lang="en-US" dirty="0" smtClean="0"/>
              <a:t> Width</a:t>
            </a:r>
            <a:endParaRPr lang="en-US" dirty="0"/>
          </a:p>
          <a:p>
            <a:pPr lvl="1"/>
            <a:r>
              <a:rPr lang="en-US" dirty="0" smtClean="0"/>
              <a:t>Scratchpad Line Size</a:t>
            </a:r>
          </a:p>
          <a:p>
            <a:pPr lvl="1"/>
            <a:r>
              <a:rPr lang="en-US" dirty="0" smtClean="0"/>
              <a:t>Number of PENN units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b="1" dirty="0" smtClean="0"/>
              <a:t>Run-Time</a:t>
            </a:r>
          </a:p>
          <a:p>
            <a:pPr lvl="1"/>
            <a:r>
              <a:rPr lang="en-US" dirty="0" err="1" smtClean="0"/>
              <a:t>Datapath</a:t>
            </a:r>
            <a:r>
              <a:rPr lang="en-US" dirty="0" smtClean="0"/>
              <a:t> Configuration</a:t>
            </a:r>
          </a:p>
          <a:p>
            <a:pPr lvl="1"/>
            <a:r>
              <a:rPr lang="en-US" dirty="0" smtClean="0"/>
              <a:t>Memory Access Pattern</a:t>
            </a:r>
          </a:p>
          <a:p>
            <a:pPr lvl="1"/>
            <a:r>
              <a:rPr lang="en-US" dirty="0" smtClean="0"/>
              <a:t>Scratchpad Storage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C16D-70E5-436C-B78B-ECA8668C1814}" type="slidenum">
              <a:rPr lang="en-US" smtClean="0"/>
              <a:t>10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181600" y="762000"/>
            <a:ext cx="3657600" cy="59093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fu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-model]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FU_TYPE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FU_ADD:  Add16:0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FU_TYPE FU_MUL:  Mul16:0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FU_TYPE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FU_SPC:  Sig16:0, Div16:1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OUT_DIRECTIONS: SE:0</a:t>
            </a:r>
          </a:p>
          <a:p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[switch-model]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OUT_DIRECTIONS: N:0 NE:1 E:2 SE:3 </a:t>
            </a:r>
            <a:endParaRPr lang="en-US" sz="1400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               S:4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SW:5 W:6 NW:7</a:t>
            </a:r>
          </a:p>
          <a:p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[sub-model</a:t>
            </a: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]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outs_per_switch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: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ins_per_switch: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6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400" b="1" dirty="0" smtClean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b="1" dirty="0" err="1" smtClean="0">
                <a:latin typeface="Consolas" panose="020B0609020204030204" pitchFamily="49" charset="0"/>
                <a:cs typeface="Consolas" panose="020B0609020204030204" pitchFamily="49" charset="0"/>
              </a:rPr>
              <a:t>dpath</a:t>
            </a:r>
            <a:r>
              <a:rPr lang="en-US" sz="1400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-model]</a:t>
            </a:r>
            <a:endParaRPr lang="en-US" sz="1400" b="1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FU_MUL FU_ADD FU_MUL FU_ADD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FU_ADD FU_MUL FU_ADD FU_MUL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FU_MUL FU_ADD FU_MUL FU_ADD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FU_ADD FU_MUL FU_ADD FU_MUL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FU_MUL FU_ADD FU_MUL FU_SPC</a:t>
            </a:r>
          </a:p>
          <a:p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[</a:t>
            </a:r>
            <a:r>
              <a:rPr lang="en-US" sz="1400" b="1" dirty="0" err="1">
                <a:latin typeface="Consolas" panose="020B0609020204030204" pitchFamily="49" charset="0"/>
                <a:cs typeface="Consolas" panose="020B0609020204030204" pitchFamily="49" charset="0"/>
              </a:rPr>
              <a:t>io</a:t>
            </a:r>
            <a:r>
              <a:rPr lang="en-US" sz="1400" b="1" dirty="0">
                <a:latin typeface="Consolas" panose="020B0609020204030204" pitchFamily="49" charset="0"/>
                <a:cs typeface="Consolas" panose="020B0609020204030204" pitchFamily="49" charset="0"/>
              </a:rPr>
              <a:t>-model]</a:t>
            </a:r>
          </a:p>
          <a:p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VPORT_IN 0: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1:&lt;3 5&gt; 3:&lt;5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7 9 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11&gt;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VPORT_IN </a:t>
            </a:r>
            <a:r>
              <a:rPr lang="en-US" sz="1400" dirty="0"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: 4:&lt;17 18&gt;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SPORT_IN 0: 6:&lt;19&gt; </a:t>
            </a:r>
          </a:p>
          <a:p>
            <a:r>
              <a:rPr lang="en-US" sz="1400" dirty="0" smtClean="0">
                <a:latin typeface="Consolas" panose="020B0609020204030204" pitchFamily="49" charset="0"/>
                <a:cs typeface="Consolas" panose="020B0609020204030204" pitchFamily="49" charset="0"/>
              </a:rPr>
              <a:t>…</a:t>
            </a:r>
            <a:endParaRPr lang="en-US" sz="14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3886200" y="2362200"/>
            <a:ext cx="1181100" cy="381000"/>
          </a:xfrm>
          <a:prstGeom prst="line">
            <a:avLst/>
          </a:prstGeom>
          <a:ln w="190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803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14400" y="1417638"/>
            <a:ext cx="3390900" cy="14341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1. Design Synthesis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Analyze </a:t>
            </a:r>
            <a:r>
              <a:rPr lang="en-US" sz="2000" dirty="0" smtClean="0">
                <a:solidFill>
                  <a:schemeClr val="tx1"/>
                </a:solidFill>
              </a:rPr>
              <a:t>DNN workloads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Define HW/SW interface and Synthesis </a:t>
            </a:r>
            <a:r>
              <a:rPr lang="en-US" sz="2000" dirty="0" err="1" smtClean="0">
                <a:solidFill>
                  <a:schemeClr val="tx1"/>
                </a:solidFill>
              </a:rPr>
              <a:t>Config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14400" y="3012369"/>
            <a:ext cx="3390900" cy="189455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2. Programming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Fit applications into HW/SW interface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Get the scheduler program for DFG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914400" y="5032673"/>
            <a:ext cx="3390900" cy="129192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3. Runtime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Runtime configuration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Switch dynamically per DNN kernel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228600" y="1288257"/>
            <a:ext cx="457200" cy="5305183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C16D-70E5-436C-B78B-ECA8668C1814}" type="slidenum">
              <a:rPr lang="en-US" smtClean="0"/>
              <a:t>11</a:t>
            </a:fld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222819" y="990600"/>
            <a:ext cx="941392" cy="55439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DNN 1</a:t>
            </a:r>
            <a:endParaRPr lang="en-US" dirty="0"/>
          </a:p>
        </p:txBody>
      </p:sp>
      <p:sp>
        <p:nvSpPr>
          <p:cNvPr id="45" name="Oval 44"/>
          <p:cNvSpPr/>
          <p:nvPr/>
        </p:nvSpPr>
        <p:spPr>
          <a:xfrm>
            <a:off x="6297608" y="990600"/>
            <a:ext cx="941392" cy="55439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DNN 2</a:t>
            </a:r>
            <a:endParaRPr lang="en-US" dirty="0"/>
          </a:p>
        </p:txBody>
      </p:sp>
      <p:sp>
        <p:nvSpPr>
          <p:cNvPr id="46" name="Oval 45"/>
          <p:cNvSpPr/>
          <p:nvPr/>
        </p:nvSpPr>
        <p:spPr>
          <a:xfrm>
            <a:off x="7391400" y="990600"/>
            <a:ext cx="941392" cy="55439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DNN 3</a:t>
            </a:r>
            <a:endParaRPr lang="en-US" dirty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292837"/>
              </p:ext>
            </p:extLst>
          </p:nvPr>
        </p:nvGraphicFramePr>
        <p:xfrm>
          <a:off x="7964094" y="1806702"/>
          <a:ext cx="737396" cy="697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8" name="Visio" r:id="rId4" imgW="533513" imgH="504900" progId="Visio.Drawing.15">
                  <p:link updateAutomatic="1"/>
                </p:oleObj>
              </mc:Choice>
              <mc:Fallback>
                <p:oleObj name="Visio" r:id="rId4" imgW="533513" imgH="504900" progId="Visio.Drawing.15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964094" y="1806702"/>
                        <a:ext cx="737396" cy="697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7" name="Straight Connector 46"/>
          <p:cNvCxnSpPr/>
          <p:nvPr/>
        </p:nvCxnSpPr>
        <p:spPr>
          <a:xfrm>
            <a:off x="5726810" y="1571230"/>
            <a:ext cx="570798" cy="299537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734063" y="1573861"/>
            <a:ext cx="0" cy="299537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olded Corner 54"/>
          <p:cNvSpPr/>
          <p:nvPr/>
        </p:nvSpPr>
        <p:spPr>
          <a:xfrm>
            <a:off x="6324600" y="1870767"/>
            <a:ext cx="892242" cy="569765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PENN</a:t>
            </a:r>
          </a:p>
          <a:p>
            <a:pPr algn="ctr"/>
            <a:r>
              <a:rPr lang="en-US" sz="1600" dirty="0" err="1" smtClean="0"/>
              <a:t>Config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cxnSp>
        <p:nvCxnSpPr>
          <p:cNvPr id="60" name="Straight Connector 59"/>
          <p:cNvCxnSpPr>
            <a:stCxn id="46" idx="4"/>
          </p:cNvCxnSpPr>
          <p:nvPr/>
        </p:nvCxnSpPr>
        <p:spPr>
          <a:xfrm flipH="1">
            <a:off x="7239000" y="1544990"/>
            <a:ext cx="623096" cy="328408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>
            <a:stCxn id="55" idx="3"/>
            <a:endCxn id="19" idx="1"/>
          </p:cNvCxnSpPr>
          <p:nvPr/>
        </p:nvCxnSpPr>
        <p:spPr>
          <a:xfrm flipV="1">
            <a:off x="7216842" y="2155648"/>
            <a:ext cx="747252" cy="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Folded Corner 61"/>
          <p:cNvSpPr/>
          <p:nvPr/>
        </p:nvSpPr>
        <p:spPr>
          <a:xfrm>
            <a:off x="6393209" y="3417167"/>
            <a:ext cx="1379191" cy="569765"/>
          </a:xfrm>
          <a:prstGeom prst="foldedCorne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Programming Interface</a:t>
            </a:r>
            <a:endParaRPr lang="en-US" sz="1600" dirty="0"/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634738"/>
              </p:ext>
            </p:extLst>
          </p:nvPr>
        </p:nvGraphicFramePr>
        <p:xfrm>
          <a:off x="8102600" y="3352800"/>
          <a:ext cx="736600" cy="69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9" name="Visio" r:id="rId4" imgW="533513" imgH="504900" progId="Visio.Drawing.15">
                  <p:link updateAutomatic="1"/>
                </p:oleObj>
              </mc:Choice>
              <mc:Fallback>
                <p:oleObj name="Visio" r:id="rId4" imgW="533513" imgH="504900" progId="Visio.Drawing.15">
                  <p:link updateAutomatic="1"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02600" y="3352800"/>
                        <a:ext cx="736600" cy="69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3" name="Straight Connector 62"/>
          <p:cNvCxnSpPr>
            <a:stCxn id="62" idx="3"/>
            <a:endCxn id="30" idx="1"/>
          </p:cNvCxnSpPr>
          <p:nvPr/>
        </p:nvCxnSpPr>
        <p:spPr>
          <a:xfrm>
            <a:off x="7772400" y="3702050"/>
            <a:ext cx="330200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4446590" y="1840280"/>
            <a:ext cx="1420809" cy="62565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Arch. Constraints</a:t>
            </a:r>
            <a:endParaRPr lang="en-US" dirty="0"/>
          </a:p>
        </p:txBody>
      </p:sp>
      <p:sp>
        <p:nvSpPr>
          <p:cNvPr id="65" name="Title 1"/>
          <p:cNvSpPr txBox="1">
            <a:spLocks/>
          </p:cNvSpPr>
          <p:nvPr/>
        </p:nvSpPr>
        <p:spPr bwMode="auto">
          <a:xfrm>
            <a:off x="685800" y="-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990000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rgbClr val="990000"/>
                </a:solidFill>
                <a:latin typeface="Calibri" charset="0"/>
              </a:defRPr>
            </a:lvl9pPr>
          </a:lstStyle>
          <a:p>
            <a:r>
              <a:rPr lang="en-US" b="1" dirty="0" smtClean="0">
                <a:solidFill>
                  <a:srgbClr val="92D050"/>
                </a:solidFill>
              </a:rPr>
              <a:t>Using PENN Infrastructure</a:t>
            </a:r>
            <a:endParaRPr lang="en-US" b="1" dirty="0">
              <a:solidFill>
                <a:srgbClr val="92D050"/>
              </a:solidFill>
            </a:endParaRPr>
          </a:p>
        </p:txBody>
      </p:sp>
      <p:cxnSp>
        <p:nvCxnSpPr>
          <p:cNvPr id="66" name="Straight Connector 65"/>
          <p:cNvCxnSpPr>
            <a:stCxn id="33" idx="3"/>
            <a:endCxn id="55" idx="1"/>
          </p:cNvCxnSpPr>
          <p:nvPr/>
        </p:nvCxnSpPr>
        <p:spPr>
          <a:xfrm>
            <a:off x="5867399" y="2153106"/>
            <a:ext cx="457201" cy="2544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5071707" y="6169656"/>
            <a:ext cx="758484" cy="2544"/>
          </a:xfrm>
          <a:prstGeom prst="line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94" idx="3"/>
            <a:endCxn id="62" idx="1"/>
          </p:cNvCxnSpPr>
          <p:nvPr/>
        </p:nvCxnSpPr>
        <p:spPr>
          <a:xfrm>
            <a:off x="5718515" y="3325195"/>
            <a:ext cx="674694" cy="376855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5071707" y="5367194"/>
            <a:ext cx="0" cy="728806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4648199" y="4906922"/>
            <a:ext cx="10453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Configure for DNN  Kernel 1</a:t>
            </a:r>
            <a:endParaRPr lang="en-US" sz="1100" dirty="0"/>
          </a:p>
        </p:txBody>
      </p:sp>
      <p:cxnSp>
        <p:nvCxnSpPr>
          <p:cNvPr id="82" name="Straight Connector 81"/>
          <p:cNvCxnSpPr/>
          <p:nvPr/>
        </p:nvCxnSpPr>
        <p:spPr>
          <a:xfrm>
            <a:off x="5867400" y="6174744"/>
            <a:ext cx="758484" cy="2544"/>
          </a:xfrm>
          <a:prstGeom prst="line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6629400" y="6177288"/>
            <a:ext cx="758484" cy="2544"/>
          </a:xfrm>
          <a:prstGeom prst="line">
            <a:avLst/>
          </a:prstGeom>
          <a:ln w="28575">
            <a:headEnd type="oval" w="med" len="med"/>
            <a:tailEnd type="triangle" w="med" len="me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95" idx="3"/>
            <a:endCxn id="62" idx="1"/>
          </p:cNvCxnSpPr>
          <p:nvPr/>
        </p:nvCxnSpPr>
        <p:spPr>
          <a:xfrm flipV="1">
            <a:off x="5792959" y="3702050"/>
            <a:ext cx="600250" cy="476999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ounded Rectangle 93"/>
          <p:cNvSpPr/>
          <p:nvPr/>
        </p:nvSpPr>
        <p:spPr>
          <a:xfrm>
            <a:off x="4446590" y="3012369"/>
            <a:ext cx="1271925" cy="62565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Scheduler program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4446591" y="3786098"/>
            <a:ext cx="1346368" cy="78590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DNN Kernels (modified)</a:t>
            </a:r>
            <a:endParaRPr lang="en-US" dirty="0"/>
          </a:p>
        </p:txBody>
      </p:sp>
      <p:sp>
        <p:nvSpPr>
          <p:cNvPr id="104" name="TextBox 103"/>
          <p:cNvSpPr txBox="1"/>
          <p:nvPr/>
        </p:nvSpPr>
        <p:spPr>
          <a:xfrm>
            <a:off x="5105400" y="5334000"/>
            <a:ext cx="7247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Run </a:t>
            </a:r>
          </a:p>
          <a:p>
            <a:r>
              <a:rPr lang="en-US" sz="1100" dirty="0" smtClean="0"/>
              <a:t>Kernel 1</a:t>
            </a:r>
            <a:endParaRPr lang="en-US" sz="1100" dirty="0"/>
          </a:p>
        </p:txBody>
      </p:sp>
      <p:cxnSp>
        <p:nvCxnSpPr>
          <p:cNvPr id="105" name="Straight Connector 104"/>
          <p:cNvCxnSpPr/>
          <p:nvPr/>
        </p:nvCxnSpPr>
        <p:spPr>
          <a:xfrm>
            <a:off x="5334000" y="5767885"/>
            <a:ext cx="1288" cy="364403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5726810" y="4903113"/>
            <a:ext cx="10453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Configure for DNN  Kernel 2</a:t>
            </a:r>
            <a:endParaRPr lang="en-US" sz="1100" dirty="0"/>
          </a:p>
        </p:txBody>
      </p:sp>
      <p:sp>
        <p:nvSpPr>
          <p:cNvPr id="108" name="TextBox 107"/>
          <p:cNvSpPr txBox="1"/>
          <p:nvPr/>
        </p:nvSpPr>
        <p:spPr>
          <a:xfrm>
            <a:off x="6019800" y="5410200"/>
            <a:ext cx="104531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Run </a:t>
            </a:r>
          </a:p>
          <a:p>
            <a:r>
              <a:rPr lang="en-US" sz="1100" dirty="0" smtClean="0"/>
              <a:t>Kernel 2</a:t>
            </a:r>
            <a:endParaRPr lang="en-US" sz="1100" dirty="0"/>
          </a:p>
        </p:txBody>
      </p:sp>
      <p:cxnSp>
        <p:nvCxnSpPr>
          <p:cNvPr id="109" name="Straight Connector 108"/>
          <p:cNvCxnSpPr/>
          <p:nvPr/>
        </p:nvCxnSpPr>
        <p:spPr>
          <a:xfrm>
            <a:off x="5867400" y="5412231"/>
            <a:ext cx="0" cy="728806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6129693" y="5812922"/>
            <a:ext cx="1288" cy="364403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444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  <p:bldP spid="46" grpId="0" animBg="1"/>
      <p:bldP spid="55" grpId="0" animBg="1"/>
      <p:bldP spid="62" grpId="0" animBg="1"/>
      <p:bldP spid="33" grpId="0" animBg="1"/>
      <p:bldP spid="80" grpId="0"/>
      <p:bldP spid="94" grpId="0" animBg="1"/>
      <p:bldP spid="95" grpId="0" animBg="1"/>
      <p:bldP spid="104" grpId="0"/>
      <p:bldP spid="107" grpId="0"/>
      <p:bldP spid="10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04800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Outline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992" y="457200"/>
            <a:ext cx="8776608" cy="6248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cs typeface="Consolas" pitchFamily="49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cs typeface="Consolas" pitchFamily="49" charset="0"/>
              </a:rPr>
              <a:t>Motivation/Problem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cs typeface="Consolas" pitchFamily="49" charset="0"/>
              </a:rPr>
              <a:t>Insights – Principles of Specialization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cs typeface="Consolas" pitchFamily="49" charset="0"/>
              </a:rPr>
              <a:t>PENN Overview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92D050"/>
                </a:solidFill>
                <a:cs typeface="Consolas" pitchFamily="49" charset="0"/>
              </a:rPr>
              <a:t>Programmable Software Interface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cs typeface="Consolas" pitchFamily="49" charset="0"/>
              </a:rPr>
              <a:t>PENN </a:t>
            </a:r>
            <a:r>
              <a:rPr lang="en-US" sz="2800" dirty="0">
                <a:cs typeface="Consolas" pitchFamily="49" charset="0"/>
              </a:rPr>
              <a:t>Architecture </a:t>
            </a:r>
            <a:r>
              <a:rPr lang="en-US" sz="2800" dirty="0" smtClean="0">
                <a:cs typeface="Consolas" pitchFamily="49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cs typeface="Consolas" pitchFamily="49" charset="0"/>
              </a:rPr>
              <a:t>Implementation &amp; Preliminary Modeling Results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cs typeface="Consolas" pitchFamily="49" charset="0"/>
              </a:rPr>
              <a:t>Conclusion</a:t>
            </a:r>
          </a:p>
          <a:p>
            <a:pPr lvl="1">
              <a:lnSpc>
                <a:spcPct val="150000"/>
              </a:lnSpc>
            </a:pPr>
            <a:endParaRPr lang="en-US" sz="2800" b="1" dirty="0" smtClean="0">
              <a:cs typeface="Consolas" pitchFamily="49" charset="0"/>
            </a:endParaRPr>
          </a:p>
          <a:p>
            <a:pPr>
              <a:lnSpc>
                <a:spcPct val="150000"/>
              </a:lnSpc>
            </a:pPr>
            <a:endParaRPr lang="en-US" sz="2800" b="1" dirty="0" smtClean="0">
              <a:cs typeface="Consolas" pitchFamily="49" charset="0"/>
            </a:endParaRPr>
          </a:p>
          <a:p>
            <a:pPr>
              <a:lnSpc>
                <a:spcPct val="150000"/>
              </a:lnSpc>
            </a:pPr>
            <a:endParaRPr lang="en-US" sz="2800" b="1" dirty="0" smtClean="0">
              <a:cs typeface="Consolas" pitchFamily="49" charset="0"/>
            </a:endParaRPr>
          </a:p>
          <a:p>
            <a:pPr>
              <a:lnSpc>
                <a:spcPct val="150000"/>
              </a:lnSpc>
            </a:pPr>
            <a:endParaRPr lang="en-US" sz="2800" b="1" dirty="0" smtClean="0"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3E9-71C7-4495-9C5C-D355D3A990D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66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597188" cy="1325563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Programming Interface Definitions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20" y="1212247"/>
            <a:ext cx="8776608" cy="1988154"/>
          </a:xfrm>
        </p:spPr>
        <p:txBody>
          <a:bodyPr>
            <a:no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mem_addr</a:t>
            </a:r>
            <a:r>
              <a:rPr lang="en-US" sz="16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:  	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starting address to access (can be GPP register that</a:t>
            </a:r>
          </a:p>
          <a:p>
            <a:pPr marL="0" indent="0"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		holds address)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stride</a:t>
            </a:r>
            <a:r>
              <a:rPr lang="en-US" sz="16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: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	 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	memory stride [N</a:t>
            </a:r>
            <a:r>
              <a:rPr lang="en-US" sz="1600" baseline="-25000" dirty="0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x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N</a:t>
            </a:r>
            <a:r>
              <a:rPr lang="en-US" sz="1600" baseline="-25000" dirty="0" err="1" smtClean="0">
                <a:latin typeface="Consolas" pitchFamily="49" charset="0"/>
                <a:cs typeface="Consolas" pitchFamily="49" charset="0"/>
              </a:rPr>
              <a:t>x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]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access_size</a:t>
            </a:r>
            <a:r>
              <a:rPr lang="en-US" sz="16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: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	length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of stride access  [N</a:t>
            </a:r>
            <a:r>
              <a:rPr lang="en-US" sz="1600" baseline="-25000" dirty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x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K</a:t>
            </a:r>
            <a:r>
              <a:rPr lang="en-US" sz="1600" baseline="-25000" dirty="0" err="1" smtClean="0">
                <a:latin typeface="Consolas" pitchFamily="49" charset="0"/>
                <a:cs typeface="Consolas" pitchFamily="49" charset="0"/>
              </a:rPr>
              <a:t>x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]</a:t>
            </a:r>
          </a:p>
          <a:p>
            <a:r>
              <a:rPr lang="en-US" sz="1600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n</a:t>
            </a:r>
            <a:r>
              <a:rPr lang="en-US" sz="16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um_strides</a:t>
            </a:r>
            <a:r>
              <a:rPr lang="en-US" sz="16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: 	</a:t>
            </a:r>
            <a:r>
              <a:rPr lang="en-US" sz="1600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Number of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strides  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K</a:t>
            </a:r>
            <a:r>
              <a:rPr lang="en-US" sz="1600" baseline="-25000" dirty="0" err="1" smtClean="0">
                <a:latin typeface="Consolas" pitchFamily="49" charset="0"/>
                <a:cs typeface="Consolas" pitchFamily="49" charset="0"/>
              </a:rPr>
              <a:t>y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]</a:t>
            </a:r>
          </a:p>
          <a:p>
            <a:r>
              <a:rPr lang="en-US" sz="1600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scratch_offset</a:t>
            </a:r>
            <a:r>
              <a:rPr lang="en-US" sz="1600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:	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offset value of scratchpad to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load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to/from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3E9-71C7-4495-9C5C-D355D3A990D3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545966"/>
              </p:ext>
            </p:extLst>
          </p:nvPr>
        </p:nvGraphicFramePr>
        <p:xfrm>
          <a:off x="2051959" y="3856109"/>
          <a:ext cx="2256066" cy="18288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50674"/>
                <a:gridCol w="250674"/>
                <a:gridCol w="250674"/>
                <a:gridCol w="250674"/>
                <a:gridCol w="250674"/>
                <a:gridCol w="250674"/>
                <a:gridCol w="250674"/>
                <a:gridCol w="250674"/>
                <a:gridCol w="250674"/>
              </a:tblGrid>
              <a:tr h="2397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97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97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97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3971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1447800" y="4064015"/>
            <a:ext cx="859975" cy="12883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1000" y="3690295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mem_addr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2" name="Left Brace 11"/>
          <p:cNvSpPr/>
          <p:nvPr/>
        </p:nvSpPr>
        <p:spPr>
          <a:xfrm rot="5400000">
            <a:off x="3038477" y="3073856"/>
            <a:ext cx="293914" cy="1755317"/>
          </a:xfrm>
          <a:prstGeom prst="leftBrace">
            <a:avLst>
              <a:gd name="adj1" fmla="val 68055"/>
              <a:gd name="adj2" fmla="val 50437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362200" y="3415120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access_size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183947" y="5726668"/>
            <a:ext cx="2235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memory stride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5" name="Left Brace 14"/>
          <p:cNvSpPr/>
          <p:nvPr/>
        </p:nvSpPr>
        <p:spPr>
          <a:xfrm>
            <a:off x="1915886" y="4230760"/>
            <a:ext cx="293914" cy="1085851"/>
          </a:xfrm>
          <a:prstGeom prst="leftBrace">
            <a:avLst>
              <a:gd name="adj1" fmla="val 68055"/>
              <a:gd name="adj2" fmla="val 50437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27324" y="4543855"/>
            <a:ext cx="1577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onsolas" pitchFamily="49" charset="0"/>
                <a:cs typeface="Consolas" pitchFamily="49" charset="0"/>
              </a:rPr>
              <a:t>n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um_strides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057351" y="5933191"/>
            <a:ext cx="286049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000250" y="5933191"/>
            <a:ext cx="285750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800" y="3612200"/>
            <a:ext cx="2971800" cy="122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6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3" grpId="0"/>
      <p:bldP spid="14" grpId="0"/>
      <p:bldP spid="15" grpId="0" animBg="1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3E9-71C7-4495-9C5C-D355D3A990D3}" type="slidenum">
              <a:rPr lang="en-US" smtClean="0"/>
              <a:t>14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2550" y="1055609"/>
            <a:ext cx="8969807" cy="962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86200" y="3146897"/>
            <a:ext cx="2209800" cy="1295400"/>
          </a:xfrm>
          <a:prstGeom prst="rect">
            <a:avLst/>
          </a:prstGeom>
          <a:solidFill>
            <a:srgbClr val="D9948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CGRA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(Timing based)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949084" y="1218389"/>
            <a:ext cx="1680316" cy="786321"/>
          </a:xfrm>
          <a:prstGeom prst="rect">
            <a:avLst/>
          </a:prstGeom>
          <a:solidFill>
            <a:srgbClr val="FFF1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Scratchpad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581399" y="1220009"/>
            <a:ext cx="1016037" cy="786321"/>
          </a:xfrm>
          <a:prstGeom prst="rect">
            <a:avLst/>
          </a:prstGeom>
          <a:solidFill>
            <a:srgbClr val="B7DDE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DMA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86200" y="5462082"/>
            <a:ext cx="2514600" cy="252918"/>
          </a:xfrm>
          <a:prstGeom prst="rect">
            <a:avLst/>
          </a:prstGeom>
          <a:solidFill>
            <a:srgbClr val="C4D59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Output Controller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6" name="Straight Connector 25"/>
          <p:cNvCxnSpPr>
            <a:stCxn id="18" idx="2"/>
          </p:cNvCxnSpPr>
          <p:nvPr/>
        </p:nvCxnSpPr>
        <p:spPr>
          <a:xfrm>
            <a:off x="4089418" y="2006330"/>
            <a:ext cx="253982" cy="1140567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17" idx="2"/>
          </p:cNvCxnSpPr>
          <p:nvPr/>
        </p:nvCxnSpPr>
        <p:spPr>
          <a:xfrm flipH="1">
            <a:off x="5555338" y="2004710"/>
            <a:ext cx="233904" cy="1142187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18" idx="3"/>
            <a:endCxn id="17" idx="1"/>
          </p:cNvCxnSpPr>
          <p:nvPr/>
        </p:nvCxnSpPr>
        <p:spPr>
          <a:xfrm flipV="1">
            <a:off x="4597436" y="1611550"/>
            <a:ext cx="351648" cy="1620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939354" y="4442297"/>
            <a:ext cx="9730" cy="1019785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3717452" y="2017787"/>
            <a:ext cx="0" cy="3583829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581398" y="2174697"/>
            <a:ext cx="3048002" cy="252918"/>
          </a:xfrm>
          <a:prstGeom prst="rect">
            <a:avLst/>
          </a:prstGeom>
          <a:solidFill>
            <a:srgbClr val="C4D59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Input Controller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886200" y="3124199"/>
            <a:ext cx="2209800" cy="1335839"/>
          </a:xfrm>
          <a:prstGeom prst="rect">
            <a:avLst/>
          </a:prstGeom>
          <a:solidFill>
            <a:srgbClr val="D9948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CGRA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191000" y="3374446"/>
            <a:ext cx="1600200" cy="816554"/>
          </a:xfrm>
          <a:prstGeom prst="rect">
            <a:avLst/>
          </a:prstGeom>
          <a:solidFill>
            <a:srgbClr val="DDD5E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CGRA</a:t>
            </a:r>
          </a:p>
        </p:txBody>
      </p:sp>
      <p:cxnSp>
        <p:nvCxnSpPr>
          <p:cNvPr id="49" name="Straight Connector 48"/>
          <p:cNvCxnSpPr>
            <a:stCxn id="20" idx="1"/>
          </p:cNvCxnSpPr>
          <p:nvPr/>
        </p:nvCxnSpPr>
        <p:spPr>
          <a:xfrm flipH="1">
            <a:off x="3717452" y="5588541"/>
            <a:ext cx="168748" cy="0"/>
          </a:xfrm>
          <a:prstGeom prst="line">
            <a:avLst/>
          </a:prstGeom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2971800" y="1602309"/>
            <a:ext cx="609598" cy="0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1284495" y="1237341"/>
            <a:ext cx="1670929" cy="78632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Main Memory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8399" y="1447800"/>
            <a:ext cx="381001" cy="2897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2544" y="2262089"/>
            <a:ext cx="8347157" cy="44012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IC_DMA_SCRATCH_LOAD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IC_SCRATCH_READ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IC_DMA_READ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fr-FR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OC_PENN_WRITE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OC_PENN_SCRATCH_WRITE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OC_BUF_DMA_WRITE   </a:t>
            </a:r>
          </a:p>
          <a:p>
            <a:pPr>
              <a:lnSpc>
                <a:spcPct val="200000"/>
              </a:lnSpc>
            </a:pPr>
            <a:endParaRPr lang="en-US" b="1" dirty="0" smtClean="0">
              <a:solidFill>
                <a:srgbClr val="0000FF"/>
              </a:solidFill>
              <a:latin typeface="Courier New" panose="02070309020205020404" pitchFamily="49" charset="0"/>
            </a:endParaRPr>
          </a:p>
          <a:p>
            <a:pPr>
              <a:lnSpc>
                <a:spcPct val="200000"/>
              </a:lnSpc>
            </a:pPr>
            <a:r>
              <a:rPr lang="en-US" sz="14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Other Misc. Macros for synchronization and Constant buffering not shown here</a:t>
            </a:r>
            <a:endParaRPr lang="en-US" sz="1400" b="1" dirty="0">
              <a:solidFill>
                <a:srgbClr val="0000FF"/>
              </a:solidFill>
              <a:latin typeface="Courier New" panose="02070309020205020404" pitchFamily="49" charset="0"/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533400" y="124543"/>
            <a:ext cx="8686800" cy="592824"/>
          </a:xfrm>
        </p:spPr>
        <p:txBody>
          <a:bodyPr/>
          <a:lstStyle/>
          <a:p>
            <a:r>
              <a:rPr lang="en-US" sz="3600" b="1" dirty="0" smtClean="0">
                <a:solidFill>
                  <a:srgbClr val="92D050"/>
                </a:solidFill>
              </a:rPr>
              <a:t>PENN Program Macros</a:t>
            </a:r>
            <a:endParaRPr lang="en-US" sz="3600" b="1" dirty="0">
              <a:solidFill>
                <a:srgbClr val="92D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89417" y="5479822"/>
            <a:ext cx="267460" cy="234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5207268" y="5443689"/>
            <a:ext cx="381001" cy="289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2013898" y="1447339"/>
            <a:ext cx="381001" cy="289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5598228" y="1502059"/>
            <a:ext cx="381001" cy="289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5207267" y="5443689"/>
            <a:ext cx="381001" cy="2897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Elbow Connector 20"/>
          <p:cNvCxnSpPr>
            <a:endCxn id="16" idx="3"/>
          </p:cNvCxnSpPr>
          <p:nvPr/>
        </p:nvCxnSpPr>
        <p:spPr>
          <a:xfrm rot="16200000" flipV="1">
            <a:off x="5601069" y="4289529"/>
            <a:ext cx="1751865" cy="762001"/>
          </a:xfrm>
          <a:prstGeom prst="bentConnector2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Elbow Connector 41"/>
          <p:cNvCxnSpPr>
            <a:endCxn id="17" idx="3"/>
          </p:cNvCxnSpPr>
          <p:nvPr/>
        </p:nvCxnSpPr>
        <p:spPr>
          <a:xfrm rot="16200000" flipV="1">
            <a:off x="4864104" y="3376847"/>
            <a:ext cx="4066859" cy="536266"/>
          </a:xfrm>
          <a:prstGeom prst="bentConnector2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6400800" y="5669804"/>
            <a:ext cx="758085" cy="8605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6400799" y="5546463"/>
            <a:ext cx="457202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75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38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4.07407E-6 L 0.3375 0.00138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6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88889E-6 3.7037E-6 L -0.03403 0.25208 " pathEditMode="relative" rAng="0" ptsTypes="AA">
                                      <p:cBhvr>
                                        <p:cTn id="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1" y="1259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19584 0.00093 L 0.2375 0.26111 " pathEditMode="relative" ptsTypes="AAA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5.55556E-6 8.14815E-6 L 0.16249 8.14815E-6 L 0.16249 -0.26296 L 0.04097 -0.26296 " pathEditMode="relative" ptsTypes="AAAA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repeatCount="indefinite" accel="50000" decel="50000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1.11111E-6 1.48148E-6 L 0.19305 1.48148E-6 L 0.19305 -0.58773 L 0.05833 -0.58773 " pathEditMode="relative" ptsTypes="AAAA">
                                      <p:cBhvr>
                                        <p:cTn id="4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4.44444E-6 -3.7037E-6 L -0.05764 -3.7037E-6 L -0.05764 -0.58518 L -0.17362 -0.58703 " pathEditMode="relative" rAng="0" ptsTypes="AAAA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1" y="-2935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build="p"/>
      <p:bldP spid="8" grpId="0" animBg="1"/>
      <p:bldP spid="8" grpId="1" animBg="1"/>
      <p:bldP spid="13" grpId="0" animBg="1"/>
      <p:bldP spid="13" grpId="1" animBg="1"/>
      <p:bldP spid="35" grpId="0" animBg="1"/>
      <p:bldP spid="35" grpId="1" animBg="1"/>
      <p:bldP spid="38" grpId="0" animBg="1"/>
      <p:bldP spid="38" grpId="1" animBg="1"/>
      <p:bldP spid="39" grpId="0" animBg="1"/>
      <p:bldP spid="3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197" y="2209800"/>
            <a:ext cx="3096403" cy="25262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58763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PENN Example Workload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3E9-71C7-4495-9C5C-D355D3A990D3}" type="slidenum">
              <a:rPr lang="en-US" smtClean="0"/>
              <a:t>15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6183868"/>
            <a:ext cx="2771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Example Classifier Program</a:t>
            </a:r>
            <a:endParaRPr lang="en-US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806758"/>
            <a:ext cx="5638800" cy="53771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7062398" y="4599801"/>
            <a:ext cx="12484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Source: </a:t>
            </a:r>
            <a:r>
              <a:rPr lang="en-US" sz="1200" b="1" dirty="0" err="1" smtClean="0"/>
              <a:t>DianNao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17945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58763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PENN Instructions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3E9-71C7-4495-9C5C-D355D3A990D3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672" y="1219200"/>
            <a:ext cx="7144328" cy="990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81200" y="926068"/>
            <a:ext cx="5828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Extended RISCV Base 32bit ISA to encode PENN instructions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88" y="3124200"/>
            <a:ext cx="3174023" cy="12065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3400" y="2822863"/>
            <a:ext cx="2754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Major Operations Encoding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78397" y="2286000"/>
            <a:ext cx="2136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 Instructions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017" y="2667000"/>
            <a:ext cx="3409783" cy="396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3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04800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Outline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992" y="457200"/>
            <a:ext cx="8776608" cy="6248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cs typeface="Consolas" pitchFamily="49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cs typeface="Consolas" pitchFamily="49" charset="0"/>
              </a:rPr>
              <a:t>Motivation/Problem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cs typeface="Consolas" pitchFamily="49" charset="0"/>
              </a:rPr>
              <a:t>Insights – Principles of Specialization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cs typeface="Consolas" pitchFamily="49" charset="0"/>
              </a:rPr>
              <a:t>PENN Overview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cs typeface="Consolas" pitchFamily="49" charset="0"/>
              </a:rPr>
              <a:t>Programmable Software Interface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92D050"/>
                </a:solidFill>
                <a:cs typeface="Consolas" pitchFamily="49" charset="0"/>
              </a:rPr>
              <a:t>PENN </a:t>
            </a:r>
            <a:r>
              <a:rPr lang="en-US" sz="2800" b="1" dirty="0">
                <a:solidFill>
                  <a:srgbClr val="92D050"/>
                </a:solidFill>
                <a:cs typeface="Consolas" pitchFamily="49" charset="0"/>
              </a:rPr>
              <a:t>Architecture </a:t>
            </a:r>
            <a:r>
              <a:rPr lang="en-US" sz="2800" b="1" dirty="0" smtClean="0">
                <a:solidFill>
                  <a:srgbClr val="92D050"/>
                </a:solidFill>
                <a:cs typeface="Consolas" pitchFamily="49" charset="0"/>
              </a:rPr>
              <a:t> Details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cs typeface="Consolas" pitchFamily="49" charset="0"/>
              </a:rPr>
              <a:t>Implementation &amp; Preliminary Modeling Results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cs typeface="Consolas" pitchFamily="49" charset="0"/>
              </a:rPr>
              <a:t>Conclusion</a:t>
            </a:r>
          </a:p>
          <a:p>
            <a:pPr lvl="1">
              <a:lnSpc>
                <a:spcPct val="150000"/>
              </a:lnSpc>
            </a:pPr>
            <a:endParaRPr lang="en-US" sz="2800" b="1" dirty="0" smtClean="0">
              <a:cs typeface="Consolas" pitchFamily="49" charset="0"/>
            </a:endParaRPr>
          </a:p>
          <a:p>
            <a:pPr>
              <a:lnSpc>
                <a:spcPct val="150000"/>
              </a:lnSpc>
            </a:pPr>
            <a:endParaRPr lang="en-US" sz="2800" b="1" dirty="0" smtClean="0">
              <a:cs typeface="Consolas" pitchFamily="49" charset="0"/>
            </a:endParaRPr>
          </a:p>
          <a:p>
            <a:pPr>
              <a:lnSpc>
                <a:spcPct val="150000"/>
              </a:lnSpc>
            </a:pPr>
            <a:endParaRPr lang="en-US" sz="2800" b="1" dirty="0" smtClean="0">
              <a:cs typeface="Consolas" pitchFamily="49" charset="0"/>
            </a:endParaRPr>
          </a:p>
          <a:p>
            <a:pPr>
              <a:lnSpc>
                <a:spcPct val="150000"/>
              </a:lnSpc>
            </a:pPr>
            <a:endParaRPr lang="en-US" sz="2800" b="1" dirty="0" smtClean="0"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3E9-71C7-4495-9C5C-D355D3A990D3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66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PENN Detailed Architecture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3E9-71C7-4495-9C5C-D355D3A990D3}" type="slidenum">
              <a:rPr lang="en-US" smtClean="0"/>
              <a:t>18</a:t>
            </a:fld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1" y="880719"/>
            <a:ext cx="7099299" cy="579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664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3" name="Straight Arrow Connector 202"/>
          <p:cNvCxnSpPr/>
          <p:nvPr/>
        </p:nvCxnSpPr>
        <p:spPr>
          <a:xfrm>
            <a:off x="4247866" y="4451774"/>
            <a:ext cx="0" cy="22057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Arrow Connector 203"/>
          <p:cNvCxnSpPr/>
          <p:nvPr/>
        </p:nvCxnSpPr>
        <p:spPr>
          <a:xfrm>
            <a:off x="4443392" y="4461415"/>
            <a:ext cx="0" cy="22057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Straight Arrow Connector 204"/>
          <p:cNvCxnSpPr/>
          <p:nvPr/>
        </p:nvCxnSpPr>
        <p:spPr>
          <a:xfrm>
            <a:off x="4629356" y="4451774"/>
            <a:ext cx="0" cy="22057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Arrow Connector 205"/>
          <p:cNvCxnSpPr/>
          <p:nvPr/>
        </p:nvCxnSpPr>
        <p:spPr>
          <a:xfrm>
            <a:off x="4823586" y="4451774"/>
            <a:ext cx="0" cy="22057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/>
          <p:cNvCxnSpPr/>
          <p:nvPr/>
        </p:nvCxnSpPr>
        <p:spPr>
          <a:xfrm>
            <a:off x="5009294" y="4451774"/>
            <a:ext cx="0" cy="22057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Arrow Connector 207"/>
          <p:cNvCxnSpPr/>
          <p:nvPr/>
        </p:nvCxnSpPr>
        <p:spPr>
          <a:xfrm>
            <a:off x="5194637" y="4461415"/>
            <a:ext cx="0" cy="22057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Arrow Connector 208"/>
          <p:cNvCxnSpPr/>
          <p:nvPr/>
        </p:nvCxnSpPr>
        <p:spPr>
          <a:xfrm>
            <a:off x="5384059" y="4451774"/>
            <a:ext cx="0" cy="22057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Arrow Connector 209"/>
          <p:cNvCxnSpPr/>
          <p:nvPr/>
        </p:nvCxnSpPr>
        <p:spPr>
          <a:xfrm>
            <a:off x="5579585" y="4461415"/>
            <a:ext cx="0" cy="22057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/>
          <p:cNvCxnSpPr/>
          <p:nvPr/>
        </p:nvCxnSpPr>
        <p:spPr>
          <a:xfrm>
            <a:off x="3581400" y="2081721"/>
            <a:ext cx="0" cy="3381339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/>
          <p:cNvCxnSpPr/>
          <p:nvPr/>
        </p:nvCxnSpPr>
        <p:spPr>
          <a:xfrm>
            <a:off x="6248403" y="2055226"/>
            <a:ext cx="0" cy="3407834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Arrow Connector 149"/>
          <p:cNvCxnSpPr/>
          <p:nvPr/>
        </p:nvCxnSpPr>
        <p:spPr>
          <a:xfrm flipH="1" flipV="1">
            <a:off x="3928733" y="3228189"/>
            <a:ext cx="2198397" cy="469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PENN Architecture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C16D-70E5-436C-B78B-ECA8668C1814}" type="slidenum">
              <a:rPr lang="en-US" smtClean="0"/>
              <a:t>19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505198" y="5537473"/>
            <a:ext cx="3048002" cy="252918"/>
          </a:xfrm>
          <a:prstGeom prst="rect">
            <a:avLst/>
          </a:prstGeom>
          <a:solidFill>
            <a:srgbClr val="C4D59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Output Controller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31059" y="1294591"/>
            <a:ext cx="1709098" cy="4495800"/>
            <a:chOff x="1219200" y="1421859"/>
            <a:chExt cx="1709098" cy="4293141"/>
          </a:xfrm>
        </p:grpSpPr>
        <p:sp>
          <p:nvSpPr>
            <p:cNvPr id="10" name="Rectangle 9"/>
            <p:cNvSpPr/>
            <p:nvPr/>
          </p:nvSpPr>
          <p:spPr>
            <a:xfrm>
              <a:off x="1219200" y="1421859"/>
              <a:ext cx="1709098" cy="4293141"/>
            </a:xfrm>
            <a:prstGeom prst="rect">
              <a:avLst/>
            </a:prstGeom>
            <a:solidFill>
              <a:srgbClr val="C4D59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SODOR</a:t>
              </a:r>
            </a:p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Core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219200" y="1421859"/>
              <a:ext cx="914400" cy="609600"/>
            </a:xfrm>
            <a:prstGeom prst="rect">
              <a:avLst/>
            </a:prstGeom>
            <a:solidFill>
              <a:srgbClr val="FFF1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D$</a:t>
              </a:r>
            </a:p>
          </p:txBody>
        </p:sp>
      </p:grpSp>
      <p:cxnSp>
        <p:nvCxnSpPr>
          <p:cNvPr id="13" name="Straight Connector 12"/>
          <p:cNvCxnSpPr/>
          <p:nvPr/>
        </p:nvCxnSpPr>
        <p:spPr>
          <a:xfrm flipH="1">
            <a:off x="2040157" y="5725341"/>
            <a:ext cx="1467931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7" idx="3"/>
            <a:endCxn id="6" idx="1"/>
          </p:cNvCxnSpPr>
          <p:nvPr/>
        </p:nvCxnSpPr>
        <p:spPr>
          <a:xfrm flipV="1">
            <a:off x="4521236" y="1686941"/>
            <a:ext cx="351648" cy="1620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83"/>
          <p:cNvGrpSpPr/>
          <p:nvPr/>
        </p:nvGrpSpPr>
        <p:grpSpPr>
          <a:xfrm>
            <a:off x="3803029" y="2972313"/>
            <a:ext cx="2209800" cy="333150"/>
            <a:chOff x="3810000" y="2781084"/>
            <a:chExt cx="2209800" cy="449378"/>
          </a:xfrm>
        </p:grpSpPr>
        <p:sp>
          <p:nvSpPr>
            <p:cNvPr id="59" name="Rectangle 58"/>
            <p:cNvSpPr/>
            <p:nvPr/>
          </p:nvSpPr>
          <p:spPr>
            <a:xfrm>
              <a:off x="3810000" y="2781084"/>
              <a:ext cx="118733" cy="449377"/>
            </a:xfrm>
            <a:prstGeom prst="rect">
              <a:avLst/>
            </a:prstGeom>
            <a:solidFill>
              <a:srgbClr val="B7DDE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000097" y="2781084"/>
              <a:ext cx="118733" cy="449377"/>
            </a:xfrm>
            <a:prstGeom prst="rect">
              <a:avLst/>
            </a:prstGeom>
            <a:solidFill>
              <a:srgbClr val="B7DDE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190194" y="2781084"/>
              <a:ext cx="118733" cy="449377"/>
            </a:xfrm>
            <a:prstGeom prst="rect">
              <a:avLst/>
            </a:prstGeom>
            <a:solidFill>
              <a:srgbClr val="B7DDE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380291" y="2781084"/>
              <a:ext cx="118733" cy="449377"/>
            </a:xfrm>
            <a:prstGeom prst="rect">
              <a:avLst/>
            </a:prstGeom>
            <a:solidFill>
              <a:srgbClr val="B7DDE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570388" y="2781084"/>
              <a:ext cx="118733" cy="449377"/>
            </a:xfrm>
            <a:prstGeom prst="rect">
              <a:avLst/>
            </a:prstGeom>
            <a:solidFill>
              <a:srgbClr val="B7DDE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760485" y="2781084"/>
              <a:ext cx="118733" cy="449377"/>
            </a:xfrm>
            <a:prstGeom prst="rect">
              <a:avLst/>
            </a:prstGeom>
            <a:solidFill>
              <a:srgbClr val="B7DDE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950582" y="2781084"/>
              <a:ext cx="118733" cy="449377"/>
            </a:xfrm>
            <a:prstGeom prst="rect">
              <a:avLst/>
            </a:prstGeom>
            <a:solidFill>
              <a:srgbClr val="B7DDE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5140679" y="2781084"/>
              <a:ext cx="118733" cy="449377"/>
            </a:xfrm>
            <a:prstGeom prst="rect">
              <a:avLst/>
            </a:prstGeom>
            <a:solidFill>
              <a:srgbClr val="B7DDE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5330776" y="2781085"/>
              <a:ext cx="118733" cy="449377"/>
            </a:xfrm>
            <a:prstGeom prst="rect">
              <a:avLst/>
            </a:prstGeom>
            <a:solidFill>
              <a:srgbClr val="B7DDE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5520873" y="2781084"/>
              <a:ext cx="118733" cy="449377"/>
            </a:xfrm>
            <a:prstGeom prst="rect">
              <a:avLst/>
            </a:prstGeom>
            <a:solidFill>
              <a:srgbClr val="B7DDE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710970" y="2781084"/>
              <a:ext cx="118733" cy="449377"/>
            </a:xfrm>
            <a:prstGeom prst="rect">
              <a:avLst/>
            </a:prstGeom>
            <a:solidFill>
              <a:srgbClr val="B7DDE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901067" y="2781084"/>
              <a:ext cx="118733" cy="449377"/>
            </a:xfrm>
            <a:prstGeom prst="rect">
              <a:avLst/>
            </a:prstGeom>
            <a:solidFill>
              <a:srgbClr val="B7DDE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4190194" y="4681990"/>
            <a:ext cx="1449412" cy="352263"/>
            <a:chOff x="4190194" y="4495800"/>
            <a:chExt cx="1449412" cy="449377"/>
          </a:xfrm>
        </p:grpSpPr>
        <p:sp>
          <p:nvSpPr>
            <p:cNvPr id="73" name="Rectangle 72"/>
            <p:cNvSpPr/>
            <p:nvPr/>
          </p:nvSpPr>
          <p:spPr>
            <a:xfrm>
              <a:off x="4190194" y="4495800"/>
              <a:ext cx="118733" cy="449377"/>
            </a:xfrm>
            <a:prstGeom prst="rect">
              <a:avLst/>
            </a:prstGeom>
            <a:solidFill>
              <a:srgbClr val="B7DDE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380291" y="4495800"/>
              <a:ext cx="118733" cy="449377"/>
            </a:xfrm>
            <a:prstGeom prst="rect">
              <a:avLst/>
            </a:prstGeom>
            <a:solidFill>
              <a:srgbClr val="B7DDE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4570388" y="4495800"/>
              <a:ext cx="118733" cy="449377"/>
            </a:xfrm>
            <a:prstGeom prst="rect">
              <a:avLst/>
            </a:prstGeom>
            <a:solidFill>
              <a:srgbClr val="B7DDE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4760485" y="4495800"/>
              <a:ext cx="118733" cy="449377"/>
            </a:xfrm>
            <a:prstGeom prst="rect">
              <a:avLst/>
            </a:prstGeom>
            <a:solidFill>
              <a:srgbClr val="B7DDE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4950582" y="4495800"/>
              <a:ext cx="118733" cy="449377"/>
            </a:xfrm>
            <a:prstGeom prst="rect">
              <a:avLst/>
            </a:prstGeom>
            <a:solidFill>
              <a:srgbClr val="B7DDE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5140679" y="4495800"/>
              <a:ext cx="118733" cy="449377"/>
            </a:xfrm>
            <a:prstGeom prst="rect">
              <a:avLst/>
            </a:prstGeom>
            <a:solidFill>
              <a:srgbClr val="B7DDE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330776" y="4495800"/>
              <a:ext cx="118733" cy="449377"/>
            </a:xfrm>
            <a:prstGeom prst="rect">
              <a:avLst/>
            </a:prstGeom>
            <a:solidFill>
              <a:srgbClr val="B7DDE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>
              <a:off x="5520873" y="4495800"/>
              <a:ext cx="118733" cy="449377"/>
            </a:xfrm>
            <a:prstGeom prst="rect">
              <a:avLst/>
            </a:prstGeom>
            <a:solidFill>
              <a:srgbClr val="B7DDE8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3813008" y="3526037"/>
            <a:ext cx="2203784" cy="1016506"/>
          </a:xfrm>
          <a:prstGeom prst="rect">
            <a:avLst/>
          </a:prstGeom>
          <a:solidFill>
            <a:srgbClr val="D9948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CGRA</a:t>
            </a:r>
          </a:p>
          <a:p>
            <a:pPr algn="ctr"/>
            <a:endParaRPr lang="en-US" sz="2800" dirty="0" smtClean="0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013217" y="4126702"/>
            <a:ext cx="17251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(Timing based)</a:t>
            </a:r>
            <a:endParaRPr lang="en-US" sz="2000" dirty="0"/>
          </a:p>
        </p:txBody>
      </p:sp>
      <p:sp>
        <p:nvSpPr>
          <p:cNvPr id="86" name="TextBox 85"/>
          <p:cNvSpPr txBox="1"/>
          <p:nvPr/>
        </p:nvSpPr>
        <p:spPr>
          <a:xfrm>
            <a:off x="3076094" y="2946971"/>
            <a:ext cx="684803" cy="646331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Input</a:t>
            </a:r>
          </a:p>
          <a:p>
            <a:pPr algn="ctr"/>
            <a:r>
              <a:rPr lang="en-US" dirty="0" smtClean="0"/>
              <a:t> FIFO</a:t>
            </a:r>
            <a:endParaRPr lang="en-US" dirty="0"/>
          </a:p>
        </p:txBody>
      </p:sp>
      <p:sp>
        <p:nvSpPr>
          <p:cNvPr id="87" name="TextBox 86"/>
          <p:cNvSpPr txBox="1"/>
          <p:nvPr/>
        </p:nvSpPr>
        <p:spPr>
          <a:xfrm>
            <a:off x="2895600" y="4545551"/>
            <a:ext cx="891540" cy="646331"/>
          </a:xfrm>
          <a:prstGeom prst="rect">
            <a:avLst/>
          </a:prstGeom>
          <a:solidFill>
            <a:srgbClr val="FFFFFF">
              <a:alpha val="65098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Output </a:t>
            </a:r>
          </a:p>
          <a:p>
            <a:pPr algn="ctr"/>
            <a:r>
              <a:rPr lang="en-US" dirty="0" smtClean="0"/>
              <a:t>FIFO</a:t>
            </a:r>
            <a:endParaRPr lang="en-US" dirty="0"/>
          </a:p>
        </p:txBody>
      </p:sp>
      <p:sp>
        <p:nvSpPr>
          <p:cNvPr id="88" name="Rectangle 87"/>
          <p:cNvSpPr/>
          <p:nvPr/>
        </p:nvSpPr>
        <p:spPr>
          <a:xfrm>
            <a:off x="3797900" y="2730369"/>
            <a:ext cx="2271007" cy="162436"/>
          </a:xfrm>
          <a:prstGeom prst="rect">
            <a:avLst/>
          </a:prstGeom>
          <a:solidFill>
            <a:srgbClr val="B7DDE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8496314" y="3893472"/>
            <a:ext cx="190486" cy="503102"/>
          </a:xfrm>
          <a:prstGeom prst="rect">
            <a:avLst/>
          </a:prstGeom>
          <a:solidFill>
            <a:srgbClr val="C4D59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4471673" y="5171965"/>
            <a:ext cx="891221" cy="162436"/>
          </a:xfrm>
          <a:prstGeom prst="rect">
            <a:avLst/>
          </a:prstGeom>
          <a:solidFill>
            <a:srgbClr val="B7DDE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7127079" y="2858869"/>
            <a:ext cx="1178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Wide Port </a:t>
            </a:r>
          </a:p>
          <a:p>
            <a:pPr algn="ctr"/>
            <a:r>
              <a:rPr lang="en-US" dirty="0" smtClean="0"/>
              <a:t>Interface</a:t>
            </a:r>
            <a:endParaRPr lang="en-US" dirty="0"/>
          </a:p>
        </p:txBody>
      </p:sp>
      <p:cxnSp>
        <p:nvCxnSpPr>
          <p:cNvPr id="140" name="Straight Connector 139"/>
          <p:cNvCxnSpPr>
            <a:stCxn id="7" idx="2"/>
          </p:cNvCxnSpPr>
          <p:nvPr/>
        </p:nvCxnSpPr>
        <p:spPr>
          <a:xfrm>
            <a:off x="4013218" y="2081721"/>
            <a:ext cx="16605" cy="661685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stCxn id="6" idx="2"/>
          </p:cNvCxnSpPr>
          <p:nvPr/>
        </p:nvCxnSpPr>
        <p:spPr>
          <a:xfrm>
            <a:off x="5713042" y="2080101"/>
            <a:ext cx="10736" cy="663305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505198" y="2250088"/>
            <a:ext cx="3048002" cy="252918"/>
          </a:xfrm>
          <a:prstGeom prst="rect">
            <a:avLst/>
          </a:prstGeom>
          <a:solidFill>
            <a:srgbClr val="C4D59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Input Controller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2884" y="1293780"/>
            <a:ext cx="1680316" cy="786321"/>
          </a:xfrm>
          <a:prstGeom prst="rect">
            <a:avLst/>
          </a:prstGeom>
          <a:solidFill>
            <a:srgbClr val="FFF1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Scratchpad (4KB)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199" y="1295400"/>
            <a:ext cx="1016037" cy="786321"/>
          </a:xfrm>
          <a:prstGeom prst="rect">
            <a:avLst/>
          </a:prstGeom>
          <a:solidFill>
            <a:srgbClr val="B7DDE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DMA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85" name="Straight Connector 84"/>
          <p:cNvCxnSpPr/>
          <p:nvPr/>
        </p:nvCxnSpPr>
        <p:spPr>
          <a:xfrm>
            <a:off x="6070600" y="2817433"/>
            <a:ext cx="1440183" cy="71689"/>
          </a:xfrm>
          <a:prstGeom prst="line">
            <a:avLst/>
          </a:prstGeom>
          <a:ln w="19050">
            <a:solidFill>
              <a:schemeClr val="accent1"/>
            </a:solidFill>
            <a:prstDash val="solid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6400800" y="3973170"/>
            <a:ext cx="1676400" cy="208175"/>
          </a:xfrm>
          <a:prstGeom prst="rect">
            <a:avLst/>
          </a:prstGeom>
          <a:solidFill>
            <a:srgbClr val="B7DDE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1  2  3  4  5  6  7  8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645566" y="4261709"/>
            <a:ext cx="226573" cy="480385"/>
          </a:xfrm>
          <a:prstGeom prst="rect">
            <a:avLst/>
          </a:prstGeom>
          <a:solidFill>
            <a:srgbClr val="B7DDE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5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1</a:t>
            </a: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248400" y="3637794"/>
            <a:ext cx="2267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Input </a:t>
            </a:r>
            <a:r>
              <a:rPr lang="en-US" dirty="0" smtClean="0"/>
              <a:t>Elements Vector</a:t>
            </a:r>
            <a:endParaRPr lang="en-US" dirty="0"/>
          </a:p>
        </p:txBody>
      </p:sp>
      <p:sp>
        <p:nvSpPr>
          <p:cNvPr id="103" name="Rectangle 102"/>
          <p:cNvSpPr/>
          <p:nvPr/>
        </p:nvSpPr>
        <p:spPr>
          <a:xfrm>
            <a:off x="6933972" y="4261709"/>
            <a:ext cx="226573" cy="480385"/>
          </a:xfrm>
          <a:prstGeom prst="rect">
            <a:avLst/>
          </a:prstGeom>
          <a:solidFill>
            <a:srgbClr val="B7DDE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62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7222378" y="4261709"/>
            <a:ext cx="226573" cy="480385"/>
          </a:xfrm>
          <a:prstGeom prst="rect">
            <a:avLst/>
          </a:prstGeom>
          <a:solidFill>
            <a:srgbClr val="B7DDE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73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7510783" y="4261709"/>
            <a:ext cx="226573" cy="480385"/>
          </a:xfrm>
          <a:prstGeom prst="rect">
            <a:avLst/>
          </a:prstGeom>
          <a:solidFill>
            <a:srgbClr val="B7DDE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84</a:t>
            </a:r>
            <a:endParaRPr lang="en-US" sz="1600" dirty="0">
              <a:solidFill>
                <a:schemeClr val="tx1"/>
              </a:solidFill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>
            <a:off x="6334116" y="3723998"/>
            <a:ext cx="2657484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/>
          <p:cNvCxnSpPr/>
          <p:nvPr/>
        </p:nvCxnSpPr>
        <p:spPr>
          <a:xfrm flipH="1">
            <a:off x="6325386" y="3723998"/>
            <a:ext cx="8730" cy="135903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/>
          <p:nvPr/>
        </p:nvCxnSpPr>
        <p:spPr>
          <a:xfrm>
            <a:off x="6334116" y="5069149"/>
            <a:ext cx="2657484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/>
        </p:nvCxnSpPr>
        <p:spPr>
          <a:xfrm>
            <a:off x="8991600" y="3723998"/>
            <a:ext cx="0" cy="1345151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3" name="Rectangle 112"/>
          <p:cNvSpPr/>
          <p:nvPr/>
        </p:nvSpPr>
        <p:spPr>
          <a:xfrm>
            <a:off x="6469569" y="4736068"/>
            <a:ext cx="1375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To Data </a:t>
            </a:r>
            <a:r>
              <a:rPr lang="en-US" dirty="0" err="1" smtClean="0"/>
              <a:t>Fifos</a:t>
            </a:r>
            <a:endParaRPr lang="en-US" dirty="0"/>
          </a:p>
        </p:txBody>
      </p:sp>
      <p:sp>
        <p:nvSpPr>
          <p:cNvPr id="115" name="Rectangle 114"/>
          <p:cNvSpPr/>
          <p:nvPr/>
        </p:nvSpPr>
        <p:spPr>
          <a:xfrm>
            <a:off x="8187865" y="4396573"/>
            <a:ext cx="8037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Ready</a:t>
            </a:r>
          </a:p>
          <a:p>
            <a:pPr algn="ctr"/>
            <a:r>
              <a:rPr lang="en-US" dirty="0" err="1" smtClean="0"/>
              <a:t>Fifo</a:t>
            </a:r>
            <a:endParaRPr lang="en-US" dirty="0"/>
          </a:p>
        </p:txBody>
      </p:sp>
      <p:sp>
        <p:nvSpPr>
          <p:cNvPr id="144" name="Rectangle 143"/>
          <p:cNvSpPr/>
          <p:nvPr/>
        </p:nvSpPr>
        <p:spPr>
          <a:xfrm>
            <a:off x="6127130" y="3028022"/>
            <a:ext cx="742449" cy="397369"/>
          </a:xfrm>
          <a:prstGeom prst="rect">
            <a:avLst/>
          </a:prstGeom>
          <a:solidFill>
            <a:srgbClr val="C4D59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Ready</a:t>
            </a:r>
          </a:p>
          <a:p>
            <a:pPr algn="ctr">
              <a:lnSpc>
                <a:spcPct val="80000"/>
              </a:lnSpc>
            </a:pPr>
            <a:r>
              <a:rPr lang="en-US" sz="1400" dirty="0" smtClean="0">
                <a:solidFill>
                  <a:schemeClr val="tx1"/>
                </a:solidFill>
              </a:rPr>
              <a:t>Logic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48" name="Straight Arrow Connector 147"/>
          <p:cNvCxnSpPr>
            <a:stCxn id="144" idx="0"/>
          </p:cNvCxnSpPr>
          <p:nvPr/>
        </p:nvCxnSpPr>
        <p:spPr>
          <a:xfrm flipH="1" flipV="1">
            <a:off x="6184011" y="2828174"/>
            <a:ext cx="314344" cy="19984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Arrow Connector 150"/>
          <p:cNvCxnSpPr/>
          <p:nvPr/>
        </p:nvCxnSpPr>
        <p:spPr>
          <a:xfrm flipV="1">
            <a:off x="7737356" y="3429000"/>
            <a:ext cx="0" cy="295151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Arrow Connector 152"/>
          <p:cNvCxnSpPr/>
          <p:nvPr/>
        </p:nvCxnSpPr>
        <p:spPr>
          <a:xfrm flipV="1">
            <a:off x="8385439" y="5069149"/>
            <a:ext cx="0" cy="295151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Arrow Connector 153"/>
          <p:cNvCxnSpPr/>
          <p:nvPr/>
        </p:nvCxnSpPr>
        <p:spPr>
          <a:xfrm flipV="1">
            <a:off x="8693048" y="5038849"/>
            <a:ext cx="0" cy="29515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Arrow Connector 154"/>
          <p:cNvCxnSpPr/>
          <p:nvPr/>
        </p:nvCxnSpPr>
        <p:spPr>
          <a:xfrm flipV="1">
            <a:off x="8598680" y="3581400"/>
            <a:ext cx="0" cy="295151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Arrow Connector 155"/>
          <p:cNvCxnSpPr/>
          <p:nvPr/>
        </p:nvCxnSpPr>
        <p:spPr>
          <a:xfrm flipV="1">
            <a:off x="6913736" y="5036585"/>
            <a:ext cx="0" cy="295151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Rectangle 156"/>
          <p:cNvSpPr/>
          <p:nvPr/>
        </p:nvSpPr>
        <p:spPr>
          <a:xfrm rot="16200000">
            <a:off x="7765001" y="5464973"/>
            <a:ext cx="1240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 Ready</a:t>
            </a:r>
            <a:endParaRPr lang="en-US" dirty="0"/>
          </a:p>
        </p:txBody>
      </p:sp>
      <p:sp>
        <p:nvSpPr>
          <p:cNvPr id="159" name="Rectangle 158"/>
          <p:cNvSpPr/>
          <p:nvPr/>
        </p:nvSpPr>
        <p:spPr>
          <a:xfrm rot="16200000">
            <a:off x="8290169" y="3164422"/>
            <a:ext cx="61702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Full</a:t>
            </a:r>
            <a:endParaRPr lang="en-US" dirty="0"/>
          </a:p>
        </p:txBody>
      </p:sp>
      <p:sp>
        <p:nvSpPr>
          <p:cNvPr id="160" name="Rectangle 159"/>
          <p:cNvSpPr/>
          <p:nvPr/>
        </p:nvSpPr>
        <p:spPr>
          <a:xfrm rot="16200000">
            <a:off x="8073069" y="5617373"/>
            <a:ext cx="12408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Consume</a:t>
            </a:r>
            <a:endParaRPr lang="en-US" dirty="0"/>
          </a:p>
        </p:txBody>
      </p:sp>
      <p:cxnSp>
        <p:nvCxnSpPr>
          <p:cNvPr id="161" name="Straight Arrow Connector 160"/>
          <p:cNvCxnSpPr/>
          <p:nvPr/>
        </p:nvCxnSpPr>
        <p:spPr>
          <a:xfrm flipV="1">
            <a:off x="7127968" y="5036585"/>
            <a:ext cx="0" cy="295151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Straight Arrow Connector 161"/>
          <p:cNvCxnSpPr/>
          <p:nvPr/>
        </p:nvCxnSpPr>
        <p:spPr>
          <a:xfrm flipV="1">
            <a:off x="7342051" y="5036585"/>
            <a:ext cx="0" cy="295151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/>
          <p:nvPr/>
        </p:nvCxnSpPr>
        <p:spPr>
          <a:xfrm flipV="1">
            <a:off x="7543800" y="5036585"/>
            <a:ext cx="0" cy="295151"/>
          </a:xfrm>
          <a:prstGeom prst="straightConnector1">
            <a:avLst/>
          </a:prstGeom>
          <a:ln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/>
          <p:nvPr/>
        </p:nvCxnSpPr>
        <p:spPr>
          <a:xfrm>
            <a:off x="4902994" y="5331736"/>
            <a:ext cx="0" cy="117071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/>
          <p:nvPr/>
        </p:nvCxnSpPr>
        <p:spPr>
          <a:xfrm flipH="1">
            <a:off x="3590925" y="5453062"/>
            <a:ext cx="2657478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Rectangle 120"/>
          <p:cNvSpPr/>
          <p:nvPr/>
        </p:nvSpPr>
        <p:spPr>
          <a:xfrm>
            <a:off x="2277190" y="3930368"/>
            <a:ext cx="847010" cy="446282"/>
          </a:xfrm>
          <a:prstGeom prst="rect">
            <a:avLst/>
          </a:prstGeom>
          <a:solidFill>
            <a:srgbClr val="B7DDE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CQ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26" name="Straight Connector 125"/>
          <p:cNvCxnSpPr/>
          <p:nvPr/>
        </p:nvCxnSpPr>
        <p:spPr>
          <a:xfrm>
            <a:off x="2040157" y="4153509"/>
            <a:ext cx="253812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V="1">
            <a:off x="2721788" y="2376547"/>
            <a:ext cx="0" cy="1553821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/>
          <p:cNvCxnSpPr/>
          <p:nvPr/>
        </p:nvCxnSpPr>
        <p:spPr>
          <a:xfrm flipV="1">
            <a:off x="2721788" y="4376652"/>
            <a:ext cx="0" cy="1272987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2716323" y="5640930"/>
            <a:ext cx="798335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/>
          <p:nvPr/>
        </p:nvCxnSpPr>
        <p:spPr>
          <a:xfrm>
            <a:off x="2706863" y="2376547"/>
            <a:ext cx="798335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endCxn id="59" idx="0"/>
          </p:cNvCxnSpPr>
          <p:nvPr/>
        </p:nvCxnSpPr>
        <p:spPr>
          <a:xfrm flipH="1">
            <a:off x="3862396" y="2889122"/>
            <a:ext cx="951106" cy="83191"/>
          </a:xfrm>
          <a:prstGeom prst="line">
            <a:avLst/>
          </a:prstGeom>
          <a:ln w="6350">
            <a:solidFill>
              <a:schemeClr val="tx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88" idx="2"/>
            <a:endCxn id="62" idx="0"/>
          </p:cNvCxnSpPr>
          <p:nvPr/>
        </p:nvCxnSpPr>
        <p:spPr>
          <a:xfrm flipH="1">
            <a:off x="4432687" y="2892805"/>
            <a:ext cx="500717" cy="79508"/>
          </a:xfrm>
          <a:prstGeom prst="line">
            <a:avLst/>
          </a:prstGeom>
          <a:ln w="6350">
            <a:solidFill>
              <a:schemeClr val="tx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67" idx="0"/>
          </p:cNvCxnSpPr>
          <p:nvPr/>
        </p:nvCxnSpPr>
        <p:spPr>
          <a:xfrm>
            <a:off x="5069315" y="2889122"/>
            <a:ext cx="313857" cy="83192"/>
          </a:xfrm>
          <a:prstGeom prst="line">
            <a:avLst/>
          </a:prstGeom>
          <a:ln w="6350">
            <a:solidFill>
              <a:schemeClr val="tx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endCxn id="68" idx="0"/>
          </p:cNvCxnSpPr>
          <p:nvPr/>
        </p:nvCxnSpPr>
        <p:spPr>
          <a:xfrm>
            <a:off x="5259412" y="2889122"/>
            <a:ext cx="313857" cy="83191"/>
          </a:xfrm>
          <a:prstGeom prst="line">
            <a:avLst/>
          </a:prstGeom>
          <a:ln w="6350">
            <a:solidFill>
              <a:schemeClr val="tx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69" idx="0"/>
          </p:cNvCxnSpPr>
          <p:nvPr/>
        </p:nvCxnSpPr>
        <p:spPr>
          <a:xfrm>
            <a:off x="5193696" y="2889122"/>
            <a:ext cx="569670" cy="83191"/>
          </a:xfrm>
          <a:prstGeom prst="line">
            <a:avLst/>
          </a:prstGeom>
          <a:ln w="6350">
            <a:solidFill>
              <a:schemeClr val="tx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88" idx="2"/>
            <a:endCxn id="66" idx="0"/>
          </p:cNvCxnSpPr>
          <p:nvPr/>
        </p:nvCxnSpPr>
        <p:spPr>
          <a:xfrm>
            <a:off x="4933404" y="2892805"/>
            <a:ext cx="259671" cy="79508"/>
          </a:xfrm>
          <a:prstGeom prst="line">
            <a:avLst/>
          </a:prstGeom>
          <a:ln w="6350">
            <a:solidFill>
              <a:schemeClr val="tx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88" idx="2"/>
            <a:endCxn id="64" idx="0"/>
          </p:cNvCxnSpPr>
          <p:nvPr/>
        </p:nvCxnSpPr>
        <p:spPr>
          <a:xfrm flipH="1">
            <a:off x="4812881" y="2892805"/>
            <a:ext cx="120523" cy="79508"/>
          </a:xfrm>
          <a:prstGeom prst="line">
            <a:avLst/>
          </a:prstGeom>
          <a:ln w="6350">
            <a:solidFill>
              <a:schemeClr val="tx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endCxn id="61" idx="0"/>
          </p:cNvCxnSpPr>
          <p:nvPr/>
        </p:nvCxnSpPr>
        <p:spPr>
          <a:xfrm flipH="1">
            <a:off x="4242590" y="2889122"/>
            <a:ext cx="558010" cy="83191"/>
          </a:xfrm>
          <a:prstGeom prst="line">
            <a:avLst/>
          </a:prstGeom>
          <a:ln w="6350">
            <a:solidFill>
              <a:schemeClr val="tx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88" idx="2"/>
            <a:endCxn id="70" idx="0"/>
          </p:cNvCxnSpPr>
          <p:nvPr/>
        </p:nvCxnSpPr>
        <p:spPr>
          <a:xfrm>
            <a:off x="4933404" y="2892805"/>
            <a:ext cx="1020059" cy="79508"/>
          </a:xfrm>
          <a:prstGeom prst="line">
            <a:avLst/>
          </a:prstGeom>
          <a:ln w="6350">
            <a:solidFill>
              <a:schemeClr val="tx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88" idx="2"/>
            <a:endCxn id="65" idx="0"/>
          </p:cNvCxnSpPr>
          <p:nvPr/>
        </p:nvCxnSpPr>
        <p:spPr>
          <a:xfrm>
            <a:off x="4933404" y="2892805"/>
            <a:ext cx="69574" cy="79508"/>
          </a:xfrm>
          <a:prstGeom prst="line">
            <a:avLst/>
          </a:prstGeom>
          <a:ln w="6350">
            <a:solidFill>
              <a:schemeClr val="tx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>
            <a:stCxn id="60" idx="0"/>
          </p:cNvCxnSpPr>
          <p:nvPr/>
        </p:nvCxnSpPr>
        <p:spPr>
          <a:xfrm flipV="1">
            <a:off x="4052493" y="2889122"/>
            <a:ext cx="446531" cy="83191"/>
          </a:xfrm>
          <a:prstGeom prst="line">
            <a:avLst/>
          </a:prstGeom>
          <a:ln w="6350">
            <a:solidFill>
              <a:schemeClr val="tx1"/>
            </a:solidFill>
            <a:prstDash val="solid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59" idx="2"/>
          </p:cNvCxnSpPr>
          <p:nvPr/>
        </p:nvCxnSpPr>
        <p:spPr>
          <a:xfrm>
            <a:off x="3862396" y="3305462"/>
            <a:ext cx="0" cy="22057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Arrow Connector 190"/>
          <p:cNvCxnSpPr/>
          <p:nvPr/>
        </p:nvCxnSpPr>
        <p:spPr>
          <a:xfrm>
            <a:off x="4047739" y="3315103"/>
            <a:ext cx="0" cy="22057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Arrow Connector 191"/>
          <p:cNvCxnSpPr/>
          <p:nvPr/>
        </p:nvCxnSpPr>
        <p:spPr>
          <a:xfrm>
            <a:off x="4237161" y="3305462"/>
            <a:ext cx="0" cy="22057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Arrow Connector 192"/>
          <p:cNvCxnSpPr/>
          <p:nvPr/>
        </p:nvCxnSpPr>
        <p:spPr>
          <a:xfrm>
            <a:off x="4432687" y="3315103"/>
            <a:ext cx="0" cy="22057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Arrow Connector 193"/>
          <p:cNvCxnSpPr/>
          <p:nvPr/>
        </p:nvCxnSpPr>
        <p:spPr>
          <a:xfrm>
            <a:off x="4618651" y="3305462"/>
            <a:ext cx="0" cy="22057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Arrow Connector 194"/>
          <p:cNvCxnSpPr/>
          <p:nvPr/>
        </p:nvCxnSpPr>
        <p:spPr>
          <a:xfrm>
            <a:off x="4812881" y="3305462"/>
            <a:ext cx="0" cy="22057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Arrow Connector 196"/>
          <p:cNvCxnSpPr/>
          <p:nvPr/>
        </p:nvCxnSpPr>
        <p:spPr>
          <a:xfrm>
            <a:off x="4998589" y="3305462"/>
            <a:ext cx="0" cy="22057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Arrow Connector 197"/>
          <p:cNvCxnSpPr/>
          <p:nvPr/>
        </p:nvCxnSpPr>
        <p:spPr>
          <a:xfrm>
            <a:off x="5183932" y="3315103"/>
            <a:ext cx="0" cy="22057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/>
          <p:nvPr/>
        </p:nvCxnSpPr>
        <p:spPr>
          <a:xfrm>
            <a:off x="5373354" y="3305462"/>
            <a:ext cx="0" cy="22057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Arrow Connector 199"/>
          <p:cNvCxnSpPr/>
          <p:nvPr/>
        </p:nvCxnSpPr>
        <p:spPr>
          <a:xfrm>
            <a:off x="5568880" y="3315103"/>
            <a:ext cx="0" cy="22057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/>
          <p:nvPr/>
        </p:nvCxnSpPr>
        <p:spPr>
          <a:xfrm>
            <a:off x="5754844" y="3305462"/>
            <a:ext cx="0" cy="22057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Straight Arrow Connector 201"/>
          <p:cNvCxnSpPr/>
          <p:nvPr/>
        </p:nvCxnSpPr>
        <p:spPr>
          <a:xfrm>
            <a:off x="5949074" y="3305462"/>
            <a:ext cx="0" cy="220575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>
            <a:stCxn id="73" idx="2"/>
          </p:cNvCxnSpPr>
          <p:nvPr/>
        </p:nvCxnSpPr>
        <p:spPr>
          <a:xfrm>
            <a:off x="4249561" y="5034253"/>
            <a:ext cx="439560" cy="13771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216"/>
          <p:cNvCxnSpPr>
            <a:stCxn id="74" idx="2"/>
          </p:cNvCxnSpPr>
          <p:nvPr/>
        </p:nvCxnSpPr>
        <p:spPr>
          <a:xfrm>
            <a:off x="4439658" y="5034253"/>
            <a:ext cx="279527" cy="13391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Connector 220"/>
          <p:cNvCxnSpPr>
            <a:stCxn id="75" idx="2"/>
          </p:cNvCxnSpPr>
          <p:nvPr/>
        </p:nvCxnSpPr>
        <p:spPr>
          <a:xfrm>
            <a:off x="4629755" y="5034253"/>
            <a:ext cx="130730" cy="13391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Connector 222"/>
          <p:cNvCxnSpPr>
            <a:stCxn id="76" idx="2"/>
            <a:endCxn id="92" idx="0"/>
          </p:cNvCxnSpPr>
          <p:nvPr/>
        </p:nvCxnSpPr>
        <p:spPr>
          <a:xfrm>
            <a:off x="4819852" y="5034253"/>
            <a:ext cx="97432" cy="13771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>
            <a:stCxn id="77" idx="2"/>
            <a:endCxn id="92" idx="0"/>
          </p:cNvCxnSpPr>
          <p:nvPr/>
        </p:nvCxnSpPr>
        <p:spPr>
          <a:xfrm flipH="1">
            <a:off x="4917284" y="5034253"/>
            <a:ext cx="92665" cy="137712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Connector 226"/>
          <p:cNvCxnSpPr>
            <a:stCxn id="78" idx="2"/>
          </p:cNvCxnSpPr>
          <p:nvPr/>
        </p:nvCxnSpPr>
        <p:spPr>
          <a:xfrm flipH="1">
            <a:off x="5087893" y="5034253"/>
            <a:ext cx="112153" cy="13391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>
            <a:stCxn id="79" idx="2"/>
          </p:cNvCxnSpPr>
          <p:nvPr/>
        </p:nvCxnSpPr>
        <p:spPr>
          <a:xfrm flipH="1">
            <a:off x="5151542" y="5034253"/>
            <a:ext cx="238601" cy="142446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>
            <a:stCxn id="80" idx="2"/>
          </p:cNvCxnSpPr>
          <p:nvPr/>
        </p:nvCxnSpPr>
        <p:spPr>
          <a:xfrm flipH="1">
            <a:off x="5226243" y="5034253"/>
            <a:ext cx="353997" cy="127715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531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91" grpId="0" animBg="1"/>
      <p:bldP spid="92" grpId="0" animBg="1"/>
      <p:bldP spid="95" grpId="0"/>
      <p:bldP spid="100" grpId="0" animBg="1"/>
      <p:bldP spid="101" grpId="0" animBg="1"/>
      <p:bldP spid="17" grpId="0"/>
      <p:bldP spid="103" grpId="0" animBg="1"/>
      <p:bldP spid="104" grpId="0" animBg="1"/>
      <p:bldP spid="106" grpId="0" animBg="1"/>
      <p:bldP spid="113" grpId="0"/>
      <p:bldP spid="115" grpId="0"/>
      <p:bldP spid="144" grpId="0" animBg="1"/>
      <p:bldP spid="157" grpId="0"/>
      <p:bldP spid="159" grpId="0"/>
      <p:bldP spid="16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58763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Executive Summary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20" y="762000"/>
            <a:ext cx="8776608" cy="57912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+mj-lt"/>
                <a:cs typeface="Consolas" pitchFamily="49" charset="0"/>
              </a:rPr>
              <a:t>Design of a Programmable Accelerator/Engine for Neural Networks (NNs)</a:t>
            </a:r>
          </a:p>
          <a:p>
            <a:endParaRPr lang="en-US" sz="2400" dirty="0" smtClean="0">
              <a:latin typeface="+mj-lt"/>
              <a:cs typeface="Consolas" pitchFamily="49" charset="0"/>
            </a:endParaRPr>
          </a:p>
          <a:p>
            <a:r>
              <a:rPr lang="en-US" sz="2400" dirty="0" smtClean="0">
                <a:latin typeface="+mj-lt"/>
                <a:cs typeface="Consolas" pitchFamily="49" charset="0"/>
              </a:rPr>
              <a:t>A flexible programming software interface to map NNs like DNN, CNN or any ML network</a:t>
            </a:r>
          </a:p>
          <a:p>
            <a:endParaRPr lang="en-US" sz="2400" dirty="0" smtClean="0">
              <a:latin typeface="+mj-lt"/>
              <a:cs typeface="Consolas" pitchFamily="49" charset="0"/>
            </a:endParaRPr>
          </a:p>
          <a:p>
            <a:r>
              <a:rPr lang="en-US" sz="2400" dirty="0" smtClean="0">
                <a:latin typeface="+mj-lt"/>
                <a:cs typeface="Consolas" pitchFamily="49" charset="0"/>
              </a:rPr>
              <a:t>A 2 level configurability: </a:t>
            </a:r>
          </a:p>
          <a:p>
            <a:pPr lvl="1"/>
            <a:r>
              <a:rPr lang="en-US" sz="2000" dirty="0" smtClean="0">
                <a:latin typeface="+mj-lt"/>
                <a:cs typeface="Consolas" pitchFamily="49" charset="0"/>
              </a:rPr>
              <a:t>Synthesis </a:t>
            </a:r>
          </a:p>
          <a:p>
            <a:pPr lvl="1"/>
            <a:r>
              <a:rPr lang="en-US" sz="2000" dirty="0" smtClean="0">
                <a:latin typeface="+mj-lt"/>
                <a:cs typeface="Consolas" pitchFamily="49" charset="0"/>
              </a:rPr>
              <a:t>Runtime</a:t>
            </a:r>
          </a:p>
          <a:p>
            <a:endParaRPr lang="en-US" sz="2400" dirty="0" smtClean="0">
              <a:latin typeface="+mj-lt"/>
              <a:cs typeface="Consolas" pitchFamily="49" charset="0"/>
            </a:endParaRPr>
          </a:p>
          <a:p>
            <a:r>
              <a:rPr lang="en-US" sz="2400" dirty="0" smtClean="0">
                <a:latin typeface="+mj-lt"/>
                <a:cs typeface="Consolas" pitchFamily="49" charset="0"/>
              </a:rPr>
              <a:t>End-to-End implementation with RISCV Toolchain (Ongoing)</a:t>
            </a:r>
          </a:p>
          <a:p>
            <a:endParaRPr lang="en-US" sz="2400" dirty="0" smtClean="0">
              <a:latin typeface="+mj-lt"/>
              <a:cs typeface="Consolas" pitchFamily="49" charset="0"/>
            </a:endParaRPr>
          </a:p>
          <a:p>
            <a:r>
              <a:rPr lang="en-US" sz="2400" dirty="0" smtClean="0">
                <a:latin typeface="+mj-lt"/>
                <a:cs typeface="Consolas" pitchFamily="49" charset="0"/>
              </a:rPr>
              <a:t>Comparison with a Domain Specific Accelerator (DSA)  -- </a:t>
            </a:r>
            <a:r>
              <a:rPr lang="en-US" sz="2400" dirty="0" err="1" smtClean="0">
                <a:latin typeface="+mj-lt"/>
                <a:cs typeface="Consolas" pitchFamily="49" charset="0"/>
              </a:rPr>
              <a:t>DianNao</a:t>
            </a:r>
            <a:r>
              <a:rPr lang="en-US" sz="2400" dirty="0" smtClean="0">
                <a:latin typeface="+mj-lt"/>
                <a:cs typeface="Consolas" pitchFamily="49" charset="0"/>
              </a:rPr>
              <a:t> with preliminary performance, area and power results</a:t>
            </a:r>
          </a:p>
          <a:p>
            <a:pPr lvl="1"/>
            <a:endParaRPr lang="en-US" sz="2000" dirty="0" smtClean="0">
              <a:latin typeface="+mj-lt"/>
              <a:cs typeface="Consolas" pitchFamily="49" charset="0"/>
            </a:endParaRPr>
          </a:p>
          <a:p>
            <a:endParaRPr lang="en-US" sz="2400" dirty="0" smtClean="0">
              <a:latin typeface="+mj-lt"/>
              <a:cs typeface="Consolas" pitchFamily="49" charset="0"/>
            </a:endParaRPr>
          </a:p>
          <a:p>
            <a:endParaRPr lang="en-US" sz="2400" dirty="0" smtClean="0">
              <a:latin typeface="+mj-lt"/>
              <a:cs typeface="Consolas" pitchFamily="49" charset="0"/>
            </a:endParaRPr>
          </a:p>
          <a:p>
            <a:endParaRPr lang="en-US" sz="2400" dirty="0" smtClean="0">
              <a:latin typeface="+mj-lt"/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3E9-71C7-4495-9C5C-D355D3A990D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68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907" y="-152400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CGRA Fabric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3E9-71C7-4495-9C5C-D355D3A990D3}" type="slidenum">
              <a:rPr lang="en-US" smtClean="0"/>
              <a:t>20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867354"/>
            <a:ext cx="3138678" cy="2530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295400"/>
            <a:ext cx="3644961" cy="273554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2400" y="4648200"/>
            <a:ext cx="49864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Functional Unit can be: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+mj-lt"/>
                <a:cs typeface="Courier New" panose="02070309020205020404" pitchFamily="49" charset="0"/>
              </a:rPr>
              <a:t>ALU, Multiplier, Sigmoid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+mj-lt"/>
              <a:cs typeface="Courier New" panose="02070309020205020404" pitchFamily="49" charset="0"/>
            </a:endParaRP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>
                <a:latin typeface="+mj-lt"/>
                <a:cs typeface="Courier New" panose="02070309020205020404" pitchFamily="49" charset="0"/>
              </a:rPr>
              <a:t>FU mix can be configured at Synthesis time</a:t>
            </a: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endParaRPr lang="en-US" dirty="0">
              <a:latin typeface="+mj-lt"/>
              <a:cs typeface="Courier New" panose="02070309020205020404" pitchFamily="49" charset="0"/>
            </a:endParaRPr>
          </a:p>
          <a:p>
            <a:pPr marL="285750" indent="-285750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err="1" smtClean="0">
                <a:latin typeface="+mj-lt"/>
                <a:cs typeface="Courier New" panose="02070309020205020404" pitchFamily="49" charset="0"/>
              </a:rPr>
              <a:t>Datapath</a:t>
            </a:r>
            <a:r>
              <a:rPr lang="en-US" dirty="0" smtClean="0">
                <a:latin typeface="+mj-lt"/>
                <a:cs typeface="Courier New" panose="02070309020205020404" pitchFamily="49" charset="0"/>
              </a:rPr>
              <a:t> schedule is configured at run-time</a:t>
            </a:r>
            <a:endParaRPr lang="en-US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48165" y="1524000"/>
            <a:ext cx="240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6x5 CGRA Fabric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4506" y="4030940"/>
            <a:ext cx="240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  <a:cs typeface="Courier New" panose="02070309020205020404" pitchFamily="49" charset="0"/>
              </a:rPr>
              <a:t>CGRA Tile</a:t>
            </a:r>
            <a:endParaRPr lang="en-US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46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119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CGRA Run-time Configuration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3E9-71C7-4495-9C5C-D355D3A990D3}" type="slidenum">
              <a:rPr lang="en-US" smtClean="0"/>
              <a:t>21</a:t>
            </a:fld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131" y="3962400"/>
            <a:ext cx="3170016" cy="2555588"/>
          </a:xfrm>
          <a:prstGeom prst="rect">
            <a:avLst/>
          </a:prstGeom>
        </p:spPr>
      </p:pic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389832" y="1121350"/>
            <a:ext cx="8776608" cy="379792"/>
          </a:xfrm>
        </p:spPr>
        <p:txBody>
          <a:bodyPr>
            <a:normAutofit/>
          </a:bodyPr>
          <a:lstStyle/>
          <a:p>
            <a:r>
              <a:rPr lang="en-US" sz="1800" dirty="0" smtClean="0">
                <a:cs typeface="Consolas" pitchFamily="49" charset="0"/>
              </a:rPr>
              <a:t>Configuration streamed down from top rows of switches – 40bits for each CGRA tile</a:t>
            </a:r>
          </a:p>
          <a:p>
            <a:endParaRPr lang="en-US" sz="1600" dirty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endParaRPr lang="en-US" sz="16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389833" y="2619222"/>
            <a:ext cx="8677968" cy="962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cs typeface="Consolas" pitchFamily="49" charset="0"/>
              </a:rPr>
              <a:t>Command to DMA to stream the configuration (40b </a:t>
            </a:r>
            <a:r>
              <a:rPr lang="en-US" sz="1800" dirty="0">
                <a:cs typeface="Consolas" pitchFamily="49" charset="0"/>
              </a:rPr>
              <a:t>x </a:t>
            </a:r>
            <a:r>
              <a:rPr lang="en-US" sz="1800" dirty="0" smtClean="0">
                <a:cs typeface="Consolas" pitchFamily="49" charset="0"/>
              </a:rPr>
              <a:t>6 switches </a:t>
            </a:r>
            <a:r>
              <a:rPr lang="en-US" sz="1800" dirty="0">
                <a:cs typeface="Consolas" pitchFamily="49" charset="0"/>
              </a:rPr>
              <a:t>each </a:t>
            </a:r>
            <a:r>
              <a:rPr lang="en-US" sz="1800" dirty="0" smtClean="0">
                <a:cs typeface="Consolas" pitchFamily="49" charset="0"/>
              </a:rPr>
              <a:t>cycle):</a:t>
            </a:r>
          </a:p>
          <a:p>
            <a:pPr marL="0" indent="0" algn="ctr">
              <a:buNone/>
            </a:pPr>
            <a:r>
              <a:rPr lang="en-US" sz="18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IC_DMA_CFG_READ [</a:t>
            </a:r>
            <a:r>
              <a:rPr lang="en-US" sz="1800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mem_addr</a:t>
            </a:r>
            <a:r>
              <a:rPr lang="en-US" sz="18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] [</a:t>
            </a:r>
            <a:r>
              <a:rPr lang="en-US" sz="1800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access_size</a:t>
            </a:r>
            <a:r>
              <a:rPr lang="en-US" sz="18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] [</a:t>
            </a:r>
            <a:r>
              <a:rPr lang="en-US" sz="1800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num_strides</a:t>
            </a:r>
            <a:r>
              <a:rPr lang="en-US" sz="18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] [</a:t>
            </a:r>
            <a:r>
              <a:rPr lang="en-US" sz="1800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port_type</a:t>
            </a:r>
            <a:r>
              <a:rPr lang="en-US" sz="18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] [</a:t>
            </a:r>
            <a:r>
              <a:rPr lang="en-US" sz="1800" b="1" dirty="0" err="1" smtClean="0">
                <a:solidFill>
                  <a:srgbClr val="0000FF"/>
                </a:solidFill>
                <a:latin typeface="Courier New" panose="02070309020205020404" pitchFamily="49" charset="0"/>
              </a:rPr>
              <a:t>port_num</a:t>
            </a:r>
            <a:r>
              <a:rPr lang="en-US" sz="1800" b="1" dirty="0" smtClean="0">
                <a:solidFill>
                  <a:srgbClr val="0000FF"/>
                </a:solidFill>
                <a:latin typeface="Courier New" panose="02070309020205020404" pitchFamily="49" charset="0"/>
              </a:rPr>
              <a:t>]</a:t>
            </a:r>
            <a:endParaRPr lang="en-US" sz="18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59677" y="5380439"/>
            <a:ext cx="15009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5 cycle </a:t>
            </a:r>
            <a:r>
              <a:rPr lang="en-US" dirty="0" err="1" smtClean="0"/>
              <a:t>config</a:t>
            </a:r>
            <a:r>
              <a:rPr lang="en-US" dirty="0" smtClean="0"/>
              <a:t>.</a:t>
            </a:r>
          </a:p>
          <a:p>
            <a:pPr algn="ctr"/>
            <a:r>
              <a:rPr lang="en-US" dirty="0" smtClean="0"/>
              <a:t>(30B/cycle)</a:t>
            </a:r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783" y="1522604"/>
            <a:ext cx="7077075" cy="9620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169126" y="4417106"/>
            <a:ext cx="2405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cfg_mode</a:t>
            </a:r>
            <a:r>
              <a:rPr lang="en-US" sz="1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=1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43000" y="4133237"/>
            <a:ext cx="2405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latin typeface="Courier New" panose="02070309020205020404" pitchFamily="49" charset="0"/>
              </a:rPr>
              <a:t>IC_DMA_CFG_READ</a:t>
            </a:r>
            <a:endParaRPr lang="en-US" sz="1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81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5" grpId="0"/>
      <p:bldP spid="23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04800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Outline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992" y="457200"/>
            <a:ext cx="8776608" cy="6248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cs typeface="Consolas" pitchFamily="49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cs typeface="Consolas" pitchFamily="49" charset="0"/>
              </a:rPr>
              <a:t>Motivation/Problem 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cs typeface="Consolas" pitchFamily="49" charset="0"/>
              </a:rPr>
              <a:t>Insights – Principles of Specialization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cs typeface="Consolas" pitchFamily="49" charset="0"/>
              </a:rPr>
              <a:t>PENN Overview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cs typeface="Consolas" pitchFamily="49" charset="0"/>
              </a:rPr>
              <a:t>Programmable Software Interface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bg1">
                    <a:lumMod val="75000"/>
                  </a:schemeClr>
                </a:solidFill>
                <a:cs typeface="Consolas" pitchFamily="49" charset="0"/>
              </a:rPr>
              <a:t>PENN Architecture  Details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92D050"/>
                </a:solidFill>
                <a:cs typeface="Consolas" pitchFamily="49" charset="0"/>
              </a:rPr>
              <a:t>Implementation &amp; Preliminary Modeling Results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cs typeface="Consolas" pitchFamily="49" charset="0"/>
              </a:rPr>
              <a:t>Conclusion</a:t>
            </a:r>
          </a:p>
          <a:p>
            <a:pPr lvl="1">
              <a:lnSpc>
                <a:spcPct val="150000"/>
              </a:lnSpc>
            </a:pPr>
            <a:endParaRPr lang="en-US" sz="2800" b="1" dirty="0" smtClean="0">
              <a:cs typeface="Consolas" pitchFamily="49" charset="0"/>
            </a:endParaRPr>
          </a:p>
          <a:p>
            <a:pPr>
              <a:lnSpc>
                <a:spcPct val="150000"/>
              </a:lnSpc>
            </a:pPr>
            <a:endParaRPr lang="en-US" sz="2800" b="1" dirty="0" smtClean="0">
              <a:cs typeface="Consolas" pitchFamily="49" charset="0"/>
            </a:endParaRPr>
          </a:p>
          <a:p>
            <a:pPr>
              <a:lnSpc>
                <a:spcPct val="150000"/>
              </a:lnSpc>
            </a:pPr>
            <a:endParaRPr lang="en-US" sz="2800" b="1" dirty="0" smtClean="0">
              <a:cs typeface="Consolas" pitchFamily="49" charset="0"/>
            </a:endParaRPr>
          </a:p>
          <a:p>
            <a:pPr>
              <a:lnSpc>
                <a:spcPct val="150000"/>
              </a:lnSpc>
            </a:pPr>
            <a:endParaRPr lang="en-US" sz="2800" b="1" dirty="0" smtClean="0"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3E9-71C7-4495-9C5C-D355D3A990D3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15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0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PENN Implementation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3E9-71C7-4495-9C5C-D355D3A990D3}" type="slidenum">
              <a:rPr lang="en-US" smtClean="0"/>
              <a:t>23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0"/>
            <a:ext cx="8994363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5410200" y="914400"/>
            <a:ext cx="3657600" cy="1524000"/>
          </a:xfrm>
          <a:prstGeom prst="wedgeRoundRectCallout">
            <a:avLst>
              <a:gd name="adj1" fmla="val -21395"/>
              <a:gd name="adj2" fmla="val 61751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Hardware in Chisel (</a:t>
            </a:r>
            <a:r>
              <a:rPr lang="en-US" sz="1600" dirty="0" err="1" smtClean="0"/>
              <a:t>Scala</a:t>
            </a:r>
            <a:r>
              <a:rPr lang="en-US" sz="1600" dirty="0" smtClean="0"/>
              <a:t> based)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Interface/Parameters exposed for Synthesis level configuration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Generates Verilog and C++ cycle </a:t>
            </a:r>
            <a:r>
              <a:rPr lang="en-US" sz="1600" dirty="0" err="1" smtClean="0"/>
              <a:t>acurate</a:t>
            </a:r>
            <a:r>
              <a:rPr lang="en-US" sz="1600" dirty="0" smtClean="0"/>
              <a:t> Simulator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 algn="ctr">
              <a:buFont typeface="Arial" pitchFamily="34" charset="0"/>
              <a:buChar char="•"/>
            </a:pPr>
            <a:endParaRPr lang="en-US" sz="1600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1600200" y="2057399"/>
            <a:ext cx="3657600" cy="1219200"/>
          </a:xfrm>
          <a:prstGeom prst="wedgeRoundRectCallout">
            <a:avLst>
              <a:gd name="adj1" fmla="val -21395"/>
              <a:gd name="adj2" fmla="val 6175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Extended the scheduler framework of Nowatzki. et.al [*]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Timing based scheduling for CGRA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76200" y="6235642"/>
            <a:ext cx="90297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*Nowatzki et. Al,  </a:t>
            </a:r>
            <a:r>
              <a:rPr lang="en-US" sz="1200" dirty="0"/>
              <a:t>“A general constraint-centric scheduling </a:t>
            </a:r>
            <a:r>
              <a:rPr lang="en-US" sz="1200" dirty="0" smtClean="0"/>
              <a:t>framework for </a:t>
            </a:r>
            <a:r>
              <a:rPr lang="en-US" sz="1200" dirty="0"/>
              <a:t>spatial architectures,” in PLDI 2013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1447800" y="3276599"/>
            <a:ext cx="3657600" cy="1219201"/>
          </a:xfrm>
          <a:prstGeom prst="wedgeRoundRectCallout">
            <a:avLst>
              <a:gd name="adj1" fmla="val -21395"/>
              <a:gd name="adj2" fmla="val 6175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Modified the RISCV GNU Assembler to handle the intrinsic functions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Macros are pre-processed as inline assembly</a:t>
            </a:r>
          </a:p>
          <a:p>
            <a:endParaRPr lang="en-US" sz="16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4573380" y="3124200"/>
            <a:ext cx="3808619" cy="1524000"/>
          </a:xfrm>
          <a:prstGeom prst="wedgeRoundRectCallout">
            <a:avLst>
              <a:gd name="adj1" fmla="val -21395"/>
              <a:gd name="adj2" fmla="val 61751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RISCV ISA Simulator (Spike) was extended to include new PENN instructions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Functionality of scheduled dataflow graph is checked here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sz="1600" dirty="0" smtClean="0"/>
          </a:p>
          <a:p>
            <a:pPr marL="285750" indent="-285750" algn="ctr">
              <a:buFont typeface="Arial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1222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 animBg="1"/>
      <p:bldP spid="7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-228600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Evaluation &amp; DNN Workloads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3E9-71C7-4495-9C5C-D355D3A990D3}" type="slidenum">
              <a:rPr lang="en-US" smtClean="0"/>
              <a:t>24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2550" y="1055609"/>
            <a:ext cx="8969807" cy="962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300" y="761999"/>
            <a:ext cx="4724400" cy="30956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07576" y="1940470"/>
            <a:ext cx="19547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Same kernels as 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DianNao</a:t>
            </a:r>
            <a:r>
              <a:rPr lang="en-US" dirty="0" smtClean="0"/>
              <a:t>* paper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200" y="3892989"/>
            <a:ext cx="9165522" cy="28161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Performance results based on an Analytical Model (PENN </a:t>
            </a:r>
            <a:r>
              <a:rPr lang="en-US" dirty="0" smtClean="0"/>
              <a:t>Infrastructure </a:t>
            </a:r>
            <a:r>
              <a:rPr lang="en-US" dirty="0"/>
              <a:t>still ongoing work)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Area and Power from Chisel generated Synthesized Verilog @32nm node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Compared with the DNN accelerator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DianNao</a:t>
            </a:r>
            <a:endParaRPr lang="en-US" dirty="0" smtClean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>
                <a:sym typeface="Wingdings" pitchFamily="2" charset="2"/>
              </a:rPr>
              <a:t>DianNao</a:t>
            </a:r>
            <a:r>
              <a:rPr lang="en-US" dirty="0" smtClean="0">
                <a:sym typeface="Wingdings" pitchFamily="2" charset="2"/>
              </a:rPr>
              <a:t> Perf. , area and power estimates from the paper [*] normalized to 32nm, 1GHz Freq.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>
              <a:sym typeface="Wingdings" pitchFamily="2" charset="2"/>
            </a:endParaRPr>
          </a:p>
          <a:p>
            <a:endParaRPr lang="en-US" sz="1100" dirty="0" smtClean="0"/>
          </a:p>
          <a:p>
            <a:r>
              <a:rPr lang="en-US" sz="1100" dirty="0" smtClean="0"/>
              <a:t>*Chen et. al,  </a:t>
            </a:r>
            <a:r>
              <a:rPr lang="en-US" sz="1100" dirty="0" err="1"/>
              <a:t>DianNao</a:t>
            </a:r>
            <a:r>
              <a:rPr lang="en-US" sz="1100" dirty="0"/>
              <a:t>: A </a:t>
            </a:r>
            <a:r>
              <a:rPr lang="en-US" sz="1100" dirty="0" err="1" smtClean="0"/>
              <a:t>SmallFootprint</a:t>
            </a:r>
            <a:r>
              <a:rPr lang="en-US" sz="1100" dirty="0" smtClean="0"/>
              <a:t> High-Throughput </a:t>
            </a:r>
            <a:r>
              <a:rPr lang="en-US" sz="1100" dirty="0"/>
              <a:t>Accelerator </a:t>
            </a:r>
            <a:r>
              <a:rPr lang="en-US" sz="1100" dirty="0" smtClean="0"/>
              <a:t>for Ubiquitous </a:t>
            </a:r>
            <a:r>
              <a:rPr lang="en-US" sz="1100" dirty="0"/>
              <a:t>Machine-Learning. In </a:t>
            </a:r>
            <a:r>
              <a:rPr lang="en-US" sz="1100" dirty="0" smtClean="0"/>
              <a:t>International Conference </a:t>
            </a:r>
            <a:r>
              <a:rPr lang="en-US" sz="1100" dirty="0"/>
              <a:t>on </a:t>
            </a:r>
            <a:endParaRPr lang="en-US" sz="1100" dirty="0" smtClean="0"/>
          </a:p>
          <a:p>
            <a:r>
              <a:rPr lang="en-US" sz="1100" dirty="0" smtClean="0"/>
              <a:t>Architectural </a:t>
            </a:r>
            <a:r>
              <a:rPr lang="en-US" sz="1100" dirty="0"/>
              <a:t>Support </a:t>
            </a:r>
            <a:r>
              <a:rPr lang="en-US" sz="1100" dirty="0" smtClean="0"/>
              <a:t>for Programming </a:t>
            </a:r>
            <a:r>
              <a:rPr lang="en-US" sz="1100" dirty="0"/>
              <a:t>Languages and Operating </a:t>
            </a:r>
            <a:r>
              <a:rPr lang="en-US" sz="1100" dirty="0" smtClean="0"/>
              <a:t>Systems. ASPLOS’14</a:t>
            </a:r>
            <a:r>
              <a:rPr lang="en-US" sz="11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877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-228600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Performance Results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3E9-71C7-4495-9C5C-D355D3A990D3}" type="slidenum">
              <a:rPr lang="en-US" smtClean="0"/>
              <a:t>25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2550" y="1055609"/>
            <a:ext cx="8969807" cy="962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4631" y="4495800"/>
            <a:ext cx="682622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Baseline </a:t>
            </a:r>
            <a:r>
              <a:rPr lang="en-US" dirty="0" smtClean="0">
                <a:sym typeface="Wingdings" pitchFamily="2" charset="2"/>
              </a:rPr>
              <a:t> 4-Wide OOO processor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Pooling Kernels max out on memory bandwidth 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Maximum benefit from the Concurrency (SIMD + Multi-tile </a:t>
            </a:r>
            <a:r>
              <a:rPr lang="en-US" dirty="0" smtClean="0">
                <a:sym typeface="Wingdings" pitchFamily="2" charset="2"/>
              </a:rPr>
              <a:t> ~49x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838199"/>
            <a:ext cx="7315200" cy="365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47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103" y="-228600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Area Results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3E9-71C7-4495-9C5C-D355D3A990D3}" type="slidenum">
              <a:rPr lang="en-US" smtClean="0"/>
              <a:t>26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2550" y="1055609"/>
            <a:ext cx="8969807" cy="962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9087701"/>
              </p:ext>
            </p:extLst>
          </p:nvPr>
        </p:nvGraphicFramePr>
        <p:xfrm>
          <a:off x="26542" y="1055609"/>
          <a:ext cx="4857750" cy="4143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14400" y="5257800"/>
            <a:ext cx="24471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  <a:r>
              <a:rPr lang="en-US" b="1" dirty="0" smtClean="0"/>
              <a:t> Tile Area </a:t>
            </a:r>
            <a:r>
              <a:rPr lang="en-US" b="1" dirty="0" smtClean="0">
                <a:sym typeface="Wingdings" pitchFamily="2" charset="2"/>
              </a:rPr>
              <a:t> </a:t>
            </a:r>
            <a:r>
              <a:rPr lang="en-US" b="1" dirty="0" smtClean="0"/>
              <a:t>0.24 mm</a:t>
            </a:r>
            <a:r>
              <a:rPr lang="en-US" b="1" baseline="30000" dirty="0" smtClean="0"/>
              <a:t>2</a:t>
            </a:r>
          </a:p>
          <a:p>
            <a:r>
              <a:rPr lang="en-US" dirty="0" smtClean="0"/>
              <a:t>@32nm &amp; 1GHz Freq.</a:t>
            </a:r>
            <a:endParaRPr lang="en-US" baseline="30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264328"/>
              </p:ext>
            </p:extLst>
          </p:nvPr>
        </p:nvGraphicFramePr>
        <p:xfrm>
          <a:off x="5508711" y="4495800"/>
          <a:ext cx="27432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1176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Tile –PENN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DianNao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56311" y="4114800"/>
            <a:ext cx="3254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Overall Area Comparison (mm</a:t>
            </a:r>
            <a:r>
              <a:rPr lang="en-US" b="1" baseline="30000" dirty="0" smtClean="0"/>
              <a:t>2</a:t>
            </a:r>
            <a:r>
              <a:rPr lang="en-US" b="1" dirty="0" smtClean="0"/>
              <a:t>)</a:t>
            </a:r>
            <a:endParaRPr lang="en-US" b="1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5737311" y="5257800"/>
            <a:ext cx="219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~3.5x Area Overhead</a:t>
            </a:r>
            <a:endParaRPr lang="en-US" b="1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1952696" y="6063734"/>
            <a:ext cx="5249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DianNao</a:t>
            </a:r>
            <a:r>
              <a:rPr lang="en-US" dirty="0" smtClean="0"/>
              <a:t> area normalized to 32nm @ 1GHz Frequency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406469"/>
              </p:ext>
            </p:extLst>
          </p:nvPr>
        </p:nvGraphicFramePr>
        <p:xfrm>
          <a:off x="5486400" y="2057400"/>
          <a:ext cx="27432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1176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Switches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0.0048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472750" y="1352032"/>
            <a:ext cx="3134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CGRA Fabric Breakdown </a:t>
            </a:r>
            <a:r>
              <a:rPr lang="en-US" b="1" dirty="0"/>
              <a:t>(mm</a:t>
            </a:r>
            <a:r>
              <a:rPr lang="en-US" b="1" baseline="30000" dirty="0"/>
              <a:t>2</a:t>
            </a:r>
            <a:r>
              <a:rPr lang="en-US" b="1" dirty="0"/>
              <a:t>)</a:t>
            </a:r>
            <a:endParaRPr lang="en-US" b="1" baseline="30000" dirty="0"/>
          </a:p>
          <a:p>
            <a:pPr algn="ctr"/>
            <a:r>
              <a:rPr lang="en-US" dirty="0" smtClean="0"/>
              <a:t>36 Switches and 25 FUs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37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3" grpId="0"/>
      <p:bldP spid="10" grpId="0"/>
      <p:bldP spid="11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103" y="-228600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Power Results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3E9-71C7-4495-9C5C-D355D3A990D3}" type="slidenum">
              <a:rPr lang="en-US" smtClean="0"/>
              <a:t>27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2550" y="1055609"/>
            <a:ext cx="8969807" cy="962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5257800"/>
            <a:ext cx="2616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</a:t>
            </a:r>
            <a:r>
              <a:rPr lang="en-US" b="1" dirty="0" smtClean="0"/>
              <a:t> Tile Power </a:t>
            </a:r>
            <a:r>
              <a:rPr lang="en-US" b="1" dirty="0" smtClean="0">
                <a:sym typeface="Wingdings" pitchFamily="2" charset="2"/>
              </a:rPr>
              <a:t> 65.03mW</a:t>
            </a:r>
            <a:endParaRPr lang="en-US" b="1" baseline="30000" dirty="0" smtClean="0"/>
          </a:p>
          <a:p>
            <a:r>
              <a:rPr lang="en-US" dirty="0" smtClean="0"/>
              <a:t>@32nm &amp; 1GHz Freq.</a:t>
            </a:r>
            <a:endParaRPr lang="en-US" baseline="300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5031150"/>
              </p:ext>
            </p:extLst>
          </p:nvPr>
        </p:nvGraphicFramePr>
        <p:xfrm>
          <a:off x="5508711" y="4561323"/>
          <a:ext cx="27432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1176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 Tile –PENN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DianNao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526.64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213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356311" y="4114800"/>
            <a:ext cx="33214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Overall Power Comparison (</a:t>
            </a:r>
            <a:r>
              <a:rPr lang="en-US" b="1" dirty="0" err="1" smtClean="0"/>
              <a:t>mW</a:t>
            </a:r>
            <a:r>
              <a:rPr lang="en-US" b="1" dirty="0" smtClean="0"/>
              <a:t>)</a:t>
            </a:r>
            <a:endParaRPr lang="en-US" b="1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5737311" y="5374604"/>
            <a:ext cx="219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~2.5x Area Overhead</a:t>
            </a:r>
            <a:endParaRPr lang="en-US" b="1" baseline="30000" dirty="0"/>
          </a:p>
        </p:txBody>
      </p:sp>
      <p:sp>
        <p:nvSpPr>
          <p:cNvPr id="7" name="TextBox 6"/>
          <p:cNvSpPr txBox="1"/>
          <p:nvPr/>
        </p:nvSpPr>
        <p:spPr>
          <a:xfrm>
            <a:off x="1952696" y="6063734"/>
            <a:ext cx="5437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DianNao</a:t>
            </a:r>
            <a:r>
              <a:rPr lang="en-US" dirty="0" smtClean="0"/>
              <a:t> power normalized to 32nm @ 1GHz Frequency</a:t>
            </a:r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5170200"/>
              </p:ext>
            </p:extLst>
          </p:nvPr>
        </p:nvGraphicFramePr>
        <p:xfrm>
          <a:off x="5716834" y="2017787"/>
          <a:ext cx="274320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5600"/>
                <a:gridCol w="11176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Switches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FUs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7.6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500803" y="1352032"/>
            <a:ext cx="30779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CGRA Fabric Breakdown </a:t>
            </a:r>
            <a:r>
              <a:rPr lang="en-US" b="1" dirty="0"/>
              <a:t>(</a:t>
            </a:r>
            <a:r>
              <a:rPr lang="en-US" b="1" dirty="0" err="1" smtClean="0"/>
              <a:t>mW</a:t>
            </a:r>
            <a:r>
              <a:rPr lang="en-US" b="1" dirty="0" smtClean="0"/>
              <a:t>)</a:t>
            </a:r>
            <a:endParaRPr lang="en-US" b="1" baseline="30000" dirty="0"/>
          </a:p>
          <a:p>
            <a:pPr algn="ctr"/>
            <a:r>
              <a:rPr lang="en-US" dirty="0" smtClean="0"/>
              <a:t>36 Switches and 25 FUs</a:t>
            </a:r>
            <a:endParaRPr lang="en-US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0178538"/>
              </p:ext>
            </p:extLst>
          </p:nvPr>
        </p:nvGraphicFramePr>
        <p:xfrm>
          <a:off x="0" y="1381142"/>
          <a:ext cx="4867275" cy="38004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5985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3" grpId="0"/>
      <p:bldGraphic spid="14" grpId="0">
        <p:bldAsOne/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-152400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Challenges &amp; Lessons Learned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3E9-71C7-4495-9C5C-D355D3A990D3}" type="slidenum">
              <a:rPr lang="en-US" smtClean="0"/>
              <a:t>28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2550" y="1055609"/>
            <a:ext cx="8969807" cy="962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620" y="914400"/>
            <a:ext cx="8776608" cy="57150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+mj-lt"/>
                <a:cs typeface="Consolas" pitchFamily="49" charset="0"/>
              </a:rPr>
              <a:t>H/W-S/W Co-design is challenging but Fun !!</a:t>
            </a:r>
          </a:p>
          <a:p>
            <a:pPr lvl="1"/>
            <a:r>
              <a:rPr lang="en-US" sz="2000" dirty="0" smtClean="0">
                <a:latin typeface="+mj-lt"/>
                <a:cs typeface="Consolas" pitchFamily="49" charset="0"/>
              </a:rPr>
              <a:t>Future specialization engines will follow this technique</a:t>
            </a:r>
          </a:p>
          <a:p>
            <a:pPr lvl="1"/>
            <a:r>
              <a:rPr lang="en-US" sz="2000" dirty="0" smtClean="0">
                <a:latin typeface="+mj-lt"/>
                <a:cs typeface="Consolas" pitchFamily="49" charset="0"/>
              </a:rPr>
              <a:t>Experience gained with assembler, static scheduler and  simulator</a:t>
            </a:r>
          </a:p>
          <a:p>
            <a:pPr lvl="1"/>
            <a:endParaRPr lang="en-US" sz="2000" dirty="0">
              <a:latin typeface="+mj-lt"/>
              <a:cs typeface="Consolas" pitchFamily="49" charset="0"/>
            </a:endParaRPr>
          </a:p>
          <a:p>
            <a:r>
              <a:rPr lang="en-US" sz="2400" dirty="0" smtClean="0">
                <a:latin typeface="+mj-lt"/>
                <a:cs typeface="Consolas" pitchFamily="49" charset="0"/>
              </a:rPr>
              <a:t>CHISEL enables  a nice parameterizable interface for exploring different design points</a:t>
            </a:r>
          </a:p>
          <a:p>
            <a:endParaRPr lang="en-US" sz="2400" dirty="0" smtClean="0">
              <a:latin typeface="+mj-lt"/>
              <a:cs typeface="Consolas" pitchFamily="49" charset="0"/>
            </a:endParaRPr>
          </a:p>
          <a:p>
            <a:r>
              <a:rPr lang="en-US" sz="2400" dirty="0" smtClean="0">
                <a:latin typeface="+mj-lt"/>
                <a:cs typeface="Consolas" pitchFamily="49" charset="0"/>
              </a:rPr>
              <a:t>Scope for different </a:t>
            </a:r>
            <a:r>
              <a:rPr lang="en-US" sz="2400" dirty="0" err="1" smtClean="0">
                <a:latin typeface="+mj-lt"/>
                <a:cs typeface="Consolas" pitchFamily="49" charset="0"/>
              </a:rPr>
              <a:t>acceleratable</a:t>
            </a:r>
            <a:r>
              <a:rPr lang="en-US" sz="2400" dirty="0" smtClean="0">
                <a:latin typeface="+mj-lt"/>
                <a:cs typeface="Consolas" pitchFamily="49" charset="0"/>
              </a:rPr>
              <a:t> domains using PENN like H/W-S/W interface</a:t>
            </a:r>
          </a:p>
          <a:p>
            <a:pPr lvl="1"/>
            <a:r>
              <a:rPr lang="en-US" sz="2000" dirty="0" smtClean="0">
                <a:latin typeface="+mj-lt"/>
                <a:cs typeface="Consolas" pitchFamily="49" charset="0"/>
              </a:rPr>
              <a:t>File compression, Regex matching, Database processing etc.</a:t>
            </a:r>
          </a:p>
          <a:p>
            <a:pPr lvl="1"/>
            <a:r>
              <a:rPr lang="en-US" sz="2000" dirty="0" smtClean="0">
                <a:latin typeface="+mj-lt"/>
                <a:cs typeface="Consolas" pitchFamily="49" charset="0"/>
              </a:rPr>
              <a:t>Combined Area and Power overhead is amortized when multiple domains are mapped to PENN</a:t>
            </a:r>
          </a:p>
          <a:p>
            <a:pPr lvl="1"/>
            <a:endParaRPr lang="en-US" sz="2000" dirty="0">
              <a:latin typeface="+mj-lt"/>
              <a:cs typeface="Consolas" pitchFamily="49" charset="0"/>
            </a:endParaRPr>
          </a:p>
          <a:p>
            <a:r>
              <a:rPr lang="en-US" sz="2400" dirty="0" smtClean="0">
                <a:latin typeface="+mj-lt"/>
                <a:cs typeface="Consolas" pitchFamily="49" charset="0"/>
              </a:rPr>
              <a:t>A good study to push the limits of efficiency and still have programmability</a:t>
            </a:r>
            <a:endParaRPr lang="en-US" sz="2400" dirty="0">
              <a:latin typeface="+mj-lt"/>
              <a:cs typeface="Consolas" pitchFamily="49" charset="0"/>
            </a:endParaRPr>
          </a:p>
          <a:p>
            <a:endParaRPr lang="en-US" sz="2400" dirty="0" smtClean="0">
              <a:latin typeface="+mj-lt"/>
              <a:cs typeface="Consolas" pitchFamily="49" charset="0"/>
            </a:endParaRPr>
          </a:p>
          <a:p>
            <a:endParaRPr lang="en-US" sz="2400" dirty="0">
              <a:latin typeface="+mj-lt"/>
              <a:cs typeface="Consolas" pitchFamily="49" charset="0"/>
            </a:endParaRPr>
          </a:p>
          <a:p>
            <a:endParaRPr lang="en-US" sz="2400" dirty="0" smtClean="0">
              <a:latin typeface="+mj-lt"/>
              <a:cs typeface="Consolas" pitchFamily="49" charset="0"/>
            </a:endParaRPr>
          </a:p>
          <a:p>
            <a:endParaRPr lang="en-US" sz="2400" dirty="0" smtClean="0">
              <a:latin typeface="+mj-lt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42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700" y="0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Conclusion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3E9-71C7-4495-9C5C-D355D3A990D3}" type="slidenum">
              <a:rPr lang="en-US" smtClean="0"/>
              <a:t>29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2550" y="1055609"/>
            <a:ext cx="8969807" cy="962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9620" y="1059846"/>
            <a:ext cx="8776608" cy="5188554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+mj-lt"/>
                <a:cs typeface="Consolas" pitchFamily="49" charset="0"/>
              </a:rPr>
              <a:t>A flexible programmable engine for Neural Networks</a:t>
            </a:r>
          </a:p>
          <a:p>
            <a:pPr lvl="1"/>
            <a:r>
              <a:rPr lang="en-US" sz="2000" dirty="0" smtClean="0">
                <a:latin typeface="+mj-lt"/>
                <a:cs typeface="Consolas" pitchFamily="49" charset="0"/>
              </a:rPr>
              <a:t>Configurable at 2 levels </a:t>
            </a:r>
            <a:r>
              <a:rPr lang="en-US" sz="2000" dirty="0" smtClean="0">
                <a:latin typeface="+mj-lt"/>
                <a:cs typeface="Consolas" pitchFamily="49" charset="0"/>
                <a:sym typeface="Wingdings" pitchFamily="2" charset="2"/>
              </a:rPr>
              <a:t> Enabling wider design space exploration</a:t>
            </a:r>
            <a:r>
              <a:rPr lang="en-US" sz="2000" dirty="0" smtClean="0">
                <a:latin typeface="+mj-lt"/>
                <a:cs typeface="Consolas" pitchFamily="49" charset="0"/>
              </a:rPr>
              <a:t> </a:t>
            </a:r>
          </a:p>
          <a:p>
            <a:endParaRPr lang="en-US" sz="2400" dirty="0" smtClean="0">
              <a:latin typeface="+mj-lt"/>
              <a:cs typeface="Consolas" pitchFamily="49" charset="0"/>
            </a:endParaRPr>
          </a:p>
          <a:p>
            <a:r>
              <a:rPr lang="en-US" sz="2400" dirty="0" smtClean="0">
                <a:latin typeface="+mj-lt"/>
                <a:cs typeface="Consolas" pitchFamily="49" charset="0"/>
              </a:rPr>
              <a:t>Different types of NNs can be mapped with same H/W-S/W interface</a:t>
            </a:r>
          </a:p>
          <a:p>
            <a:endParaRPr lang="en-US" sz="2400" dirty="0">
              <a:latin typeface="+mj-lt"/>
              <a:cs typeface="Consolas" pitchFamily="49" charset="0"/>
            </a:endParaRPr>
          </a:p>
          <a:p>
            <a:r>
              <a:rPr lang="en-US" sz="2400" dirty="0" smtClean="0">
                <a:latin typeface="+mj-lt"/>
                <a:cs typeface="Consolas" pitchFamily="49" charset="0"/>
              </a:rPr>
              <a:t>DSA like performance with 2.5x Power and 3.5x Area overhead</a:t>
            </a:r>
          </a:p>
          <a:p>
            <a:pPr lvl="1"/>
            <a:r>
              <a:rPr lang="en-US" sz="2000" dirty="0" smtClean="0">
                <a:latin typeface="+mj-lt"/>
                <a:cs typeface="Consolas" pitchFamily="49" charset="0"/>
              </a:rPr>
              <a:t>Overhead becomes smaller when multiple domains are mapped to this engine</a:t>
            </a:r>
          </a:p>
          <a:p>
            <a:endParaRPr lang="en-US" sz="2400" dirty="0">
              <a:latin typeface="+mj-lt"/>
              <a:cs typeface="Consolas" pitchFamily="49" charset="0"/>
            </a:endParaRPr>
          </a:p>
          <a:p>
            <a:r>
              <a:rPr lang="en-US" sz="2400" dirty="0" smtClean="0">
                <a:latin typeface="+mj-lt"/>
                <a:cs typeface="Consolas" pitchFamily="49" charset="0"/>
              </a:rPr>
              <a:t>Scope for other domains </a:t>
            </a:r>
            <a:r>
              <a:rPr lang="en-US" sz="2400" dirty="0" smtClean="0">
                <a:latin typeface="+mj-lt"/>
                <a:cs typeface="Consolas" pitchFamily="49" charset="0"/>
                <a:sym typeface="Wingdings" pitchFamily="2" charset="2"/>
              </a:rPr>
              <a:t> Database processing, File compression, Regex all can have similar programming interface</a:t>
            </a:r>
            <a:endParaRPr lang="en-US" sz="2400" dirty="0">
              <a:latin typeface="+mj-lt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42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8EC90-9026-46D1-ACB6-62CC0B2DA8F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2054" name="Picture 6" descr="http://bousfouad.webatu.com/images/ai_pi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09600"/>
            <a:ext cx="1524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data:image/jpeg;base64,/9j/4AAQSkZJRgABAQAAAQABAAD/2wCEAAkGBxQTEhUUExQWFRUXGBgYFhcXFxUYFxcYFRUWGBgYFBcYHCggGR0lHBcXITQhJSkrLi4uFx8zODMsNygtLiwBCgoKDg0OGxAQGywkICQsLCwsLCwsLCwvLC8sLywsMCw0LCwsLCw0LywsLCwsNCwsLSwsLCwsLCw0LCwvLCwsLP/AABEIAKABPAMBIgACEQEDEQH/xAAbAAACAwEBAQAAAAAAAAAAAAADBAECBQAGB//EAEAQAAIBAwMCAwUGBgEBBwUAAAECEQADIQQSMUFRBSJhEzJxgZEGQqGxwdEUI1Ji4fDxFQczQ5KissIkU2Nzgv/EABoBAAMBAQEBAAAAAAAAAAAAAAIDBAEABQb/xAAtEQACAgEBBQYHAQEAAAAAAAAAAQIRAyESMUFR8AQTImFxkTKBobHR4fHBQv/aAAwDAQACEQMRAD8A+LVYV23rUgU0USBVgK4CrAVqBslRRFFQooiijSAbJAogWoAq6imJANkgVcCuUUVRRpC2zlFGtrVVWjWxTIoXJl1SrBKJbWmFt05REOQuq0VEo4s0VLVMUBbmCFqj2bc0zZ08imbOmp8cYiWQCtir+wrSt6fFeg032MvvaW6oXzZCEw0dDnGfiKKc8eP4nQMIZMnwqzydvTYomn0UmtvUeHPb8txGQ/3CAfgeD8qf0OiHNY8sUrRyxSbpmT/BfQUpd0+4xXpNRY6Cu03h/WKFZqVsN4LdIxrGggUR7HQVvjRE01p/Ce9LfaEtWMXZm9EeYs+HE9Kds+DT0r1VrQqOn4Gj7Ao4pEu1t7iiPY0t556x4F6U5b8IUU/cvDp+v70rcvetL7ycuIzu8ceBUaFB0+tVVVHQfIUK5qBSl3WUSjJguUUPG4B0qm+ZMRHJiayrmspc630BpqwsU8yNtnUjL8dpH5r+lCSGEYMDOJ/+UTWI+uzML+g+ROfnNLvqaNYGLedGpqU2xBInIjcB3xIFKsxmZz3+HxoSo7RBDHsGBMdzmAKBedlaDgj8OvSmxjwsVKXGhi5aZ5mOJzsE/AmqP4S5+4fkjftQv45s5meScmO0nNW/j/8A8ds/I/oaOprcBcHvPh1WFdFSBXzx9GywFWAqAKutEgGyyCigVVBRQKYkA2cq0VRUKKKq0xIW2cq0RRXKtEUUaQtssgoyLVVWioKakKkwiLTthaBbFOWFqiCJ5sYt2ppi3pavpkrV0mnk1VSStkltukLWNNB9KeXSQcDFP29HuyK09JoDcK2l948n+lepP+8kUiedIfjwNiNnw93ttcVZRMMfzjvGJ+Nep8B1z3rRsFyl5BKP/UBwSDho4IPIIPPBvHNE6WEt2V/kr/3ke+QM5HUTk/tNIJp5C3LR8y5U/v6EY+dedPIssbfPTy9T0oY3ilS5a+foM+F+N3nu/wANfsqzZDEYAA+8wOCOM45FH1HhmkdyiuLdwchGAzz7pwfkKa/ii9l71lB7bbtI6gryPWJJA64rL0Hhtu4gMbpySckk8k0lVba8PpzHNOlF+L15Cp8O23Sm/wBpt5MRBPQ55/en7ehrR0+hVBgRV3IFc8zZ0cKQomlAqzA/6P8ANWcj0/GgXGHSPr/v+/SsVs10jruP+BSWovCefwiralgBx9G6fP8AP6VkeI3wsRI+P5+nw9KfjhbEZJ0gt7VVn39ZSN7VUo92roYSCeYcu6ulX1FLtcoRaqFBInlkbDtdqjPVLeSBkyQIHJntim1thWAturtnduUbVUcsSePz/KidIFWxZHEiRInIBifnTxdFJBV7RgYWGaD1JaSvwx8aE91gpY217+0EDEwHRYBHSIgVFjVjIW4ba8+aCzE8vJ44HBPOKF69dfYKOnXX3L2trbV2q5gwi+XaP6nfq3pJA/CpvWQARFwEeYW186KTxP4ZMH0oWot7knYq2xneo8xUdVBjnsTNVtNAlbhtKcqGyeB5wTHP9s8VnXX8N66/pVtOScbSYkhDhZ43E4z2BpW7KmGwRyDTHnAUsu1FyxQgOZ4LEmcyMYq6eMbBttlgvOQvJPqCfxolJ8NQHFcdD4uBVgtQFqwr54+kZO2rgVwNFUUaQDZCijLVQlFVaNIW2SooqrVVWiLTEhbZZaKq1CiiKtNSFNl1WjIKogphEpsUKky1oU7ZFAt2jTlm3T4Inmx/SmvQ+HgEGawNPaNbvh9swabl+EVi+I3NOgXJOK0/DNSVDi0F3PEPOR8R6ZI9TS/2ddBfX2g5EWz0DHv6kYH+a1tc2m9oUur7J+Q48oYHqGXH/mryMsvFstWexhj4dpOiNNau6cDaTcTllJyJ5KE8fDirtpFuTd05Ct95DgE9Qw+63r1/GiLorqibV0XF6B/0ZcH6Uuli4bkhGtXP6sFCOxjB+HNIu9b680PqtK063Mp4fdZb0qpDHF22cH0YdMd+CK1dHptgJMSxLELwJPA/emo69e9Q1KlOxsYbINzS11/jRrr/ABpG/f8AX68UUVZk3QO9qB/UPnWfqr3op+HPp844HpJq2rcnkA/Dn/mPp9Ky9SgmYZTOSOkfdU9Se/x+FV44IjyTZGqj+llMjIyBnEQcseI7kfNO6s8XRjJDwdoPcnk/Lp8JvdtOBK3RCgyTws/0kTnnOOfWlbl5gPNaBCgMAB5VkcuMxI7xjPWasguXXuRzlz69uv8AEbuneJjEbvgvQkdAenekmemNTqRG1CQp96Tlz3ImAOkDp3pW1aLttXnJM4AA5LHoPWrIrS2RTetIozVVnptdPaOd1xV/qZQoYzgKRI7n5YFCS0Qd9vzKWi2rDN0KcwB0EZ4H5Vu2jNhldICZYPt28Gc7jwFAySfTim9TfeFFy2Ns4VCJLKDAOTHrA70rrfECGm8gLBf5YmVEkgsTJLcYzAir2r3Gy6blxhHnJIj3m6SoEd89qW5XqMjGtF18i1vWLEs7BgSRbztUj3QFYERxyRFTrC0q1zbcPCoCYk9TIl1x37UpeVg5VgHuOMsBOxBjCEAhgB9IoaIpYDTud0GTJ93g8KDOeADQhUFuWkGNxF2R5cQGJGDIiB3k1a87W23XNtwt3mRHYMvGY4+EUsl97RNoKrtzjdJkTDDkxHH51RL9tQDbn2mIkZ3GAZnyjrx6ZrbOoauXkg+03qwOLeQBxEAgj1PFJajUlzLRxAAEAAdAB0o6XAp2bBdfliM56hiQeO4IrrWmtQN7EN1EqsSJiGE/PrXXRjjZ8t2VIrgx7TV1uDrivDVHvOzloirUqoNX9nRpC2yVmjI1CE0VSKNAMOgFECUJVoqk05CWWCUVBUI460dVpiQtsLaimrailAlMWrZp0REh+xFaemRTWZYtGtTS2B3qqO4llvNbSWBWrpdoIABJ7AEn6CkvC9M1x1t28s3XoB1Y+gr1ba5dM3sNOiu4j2jt37GOT+AqHPkaeytWX9nxpraeiFAEbyNKnpIKn5TWp7Iau0bbkC9b4bv2b4Hg+vyolnxVLg9nqbYWeDyhPx5U/wCzQj4Vct30NsyvRj90feV+4I4/xNQSlz0fAvjHlqnowyWSgXTadtu2DduQCROYzjcfwFbA+M+v/FdHPGefyrqmlKyqMaOobtUs1KX73bPpXRjZ0pUTdujv9az9Xc7ifhzn07/lmgazUf1CB35HacdOAPjWXevHlH6E5zAI6x1JgRE1XjxEeTKFvss4JU/l02ieSSR1jmktU1xQcghVyeNvcD1jrzn1oOq17jDrgASRnaGwT1G4+p795pZtUjAezYgz5EnBYZ3OGkR8+B1NWwxsinkTO1GqThre1vu9AoIkMSIPWeDges0hrr7ezJV5QtBkjexiWY9QCek/GmX1h2mRvtzlh71wloDbS0kbiB6x8RWTete0uQoCFplIIZAoGSIyTkwPwqiCS3k023u/Ak9ynLGmDpK3dqwPaTxu5iJHlGMnk8Clr+iZSSIdFyxkLIEFgM9OCRNWueIWnP8ANTaFHkXzGQecrHZYGBkmTRyne4CMK3hR4hchC6B1aQqjaCSuA22DMZjEZoB1altywt12Cj7q2x7pLdGJzMjvUW9Q4IKkO9we6xkJaHuBnDCMRI470vr76gMrpN5hLMdsSx98POBHSAO9LsZRpG9cQkKwuMcszeUrxtDeaIOYUx1xWZ7NCRbPlcGXdoEH+hIbae8mh2rTqSLFzgAXGnyb8wEgEt1zFLPqWUG24IXf/OZZJYhvvMTHwobCocaw43LZYFTG4ygk/wBO7rz075qja5IFtkCZCs2DtgjcwgTOD1NTaZWO3TsUwSxXeZGAAFYyW9RFAgqfYASMNdK++VBmCJwV7Ca6zqGABOyw0lvePvbVHXftG3rMf81e8hHs1QYgFwJVciX3AbjweaWe1bchbJAMEuZfbtwM7sk56CK729ywRbAV58y4eZOOAQZxwRXWdQa8y2hNu4CTgjyMCOZgSOeh71NzUBT/AD7e9jkHfthYwIXHf60va1NkLuyLnMw27fnI+5E0VNDI3XLiKzZIuSGzweeK673HVW88ACasGHX8aCLh7VdLs9DjJxwO5ryEz2WgotDp+FEUOODPxoSlTx+1GWe/1o0Awi6j+oRR7bK3UUFXPUfSrBUPOD9DTExTQ0LPaiKG7TS6WmHut8jRk1Dj3ln1FNVCnYdI+FMJaFAt6lGxMeho62ex+lOjXATK1vGEePWmbeoHwpNUbtNMWlHXHxp0WxEkh625PFPaW0e9J2LUcGvQ6Pwy97E3vZn2QjzHEyQPKOSM88U/aUVqxGy5OkjR8B1lyw2+3BkQwPDDtPI+NevCWdYN6H2d9Rnv8HH3l9f+K8hoDMRW7ptDMMCVYZDDBFeb2iKctrc+Z6XZpNR2d65D1pDPsbywx46hh3U9RW3pLOxFTcTtESaHpXcoPaRuHUCJ9fQxTANefOTeh6WOKWpaaqz1Vnpa/exxQKNhuVBb1yPhWbqiGxwf9xVbl7+lvh8pk/p86z7uqPu3BA/xP1JjrVOPGybJkQLVs6mff5j1hZnHYT+fWsq/qUYiPK04Y48zZLsR26D17VoXrvYzwCvIyQVtjr3n0FZviTg++IONz+8FUeYBWE5IER3J+VuJEOVgdXu28i5bkSCYa4SwG2RIjdHxCnsDWffNpyVYhbkzcYlV8wwyKZ28noOF6mr3tK67TbYyZKqSPIrjnccTBAkAZOOKQHiKhRbupCL2khnTHEgdWJ7mOlVJUtCR6vXrrreVDXU2m2S6y/s0bdJQAg3IEbRkiZGT8aVua1WbZdG0lv5rQJGwEIiCPIBx15mi27pmbLAM8naSGS3aB8oaQYacwOJAjNA1t4lfZOuxVYe1vQWXdEkiFncxPXMmKxs1INctbkJR4sL907trFfMwLGGVSSAAZMkkClX1yAbr6ZYA21wVFr7qqN3kzOYntSt7w4MpvJ5VObaQWmDtALE+8TOM1T/qFyy7NeQlnyG3AHHIBAMDIwIiB3oLDSvcX1VkWtpt3CbhIUBdpDA8kATiY557VVvFLtnehAdwSWcMSJIA88cxwJiOIxQjdt7d9tv/AKh8qFmQ7nzKFiAoBYdz3qU1L2wbCL7QgEsybjBad25QPMwkiZj8aGwqO0jBituwzLCku43Bn7gIDkCYHXmi33uhTZtrvhYLZEB5lWWY3mfXkUh4ktkgLaG5ywAjfujPv7sAzGAKi2120WtWouwdxhCxRiIPpOPUYrNqtPsbs3r9wiaVLjLbt8oCXuQ0sZGFT0J+P69ctXbe60gLyAW2r5gIOHiY64k0omoVlW2MOzzcuOACGJiFPQd+OtaFxGsAKg3l2wjKQZA95Qre7gc+hro01ZsrTrr3Brq7WwKq7XgCSApVsAubk7ucx8aJqLJsA3J3NwN4IMn76ebMR1pG9Ci4bwm65MKQQBJ9/cMcyIB6Zq7+HtZG/chKEFgVJAyOJ55Hbmut8v0dS5/saRbSrN4EXDJYnfuMkwUjyn4nqPoG14YxAJuWlkAgOxBgiQfdPSgafUo1wtfGSPLuB2/MDMR6fvRb+qcGNO7qg6BiFnqVBOBx+Ndaa6s6mnX8PF7TXSe1UCnoatLehryT1jsdcfhRFB6MaqLvdT8s1wdPh+FboZqHW8w6A0ZdUPvAil1Ts35GrgMOx/CmJsBpMctXFPBj4H9KaRz3B+P71k46qfp+1Etn+liPSaZGYqUDYDg+8v60azYX7rEH0P6Gsy3ecdj+FMLrB95SPlNPjNcREoPga9s3F7MPoaOmsXhlK/EY+tZljUg8N+P6Gtjw7T3Lh2opcwTCgkwBJwPQVTCfJks4c0el+w3haajUopygBdh3Cxj5kgfCa9D9pPG7l269lDssoSm0Y3bTBLekjjiK8/8AYfXrptSrsNqmUc9g3X5EA/I1677WfZ9w7X7HmR8uoyQTyyxyDyf9hWRpZ1t8tOV/kbjTeB7HPXnX4I+zvgTXrbOSUHFsxMkckj+np9e1a/humuIStxYK9RkMO61hafxC7eW0u8J7P3fZ+WSBAJjsMdsmvUozQCTLQJ6T8hxUuZzt7XH6FeBQpbN6fUZU/MVbfQVb5GhXrnyP+8VLs2V7VE6i+OtZ968wHcfoYH48UDU6wrIYSO4+Y/Qj5UqbuJVhGfhIBJI7ACPoPSqYY6JZ5bK3tUCw24fH16fEACfXFRqb5wTlc5AnMZdlzwu449OlJa9kfBBQ9eQVQZ44YngdcjtnOuXLiDa43pC7ok7V3RsJ6SV+cDNVxxXRJLK1Y1q9ph7TZkKgGdzTB5z36dPWkLviTqP5i7lBbImLjAkjzHBWY45AFUuX7dzKNsuGRIkezRZ3s0QI2bv/ADADil28QKqHuWwUwLWFzjBdSx27lUfATHM09JLRk7k27Re3bDD+Tch2ANwqJAnoFjB3GBERBPas46lEE3UBtrK29sMjFTFxoJ5Y7ckcccVVdFvA9m4B2+dpO0l5YIsdlGTxSqeINbIa6je4FtkALAWPdxGQckZ8xPWtkzIorqdNsNsWbh9q5jytjaRJIK5Cj15gnpSb+INtFtx/LBKNcQElgG3EKxO0knM4nFMXFQgeyaL1052HgPm4Cv3VHHQ4PShjV7gEZZspCtcXeUbYPLwPICYJ5Oe1LYxIjTqjFr+4WiG8oXbCBQILAjzE4wOc/Cg3r1xCLt9ASBFtV27VdhMXFntJ9cTSmpsJca49s7LaKCWhtpfssmRP6VF3W3VZHvoxAlkBAQF4kM0DJnOc0DkMUb61CPok2K1ty11tpXayiWMFvKMoFE5J6UI37mlG0hGV/MDJILLg5BExPB9KvpNhU33uRdJZiQyhlOYATli2PSDFVY3bZF6+N5UAKAQNjHK7gABHOB1is81p1xN8nr1wO/jLPsy3/jMCZAcP7VpyGGAs9uZ47yl19OFtBRcdvOUhpR4EBoPmwJjpE0E6S09k3WeXYM0hlEPkhBbAnnml9O1yx/NIV9whouKWAbIkqSVJ28ntQ7TTTfugtlNNL2Y/dNkW29r/AN5DFg29bntDJ8q4AWflFI6YNZVbwKjdKhWmWHcRGPWQeO9G0+otXyzXdilQFRSxVQokkyCCxknE9viK2bhN1ritvt2B5d7EHZBACGOR0nsK5tOmvlW/1ZyTVp/O93ojk8QVrm68AAi+S2FwT2zMD1PamNHZdwrlwFDyiEuyypnbGYUfX8KquqXUuqncAoYiSC7kxIXtHMD5UvrLbWXFu1cdS4EpuyGJiCRAnjOK2/8ArejKvw7mH8S8QNz+Vtgh8lnBgiRAMAAevpQtVbsodu5yQBu27Su7rBMUXT+KeyQW3RwyzK4CvP8AXPofUde1X8J8E9rb3swWSYE9Poes1zuT01f2OVQWui+54zFWC+tBqa8uz1KDhTUwe1BHxqwdu9FZlFti9RFWRezkfj+dQLx7VcXh1FboC7CKz/2n8Kt7T+pPpBqisnwoqgdGo0AzldO5X6j/ABTNsHowP++lCVD6GrLa/t+lMVi3Q2o/tn4Z/avafYL7SfwNwsU3Kw2tOGAmfIx4+HBitP8A7Ofsfb9k2s1kiwkkBiYYjknqQDiBycfH2lhPDvErVy3ZtrbdFkHYqMvQMCvKzEj1onOKtNWuIChJ006fDzLeIeCabxG3/EaR1W4eegJ7XFHut6/nSHgnjeo0bewvIWVfuk+ZR/Y3BX8OxFeZ8D0mr00X7du6ixO7adpX+4Rla97pfF9Prre2+NlxQSOhwMm0x/8AafxpkouEdmXih9ULjJTltR8M/oxlb1m8RcS1saTLFQG49DnnmnLR78/nWfoE2qO3Bp1ziOvQ1LJa0iuDdWy11/kaztRq+j49f1+P6mp1Oo+6cHof1/31rN1V37r8HCngdYnseT9KZjxi8mQi9eIBxK5g87cQSQOQoxSF5QBvtsIAkgnEYKgx1xkHr8qFevNbBPvW/X+ncYE9N3p0I4mqSGAZG825SQZh7rEHzKexJ4HftVsYUQynehTVeIgytxYYEyOJcSqrIyoEyTP3e5pXVh0BDE3EBDXTw7GVBQEnjFs94I+FV1d9HSGUyAVtjJ9o5wWQgebzAfU9xWdeNyyOj2lbjAUuPxKhx8DspySW7rrrcIbbevXr19w9/SLejaQLh81wwfKW+7txEMY9ApJPFJ2fE7lva1wbhBFsghfdIByBngA9Y60xpUS6oCs3tCN11gDuM+8DwCCzD0AWetCXVqgLXAGkbLRAXaUtkqcEyoJIJOZzXGgbWnFzFtyMTdYbodnJMbJA2rkZ7H0pXW6pp9reQFF3G2AJS47YltxJ2kCR6Liu12hAdUtPLFW3ksNu1QMkqMAwcGenelP+sSV9qML5lAGHdRC75OB8MelA2HFMrq/Cyu32bn2jTMEKChXzMDiEyBk5mlf+om3Fi4oQA7WYGSEYy0AYJIPI6dKaXSNat+1TNy5Hl2qUbew8ijuOTBgRFJGZNu7i7ecbmbYVVAcFCDEyCOkRFLlpu0GRp79Qt9LdxwLRCKgL3GUN7NdvuSrRuPSes1VdZ7WHvIFtCSG2ubbXDgFzkxEgD4Cltf4QwbZZLGVm4rMo2gHyl+BnmDkRVB4r7ti4uwDbbuNOQqEAjbHlMgSc/lQ7VPxafZhqNrw6/dA71hLty61s7LaLJYg7S0DgcjcZ4+lDu6242w6gXDaJnChd5g8NADH1PSaZ1mnR2S1YYDfJcIxe2I91myRIEyR+1Rf8UF51tOFRWbzuHlTskgWyQNqk9TxuNA1V6/hv9Bp3Wn5S/ZGh0v8AFPcuuWJ3DyqZOcgsSD5QBExmPhKbaByzQC9tWINwDMA5YD70AcCeKt4zpLYe2lqJaQV3bwskBZOcmTOelWXxS5YHsiq77cqpmYnPQw3PPrHegeytJcOPN9dIJbT1hx4PguumC/gPaG4bB3IsQGMOd2BAjMkHt060kUIYqRBBIM8iOZpkahFt21tEi8T5rkm2V3fcmRI4ycY9cTrYRNjFLjltxuIxYgEDyuSPN0M560uSVX/PQbFu6/vqEt+Kfy2tMgZYITABUnhjjJn9ab02lFpDftst3aBMqQqlo90hveEjBHXvxmeH2LbF977QFJEe8TIwAeevX51VdLc2b9jbOpgwR3+HrxRRk97V8vIGUVuTrn59eRr+Gi2yk3oLsZPtGKjafvLkTwRj06VRfB2uFmtI7puIBG3j/wDqJoXthqLlu2P5dtcKuDEjj1JIivQ+GaG6qkWr7Iu4mGtq5nEkHEA9v3p8I7elWlxW/wCoictjW6b4PcvY+c767cK6K6K8s9TQsCKkRVNtSBWmBAPWrBTQttTFbZlBQD2qwHpQgTVxcNFZjQQGO9a/hOluH+YAWRSN3YScAn1z+NJeE6dr11bYGWIAmBz3J4HrX1iz7LRWGt+80kOhEBwVgGNwLIwL7btsggGGBBinY1eojK60PW+Ha/SeK6UaZSbDoBFsH3dogFRxcX05+GDQvAvBU8JtXb94hnMpbVT7wOQMjliJPYLXgrX2fvGb9olb4ZnawFa3cUTIeyv3l9FyvavafZv7cW76fw+vCmcbyPKf/wBg6H+4fhzRPHJKo6riuIKyRbTlpLg+HzHvsp9tLl++LV1Vh52lQQVIBbMkyIFV12hRdZcCAAeUwOAzAEgfn86dteEafw4XNSCXkRZUxgsOFPWe/QA+so+CBnY3HMs5LE+p/T9qOOzbnjVRqvVgPapY8juV36L9m7YGPTg+hody5nafkas7xnoefjSmpbG09fdP5D8foaVFWx0nSFNbcDeVuSfKe/f58D4k1mXdRsJW5kGRuzwPexyZgD5CiPqDPs274b5wD8pLT8KXvMAdr+ZSBsOciSLatAwT5jPoO0VbCNaEM5XqD9uyZUb1BwvJDkAgDncFUAH59sI3dGYD2Tk+VYxuwQ7ST5ZM47EdTUXLr2CQDuUSonEPCMx2zyJH1jrVFWZeyQrN5FB2xsSBufs0qGnuR3qhKtUTN7Wj/noL/wAerrsZRvACW1z7xG2Z4UyE+ABjmh/xJtjdl7FuVRhsDEzG4dxJZQem6eai5bS4u33XEW7ak5ULBZjHvAzcJPpApJdW9htry1tDAKgCGZSy5PUbjgnBJ7VjCRdtGL0bSoYyzkHyj2hOxAADmAZ7Dnig6fxHY266pPkVbZAEQvRZgQeCRPXvVyTck2mCvc3PcIY7VUmFRoBlsngT56HqterufaqFS1vlN073wm1CAMCF44AmhbNSO1OhAVVtN570BsjaVI3EiBKqDA9QDQ7uqt32CtChJIUuBJwsKeiqM45oN/S3LQlSJcFGAEkYBYDGcdR6iqpet3kSwAw4nAxsBLFO7Nnp1rGajMJNsvetEFLb7QW67pGO+OxByDQG8WVhcdgDcKi2iQNir1IJ6jpP41o35t3AkF7VkG4y+SULAzu43EEg/KhjTpq3Nw74XagMDcSJYvc5EQeOsRIpLUtyfyHpx3yWnP8AwGbD6W3KQ7MyKyFTBaGI9ntaWI/H5UkqhgUdZ1F64AQ6lTbzO7I5aenT4UppfE2t3ASTcC7lEscAiJQmY+kVbU+JI9ze1slFTaiqxDKQZViwzgk5FKeSLWnt/o1Y5J6+/wDgTX6F7ABt3CwuhkMLBMRIAkyPUdvqTQ+L27Ng22Rt3m3LA2uTMbyTIxiIPSlPDPGmW4bl0u/k2AzLLJB8k46f71X8W14vXC4BUQAJ5IURLev+KDvIx8UH5UH3cpeGavjZrDwz+HT2yOPaIoncoNvzwPIZkEBgZ9fWo8OvWrdse3UBmJYl0Lm4pgjY0EZnOR+MjAa6wCqxZkBB2FjtjsOgnuO9aulujVaiH8qBTstg9FiFXHMScZMRWxyK6iq8nu14mSxum5O/Nb9OArqNJsRbhIh5ZEySF+6WPHypKZrT+0OlCOiKxgJhGMlJY+UHt1g1kj1pGRbMqH4ntRsIDFa9jx1gu0oGbbsVp4ERlep46iYFYu/vRFwJ+n6n/f0roTlHczZ44y+JBXXEDIHPx9alr7HlmPxJNAVqKHHUZ+n5VyZzQp7Op9nTEVYLQbIW0LezqfZmmgtWC1uwZtinszXbD2p0JVwlFsA94IbD2rth7Voi3VxaFb3ZneGdaJBxNfTPsB4ddvj2jslxbEH2Ny4UJVz5jbPCQYMyBuI+fmfs/wCHI95BdJS2WAZgJ2rOTFfX7Vh9MF81m6lqUQXgLF4KqglbVz3bibWB5YEGmKLihcpKTBfaDxi/pRF25eUxOnuwDvj/AMPUW28u8f1r6HIrB/ghct3bt9l9s225uBA271lRcUDyhtwMgETtB2zNeb+0PigvXNtvctlSTbtsxYJMSF7ccD0o9rxK61sWmaVAAGBMAyF3RO0HMTFUYsb4E2XIuPXXuaPh+od9iMzFUnapJhZiYHTivofhNqE+X+f0rw32f0/mFe+0wwB34+I4pnatEooDsituTCu4Ik8HB9D3rK1V2DsfAI8p4j59Iz9BT2oubfNGDgj1/wB/OvPavWbhtYeXuORxET8I+BNIwwsfmnRN9gV2Pj+loPGCx7SqgCP9CJvFW2Xc9BORuIUDcSYhVn4bjRXvwDbudOGHUAlztJzuJAX5/UWoDNFu5k5hhJDO8egAKqSY6wvSrIquvqRTd7uvJgmcW/LJNtpQGRKrg3SYEES/PdR2rNuW2Vi+n6kqoALSFClmBafKHiDzMRRmuNZYq0lGlFbiFDHdAzxuJjuBzQ7lwoSbIkP5EUbm9wBna3J4DH4E5omCl1yAWbq3Mg7XUC3ZG4grjDCOZZiSe09xQhtVtl2Ci+cvDFXe5BBuY52boB5IPeqaxFYl7HlCBAu1SC1xnO1QDBnbyf7aWS7LC1exLM9ws0byE8gY/dXpzHm6UDYxIi7ZezFy00e0O1UAkgP50AmdxiPgSIqDrkvBLTeVEhrm4/8A21MhBzLEk95PpU6om3N5SHtpItKWY7J8gdZB8obgTmB2msJ3T2fBL75LTypBw2eZj8c0uUqDjGzW0/iu07rhLSCqjd51WQe0GQIJ54rJ1+tDMzHkknHQkz86zrlwml7hpEszqiiOFXYf+JbaUnyOwLQBJjpPOOY+dM+NauwVAsYyQdqso2RADzG4kgGsstA9T+X+aEYPp6dPkf3pPeOmh6xq0+RE9qGRkR/prnNWnGeT+A/zSBxDuDjt1HXuSP8AfnUJZJIAEkkAR1J4FCIoul1bW2DIYI4MA+hkHBrLV6hU60C6ywbVxrbMpIOSJIznqAZrT8Z8FW1bNxHlTtA3EHfPJtkYI4+hpfwjX20FxmTdcMQTtIyTugtwT8+PlSGtuB7jsECSZ2j7vpTbgot773eQmpuaW6t/nuGdFdNpGD2ybV4ASPKSUYmUYgiQScR1pTf05H4/I1prrrd64vtv5dlEhEBYgEAdQJz+g+NKeJCz5WsTkHeh3HYREZbnB7nIPSKyS8Oj0Xv/ACzYvxarV+3vzoAtueD8e4Hw/aoZ8/lUEwI6nJ/Qfr9KkNPP1HPzHWljCynvU1Vlj1Hcd6gGtOLhjVgxpcPU+0rNo7ZGQxq4Y0qLhqRcolIHZGw5q4c0mLhqwumi2gXAcDmiW3zSIvGiJdNEpguB9g+zbIdMn8LbtXnVSdRYuWwb1w9WtNyUAgALBHJBmsf/ALQfEwrDTLkWSQrEyyqwVvYseDsbcJ9I6V4HS+K3LTBkYqwMggkEEdQRxQrmsZjJMk0zvEL7tmrp3NbOiNec0l01v6B6rwSskzxpHuPs6vFeytjy/l8RFeR+zQr1oxHrx8RkUHavjC7IvAZ3it7AznMj1/2PpXndS1a3id2WJrDvtT8EaQnPK2U1WoBVRGVnPpyP/UWJ+Vcus3gI2WOFJkkszQGJ6bQzEeoFK3DQN6+bdPB2kRhgPLPp+9UuKolUnY9fQyLbe7i1bbb1bYGZhJ8yqCBHUehrPvbtO5YKWQeQbjwcMRjsykHEGDRrmoIm1cALKCq9QXfyy5/tDsR6+tJ67Um0VtDa62yDlSNxEmGE5ALH60hj0Xuskh7bD+WpuOcwxO1VD5w5LPkcSKU1bq9sysX3YALDBhkBQJ+7sA+Jb0rO9sVGDgkEjodpxI65mu1PiNxirlvOvusAAR5i049WNLbGqIHxG+67rO/cqMRgYME9YnknHEzFZ11ogDp+fWiPjP0/elyZFTyZRFAnzxg9v2pf49Of2ol2qXG6H69Z/WKnkURAXGmhvjFXdY/T1oRNKY1FkM+9kD6j0BqrDryPy9COldc7Dpz8f8fvVUMZrGF5g5j/AHpXATxzVjB9D+B/b8vhURtHqcD07n9PrQBEXD07fie9WtP0OR+XwNCBq8f5rrNos69RkfiPiP1qLY69vxPSujIjmru4OO3Ude5I/wB+daYU3Tz9asB/iqlI/fpUg1xxKtHFHUKRLY+FCRZ/X/FczZoloC9T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10" descr="data:image/jpeg;base64,/9j/4AAQSkZJRgABAQAAAQABAAD/2wCEAAkGBxQTEhUUExQWFRUXGBgYFhcXFxUYFxcYFRUWGBgYFBcYHCggGR0lHBcXITQhJSkrLi4uFx8zODMsNygtLiwBCgoKDg0OGxAQGywkICQsLCwsLCwsLCwvLC8sLywsMCw0LCwsLCw0LywsLCwsNCwsLSwsLCwsLCw0LCwvLCwsLP/AABEIAKABPAMBIgACEQEDEQH/xAAbAAACAwEBAQAAAAAAAAAAAAADBAECBQAGB//EAEAQAAIBAwMCAwUGBgEBBwUAAAECEQADIQQSMUFRBSJhEzJxgZEGQqGxwdEUI1Ji4fDxFQczQ5KissIkU2Nzgv/EABoBAAMBAQEBAAAAAAAAAAAAAAIDBAEABQb/xAAtEQACAgEBBQYHAQEAAAAAAAAAAQIRAyESMUFR8AQTImFxkTKBobHR4fHBQv/aAAwDAQACEQMRAD8A+LVYV23rUgU0USBVgK4CrAVqBslRRFFQooiijSAbJAogWoAq6imJANkgVcCuUUVRRpC2zlFGtrVVWjWxTIoXJl1SrBKJbWmFt05REOQuq0VEo4s0VLVMUBbmCFqj2bc0zZ08imbOmp8cYiWQCtir+wrSt6fFeg032MvvaW6oXzZCEw0dDnGfiKKc8eP4nQMIZMnwqzydvTYomn0UmtvUeHPb8txGQ/3CAfgeD8qf0OiHNY8sUrRyxSbpmT/BfQUpd0+4xXpNRY6Cu03h/WKFZqVsN4LdIxrGggUR7HQVvjRE01p/Ce9LfaEtWMXZm9EeYs+HE9Kds+DT0r1VrQqOn4Gj7Ao4pEu1t7iiPY0t556x4F6U5b8IUU/cvDp+v70rcvetL7ycuIzu8ceBUaFB0+tVVVHQfIUK5qBSl3WUSjJguUUPG4B0qm+ZMRHJiayrmspc630BpqwsU8yNtnUjL8dpH5r+lCSGEYMDOJ/+UTWI+uzML+g+ROfnNLvqaNYGLedGpqU2xBInIjcB3xIFKsxmZz3+HxoSo7RBDHsGBMdzmAKBedlaDgj8OvSmxjwsVKXGhi5aZ5mOJzsE/AmqP4S5+4fkjftQv45s5meScmO0nNW/j/8A8ds/I/oaOprcBcHvPh1WFdFSBXzx9GywFWAqAKutEgGyyCigVVBRQKYkA2cq0VRUKKKq0xIW2cq0RRXKtEUUaQtssgoyLVVWioKakKkwiLTthaBbFOWFqiCJ5sYt2ppi3pavpkrV0mnk1VSStkltukLWNNB9KeXSQcDFP29HuyK09JoDcK2l948n+lepP+8kUiedIfjwNiNnw93ttcVZRMMfzjvGJ+Nep8B1z3rRsFyl5BKP/UBwSDho4IPIIPPBvHNE6WEt2V/kr/3ke+QM5HUTk/tNIJp5C3LR8y5U/v6EY+dedPIssbfPTy9T0oY3ilS5a+foM+F+N3nu/wANfsqzZDEYAA+8wOCOM45FH1HhmkdyiuLdwchGAzz7pwfkKa/ii9l71lB7bbtI6gryPWJJA64rL0Hhtu4gMbpySckk8k0lVba8PpzHNOlF+L15Cp8O23Sm/wBpt5MRBPQ55/en7ehrR0+hVBgRV3IFc8zZ0cKQomlAqzA/6P8ANWcj0/GgXGHSPr/v+/SsVs10jruP+BSWovCefwiralgBx9G6fP8AP6VkeI3wsRI+P5+nw9KfjhbEZJ0gt7VVn39ZSN7VUo92roYSCeYcu6ulX1FLtcoRaqFBInlkbDtdqjPVLeSBkyQIHJntim1thWAturtnduUbVUcsSePz/KidIFWxZHEiRInIBifnTxdFJBV7RgYWGaD1JaSvwx8aE91gpY217+0EDEwHRYBHSIgVFjVjIW4ba8+aCzE8vJ44HBPOKF69dfYKOnXX3L2trbV2q5gwi+XaP6nfq3pJA/CpvWQARFwEeYW186KTxP4ZMH0oWot7knYq2xneo8xUdVBjnsTNVtNAlbhtKcqGyeB5wTHP9s8VnXX8N66/pVtOScbSYkhDhZ43E4z2BpW7KmGwRyDTHnAUsu1FyxQgOZ4LEmcyMYq6eMbBttlgvOQvJPqCfxolJ8NQHFcdD4uBVgtQFqwr54+kZO2rgVwNFUUaQDZCijLVQlFVaNIW2SooqrVVWiLTEhbZZaKq1CiiKtNSFNl1WjIKogphEpsUKky1oU7ZFAt2jTlm3T4Inmx/SmvQ+HgEGawNPaNbvh9swabl+EVi+I3NOgXJOK0/DNSVDi0F3PEPOR8R6ZI9TS/2ddBfX2g5EWz0DHv6kYH+a1tc2m9oUur7J+Q48oYHqGXH/mryMsvFstWexhj4dpOiNNau6cDaTcTllJyJ5KE8fDirtpFuTd05Ct95DgE9Qw+63r1/GiLorqibV0XF6B/0ZcH6Uuli4bkhGtXP6sFCOxjB+HNIu9b680PqtK063Mp4fdZb0qpDHF22cH0YdMd+CK1dHptgJMSxLELwJPA/emo69e9Q1KlOxsYbINzS11/jRrr/ABpG/f8AX68UUVZk3QO9qB/UPnWfqr3op+HPp844HpJq2rcnkA/Dn/mPp9Ky9SgmYZTOSOkfdU9Se/x+FV44IjyTZGqj+llMjIyBnEQcseI7kfNO6s8XRjJDwdoPcnk/Lp8JvdtOBK3RCgyTws/0kTnnOOfWlbl5gPNaBCgMAB5VkcuMxI7xjPWasguXXuRzlz69uv8AEbuneJjEbvgvQkdAenekmemNTqRG1CQp96Tlz3ImAOkDp3pW1aLttXnJM4AA5LHoPWrIrS2RTetIozVVnptdPaOd1xV/qZQoYzgKRI7n5YFCS0Qd9vzKWi2rDN0KcwB0EZ4H5Vu2jNhldICZYPt28Gc7jwFAySfTim9TfeFFy2Ns4VCJLKDAOTHrA70rrfECGm8gLBf5YmVEkgsTJLcYzAir2r3Gy6blxhHnJIj3m6SoEd89qW5XqMjGtF18i1vWLEs7BgSRbztUj3QFYERxyRFTrC0q1zbcPCoCYk9TIl1x37UpeVg5VgHuOMsBOxBjCEAhgB9IoaIpYDTud0GTJ93g8KDOeADQhUFuWkGNxF2R5cQGJGDIiB3k1a87W23XNtwt3mRHYMvGY4+EUsl97RNoKrtzjdJkTDDkxHH51RL9tQDbn2mIkZ3GAZnyjrx6ZrbOoauXkg+03qwOLeQBxEAgj1PFJajUlzLRxAAEAAdAB0o6XAp2bBdfliM56hiQeO4IrrWmtQN7EN1EqsSJiGE/PrXXRjjZ8t2VIrgx7TV1uDrivDVHvOzloirUqoNX9nRpC2yVmjI1CE0VSKNAMOgFECUJVoqk05CWWCUVBUI460dVpiQtsLaimrailAlMWrZp0REh+xFaemRTWZYtGtTS2B3qqO4llvNbSWBWrpdoIABJ7AEn6CkvC9M1x1t28s3XoB1Y+gr1ba5dM3sNOiu4j2jt37GOT+AqHPkaeytWX9nxpraeiFAEbyNKnpIKn5TWp7Iau0bbkC9b4bv2b4Hg+vyolnxVLg9nqbYWeDyhPx5U/wCzQj4Vct30NsyvRj90feV+4I4/xNQSlz0fAvjHlqnowyWSgXTadtu2DduQCROYzjcfwFbA+M+v/FdHPGefyrqmlKyqMaOobtUs1KX73bPpXRjZ0pUTdujv9az9Xc7ifhzn07/lmgazUf1CB35HacdOAPjWXevHlH6E5zAI6x1JgRE1XjxEeTKFvss4JU/l02ieSSR1jmktU1xQcghVyeNvcD1jrzn1oOq17jDrgASRnaGwT1G4+p795pZtUjAezYgz5EnBYZ3OGkR8+B1NWwxsinkTO1GqThre1vu9AoIkMSIPWeDges0hrr7ezJV5QtBkjexiWY9QCek/GmX1h2mRvtzlh71wloDbS0kbiB6x8RWTete0uQoCFplIIZAoGSIyTkwPwqiCS3k023u/Ak9ynLGmDpK3dqwPaTxu5iJHlGMnk8Clr+iZSSIdFyxkLIEFgM9OCRNWueIWnP8ANTaFHkXzGQecrHZYGBkmTRyne4CMK3hR4hchC6B1aQqjaCSuA22DMZjEZoB1altywt12Cj7q2x7pLdGJzMjvUW9Q4IKkO9we6xkJaHuBnDCMRI470vr76gMrpN5hLMdsSx98POBHSAO9LsZRpG9cQkKwuMcszeUrxtDeaIOYUx1xWZ7NCRbPlcGXdoEH+hIbae8mh2rTqSLFzgAXGnyb8wEgEt1zFLPqWUG24IXf/OZZJYhvvMTHwobCocaw43LZYFTG4ygk/wBO7rz075qja5IFtkCZCs2DtgjcwgTOD1NTaZWO3TsUwSxXeZGAAFYyW9RFAgqfYASMNdK++VBmCJwV7Ca6zqGABOyw0lvePvbVHXftG3rMf81e8hHs1QYgFwJVciX3AbjweaWe1bchbJAMEuZfbtwM7sk56CK729ywRbAV58y4eZOOAQZxwRXWdQa8y2hNu4CTgjyMCOZgSOeh71NzUBT/AD7e9jkHfthYwIXHf60va1NkLuyLnMw27fnI+5E0VNDI3XLiKzZIuSGzweeK673HVW88ACasGHX8aCLh7VdLs9DjJxwO5ryEz2WgotDp+FEUOODPxoSlTx+1GWe/1o0Awi6j+oRR7bK3UUFXPUfSrBUPOD9DTExTQ0LPaiKG7TS6WmHut8jRk1Dj3ln1FNVCnYdI+FMJaFAt6lGxMeho62ex+lOjXATK1vGEePWmbeoHwpNUbtNMWlHXHxp0WxEkh625PFPaW0e9J2LUcGvQ6Pwy97E3vZn2QjzHEyQPKOSM88U/aUVqxGy5OkjR8B1lyw2+3BkQwPDDtPI+NevCWdYN6H2d9Rnv8HH3l9f+K8hoDMRW7ptDMMCVYZDDBFeb2iKctrc+Z6XZpNR2d65D1pDPsbywx46hh3U9RW3pLOxFTcTtESaHpXcoPaRuHUCJ9fQxTANefOTeh6WOKWpaaqz1Vnpa/exxQKNhuVBb1yPhWbqiGxwf9xVbl7+lvh8pk/p86z7uqPu3BA/xP1JjrVOPGybJkQLVs6mff5j1hZnHYT+fWsq/qUYiPK04Y48zZLsR26D17VoXrvYzwCvIyQVtjr3n0FZviTg++IONz+8FUeYBWE5IER3J+VuJEOVgdXu28i5bkSCYa4SwG2RIjdHxCnsDWffNpyVYhbkzcYlV8wwyKZ28noOF6mr3tK67TbYyZKqSPIrjnccTBAkAZOOKQHiKhRbupCL2khnTHEgdWJ7mOlVJUtCR6vXrrreVDXU2m2S6y/s0bdJQAg3IEbRkiZGT8aVua1WbZdG0lv5rQJGwEIiCPIBx15mi27pmbLAM8naSGS3aB8oaQYacwOJAjNA1t4lfZOuxVYe1vQWXdEkiFncxPXMmKxs1INctbkJR4sL907trFfMwLGGVSSAAZMkkClX1yAbr6ZYA21wVFr7qqN3kzOYntSt7w4MpvJ5VObaQWmDtALE+8TOM1T/qFyy7NeQlnyG3AHHIBAMDIwIiB3oLDSvcX1VkWtpt3CbhIUBdpDA8kATiY557VVvFLtnehAdwSWcMSJIA88cxwJiOIxQjdt7d9tv/AKh8qFmQ7nzKFiAoBYdz3qU1L2wbCL7QgEsybjBad25QPMwkiZj8aGwqO0jBituwzLCku43Bn7gIDkCYHXmi33uhTZtrvhYLZEB5lWWY3mfXkUh4ktkgLaG5ywAjfujPv7sAzGAKi2120WtWouwdxhCxRiIPpOPUYrNqtPsbs3r9wiaVLjLbt8oCXuQ0sZGFT0J+P69ctXbe60gLyAW2r5gIOHiY64k0omoVlW2MOzzcuOACGJiFPQd+OtaFxGsAKg3l2wjKQZA95Qre7gc+hro01ZsrTrr3Brq7WwKq7XgCSApVsAubk7ucx8aJqLJsA3J3NwN4IMn76ebMR1pG9Ci4bwm65MKQQBJ9/cMcyIB6Zq7+HtZG/chKEFgVJAyOJ55Hbmut8v0dS5/saRbSrN4EXDJYnfuMkwUjyn4nqPoG14YxAJuWlkAgOxBgiQfdPSgafUo1wtfGSPLuB2/MDMR6fvRb+qcGNO7qg6BiFnqVBOBx+Ndaa6s6mnX8PF7TXSe1UCnoatLehryT1jsdcfhRFB6MaqLvdT8s1wdPh+FboZqHW8w6A0ZdUPvAil1Ts35GrgMOx/CmJsBpMctXFPBj4H9KaRz3B+P71k46qfp+1Etn+liPSaZGYqUDYDg+8v60azYX7rEH0P6Gsy3ecdj+FMLrB95SPlNPjNcREoPga9s3F7MPoaOmsXhlK/EY+tZljUg8N+P6Gtjw7T3Lh2opcwTCgkwBJwPQVTCfJks4c0el+w3haajUopygBdh3Cxj5kgfCa9D9pPG7l269lDssoSm0Y3bTBLekjjiK8/8AYfXrptSrsNqmUc9g3X5EA/I1677WfZ9w7X7HmR8uoyQTyyxyDyf9hWRpZ1t8tOV/kbjTeB7HPXnX4I+zvgTXrbOSUHFsxMkckj+np9e1a/humuIStxYK9RkMO61hafxC7eW0u8J7P3fZ+WSBAJjsMdsmvUozQCTLQJ6T8hxUuZzt7XH6FeBQpbN6fUZU/MVbfQVb5GhXrnyP+8VLs2V7VE6i+OtZ968wHcfoYH48UDU6wrIYSO4+Y/Qj5UqbuJVhGfhIBJI7ACPoPSqYY6JZ5bK3tUCw24fH16fEACfXFRqb5wTlc5AnMZdlzwu449OlJa9kfBBQ9eQVQZ44YngdcjtnOuXLiDa43pC7ok7V3RsJ6SV+cDNVxxXRJLK1Y1q9ph7TZkKgGdzTB5z36dPWkLviTqP5i7lBbImLjAkjzHBWY45AFUuX7dzKNsuGRIkezRZ3s0QI2bv/ADADil28QKqHuWwUwLWFzjBdSx27lUfATHM09JLRk7k27Re3bDD+Tch2ANwqJAnoFjB3GBERBPas46lEE3UBtrK29sMjFTFxoJ5Y7ckcccVVdFvA9m4B2+dpO0l5YIsdlGTxSqeINbIa6je4FtkALAWPdxGQckZ8xPWtkzIorqdNsNsWbh9q5jytjaRJIK5Cj15gnpSb+INtFtx/LBKNcQElgG3EKxO0knM4nFMXFQgeyaL1052HgPm4Cv3VHHQ4PShjV7gEZZspCtcXeUbYPLwPICYJ5Oe1LYxIjTqjFr+4WiG8oXbCBQILAjzE4wOc/Cg3r1xCLt9ASBFtV27VdhMXFntJ9cTSmpsJca49s7LaKCWhtpfssmRP6VF3W3VZHvoxAlkBAQF4kM0DJnOc0DkMUb61CPok2K1ty11tpXayiWMFvKMoFE5J6UI37mlG0hGV/MDJILLg5BExPB9KvpNhU33uRdJZiQyhlOYATli2PSDFVY3bZF6+N5UAKAQNjHK7gABHOB1is81p1xN8nr1wO/jLPsy3/jMCZAcP7VpyGGAs9uZ47yl19OFtBRcdvOUhpR4EBoPmwJjpE0E6S09k3WeXYM0hlEPkhBbAnnml9O1yx/NIV9whouKWAbIkqSVJ28ntQ7TTTfugtlNNL2Y/dNkW29r/AN5DFg29bntDJ8q4AWflFI6YNZVbwKjdKhWmWHcRGPWQeO9G0+otXyzXdilQFRSxVQokkyCCxknE9viK2bhN1ritvt2B5d7EHZBACGOR0nsK5tOmvlW/1ZyTVp/O93ojk8QVrm68AAi+S2FwT2zMD1PamNHZdwrlwFDyiEuyypnbGYUfX8KquqXUuqncAoYiSC7kxIXtHMD5UvrLbWXFu1cdS4EpuyGJiCRAnjOK2/8ArejKvw7mH8S8QNz+Vtgh8lnBgiRAMAAevpQtVbsodu5yQBu27Su7rBMUXT+KeyQW3RwyzK4CvP8AXPofUde1X8J8E9rb3swWSYE9Poes1zuT01f2OVQWui+54zFWC+tBqa8uz1KDhTUwe1BHxqwdu9FZlFti9RFWRezkfj+dQLx7VcXh1FboC7CKz/2n8Kt7T+pPpBqisnwoqgdGo0AzldO5X6j/ABTNsHowP++lCVD6GrLa/t+lMVi3Q2o/tn4Z/avafYL7SfwNwsU3Kw2tOGAmfIx4+HBitP8A7Ofsfb9k2s1kiwkkBiYYjknqQDiBycfH2lhPDvErVy3ZtrbdFkHYqMvQMCvKzEj1onOKtNWuIChJ006fDzLeIeCabxG3/EaR1W4eegJ7XFHut6/nSHgnjeo0bewvIWVfuk+ZR/Y3BX8OxFeZ8D0mr00X7du6ixO7adpX+4Rla97pfF9Prre2+NlxQSOhwMm0x/8AafxpkouEdmXih9ULjJTltR8M/oxlb1m8RcS1saTLFQG49DnnmnLR78/nWfoE2qO3Bp1ziOvQ1LJa0iuDdWy11/kaztRq+j49f1+P6mp1Oo+6cHof1/31rN1V37r8HCngdYnseT9KZjxi8mQi9eIBxK5g87cQSQOQoxSF5QBvtsIAkgnEYKgx1xkHr8qFevNbBPvW/X+ncYE9N3p0I4mqSGAZG825SQZh7rEHzKexJ4HftVsYUQynehTVeIgytxYYEyOJcSqrIyoEyTP3e5pXVh0BDE3EBDXTw7GVBQEnjFs94I+FV1d9HSGUyAVtjJ9o5wWQgebzAfU9xWdeNyyOj2lbjAUuPxKhx8DspySW7rrrcIbbevXr19w9/SLejaQLh81wwfKW+7txEMY9ApJPFJ2fE7lva1wbhBFsghfdIByBngA9Y60xpUS6oCs3tCN11gDuM+8DwCCzD0AWetCXVqgLXAGkbLRAXaUtkqcEyoJIJOZzXGgbWnFzFtyMTdYbodnJMbJA2rkZ7H0pXW6pp9reQFF3G2AJS47YltxJ2kCR6Liu12hAdUtPLFW3ksNu1QMkqMAwcGenelP+sSV9qML5lAGHdRC75OB8MelA2HFMrq/Cyu32bn2jTMEKChXzMDiEyBk5mlf+om3Fi4oQA7WYGSEYy0AYJIPI6dKaXSNat+1TNy5Hl2qUbew8ijuOTBgRFJGZNu7i7ecbmbYVVAcFCDEyCOkRFLlpu0GRp79Qt9LdxwLRCKgL3GUN7NdvuSrRuPSes1VdZ7WHvIFtCSG2ubbXDgFzkxEgD4Cltf4QwbZZLGVm4rMo2gHyl+BnmDkRVB4r7ti4uwDbbuNOQqEAjbHlMgSc/lQ7VPxafZhqNrw6/dA71hLty61s7LaLJYg7S0DgcjcZ4+lDu6242w6gXDaJnChd5g8NADH1PSaZ1mnR2S1YYDfJcIxe2I91myRIEyR+1Rf8UF51tOFRWbzuHlTskgWyQNqk9TxuNA1V6/hv9Bp3Wn5S/ZGh0v8AFPcuuWJ3DyqZOcgsSD5QBExmPhKbaByzQC9tWINwDMA5YD70AcCeKt4zpLYe2lqJaQV3bwskBZOcmTOelWXxS5YHsiq77cqpmYnPQw3PPrHegeytJcOPN9dIJbT1hx4PguumC/gPaG4bB3IsQGMOd2BAjMkHt060kUIYqRBBIM8iOZpkahFt21tEi8T5rkm2V3fcmRI4ycY9cTrYRNjFLjltxuIxYgEDyuSPN0M560uSVX/PQbFu6/vqEt+Kfy2tMgZYITABUnhjjJn9ab02lFpDftst3aBMqQqlo90hveEjBHXvxmeH2LbF977QFJEe8TIwAeevX51VdLc2b9jbOpgwR3+HrxRRk97V8vIGUVuTrn59eRr+Gi2yk3oLsZPtGKjafvLkTwRj06VRfB2uFmtI7puIBG3j/wDqJoXthqLlu2P5dtcKuDEjj1JIivQ+GaG6qkWr7Iu4mGtq5nEkHEA9v3p8I7elWlxW/wCoictjW6b4PcvY+c767cK6K6K8s9TQsCKkRVNtSBWmBAPWrBTQttTFbZlBQD2qwHpQgTVxcNFZjQQGO9a/hOluH+YAWRSN3YScAn1z+NJeE6dr11bYGWIAmBz3J4HrX1iz7LRWGt+80kOhEBwVgGNwLIwL7btsggGGBBinY1eojK60PW+Ha/SeK6UaZSbDoBFsH3dogFRxcX05+GDQvAvBU8JtXb94hnMpbVT7wOQMjliJPYLXgrX2fvGb9olb4ZnawFa3cUTIeyv3l9FyvavafZv7cW76fw+vCmcbyPKf/wBg6H+4fhzRPHJKo6riuIKyRbTlpLg+HzHvsp9tLl++LV1Vh52lQQVIBbMkyIFV12hRdZcCAAeUwOAzAEgfn86dteEafw4XNSCXkRZUxgsOFPWe/QA+so+CBnY3HMs5LE+p/T9qOOzbnjVRqvVgPapY8juV36L9m7YGPTg+hody5nafkas7xnoefjSmpbG09fdP5D8foaVFWx0nSFNbcDeVuSfKe/f58D4k1mXdRsJW5kGRuzwPexyZgD5CiPqDPs274b5wD8pLT8KXvMAdr+ZSBsOciSLatAwT5jPoO0VbCNaEM5XqD9uyZUb1BwvJDkAgDncFUAH59sI3dGYD2Tk+VYxuwQ7ST5ZM47EdTUXLr2CQDuUSonEPCMx2zyJH1jrVFWZeyQrN5FB2xsSBufs0qGnuR3qhKtUTN7Wj/noL/wAerrsZRvACW1z7xG2Z4UyE+ABjmh/xJtjdl7FuVRhsDEzG4dxJZQem6eai5bS4u33XEW7ak5ULBZjHvAzcJPpApJdW9htry1tDAKgCGZSy5PUbjgnBJ7VjCRdtGL0bSoYyzkHyj2hOxAADmAZ7Dnig6fxHY266pPkVbZAEQvRZgQeCRPXvVyTck2mCvc3PcIY7VUmFRoBlsngT56HqterufaqFS1vlN073wm1CAMCF44AmhbNSO1OhAVVtN570BsjaVI3EiBKqDA9QDQ7uqt32CtChJIUuBJwsKeiqM45oN/S3LQlSJcFGAEkYBYDGcdR6iqpet3kSwAw4nAxsBLFO7Nnp1rGajMJNsvetEFLb7QW67pGO+OxByDQG8WVhcdgDcKi2iQNir1IJ6jpP41o35t3AkF7VkG4y+SULAzu43EEg/KhjTpq3Nw74XagMDcSJYvc5EQeOsRIpLUtyfyHpx3yWnP8AwGbD6W3KQ7MyKyFTBaGI9ntaWI/H5UkqhgUdZ1F64AQ6lTbzO7I5aenT4UppfE2t3ASTcC7lEscAiJQmY+kVbU+JI9ze1slFTaiqxDKQZViwzgk5FKeSLWnt/o1Y5J6+/wDgTX6F7ABt3CwuhkMLBMRIAkyPUdvqTQ+L27Ng22Rt3m3LA2uTMbyTIxiIPSlPDPGmW4bl0u/k2AzLLJB8k46f71X8W14vXC4BUQAJ5IURLev+KDvIx8UH5UH3cpeGavjZrDwz+HT2yOPaIoncoNvzwPIZkEBgZ9fWo8OvWrdse3UBmJYl0Lm4pgjY0EZnOR+MjAa6wCqxZkBB2FjtjsOgnuO9aulujVaiH8qBTstg9FiFXHMScZMRWxyK6iq8nu14mSxum5O/Nb9OArqNJsRbhIh5ZEySF+6WPHypKZrT+0OlCOiKxgJhGMlJY+UHt1g1kj1pGRbMqH4ntRsIDFa9jx1gu0oGbbsVp4ERlep46iYFYu/vRFwJ+n6n/f0roTlHczZ44y+JBXXEDIHPx9alr7HlmPxJNAVqKHHUZ+n5VyZzQp7Op9nTEVYLQbIW0LezqfZmmgtWC1uwZtinszXbD2p0JVwlFsA94IbD2rth7Voi3VxaFb3ZneGdaJBxNfTPsB4ddvj2jslxbEH2Ny4UJVz5jbPCQYMyBuI+fmfs/wCHI95BdJS2WAZgJ2rOTFfX7Vh9MF81m6lqUQXgLF4KqglbVz3bibWB5YEGmKLihcpKTBfaDxi/pRF25eUxOnuwDvj/AMPUW28u8f1r6HIrB/ghct3bt9l9s225uBA271lRcUDyhtwMgETtB2zNeb+0PigvXNtvctlSTbtsxYJMSF7ccD0o9rxK61sWmaVAAGBMAyF3RO0HMTFUYsb4E2XIuPXXuaPh+od9iMzFUnapJhZiYHTivofhNqE+X+f0rw32f0/mFe+0wwB34+I4pnatEooDsituTCu4Ik8HB9D3rK1V2DsfAI8p4j59Iz9BT2oubfNGDgj1/wB/OvPavWbhtYeXuORxET8I+BNIwwsfmnRN9gV2Pj+loPGCx7SqgCP9CJvFW2Xc9BORuIUDcSYhVn4bjRXvwDbudOGHUAlztJzuJAX5/UWoDNFu5k5hhJDO8egAKqSY6wvSrIquvqRTd7uvJgmcW/LJNtpQGRKrg3SYEES/PdR2rNuW2Vi+n6kqoALSFClmBafKHiDzMRRmuNZYq0lGlFbiFDHdAzxuJjuBzQ7lwoSbIkP5EUbm9wBna3J4DH4E5omCl1yAWbq3Mg7XUC3ZG4grjDCOZZiSe09xQhtVtl2Ci+cvDFXe5BBuY52boB5IPeqaxFYl7HlCBAu1SC1xnO1QDBnbyf7aWS7LC1exLM9ws0byE8gY/dXpzHm6UDYxIi7ZezFy00e0O1UAkgP50AmdxiPgSIqDrkvBLTeVEhrm4/8A21MhBzLEk95PpU6om3N5SHtpItKWY7J8gdZB8obgTmB2msJ3T2fBL75LTypBw2eZj8c0uUqDjGzW0/iu07rhLSCqjd51WQe0GQIJ54rJ1+tDMzHkknHQkz86zrlwml7hpEszqiiOFXYf+JbaUnyOwLQBJjpPOOY+dM+NauwVAsYyQdqso2RADzG4kgGsstA9T+X+aEYPp6dPkf3pPeOmh6xq0+RE9qGRkR/prnNWnGeT+A/zSBxDuDjt1HXuSP8AfnUJZJIAEkkAR1J4FCIoul1bW2DIYI4MA+hkHBrLV6hU60C6ywbVxrbMpIOSJIznqAZrT8Z8FW1bNxHlTtA3EHfPJtkYI4+hpfwjX20FxmTdcMQTtIyTugtwT8+PlSGtuB7jsECSZ2j7vpTbgot773eQmpuaW6t/nuGdFdNpGD2ybV4ASPKSUYmUYgiQScR1pTf05H4/I1prrrd64vtv5dlEhEBYgEAdQJz+g+NKeJCz5WsTkHeh3HYREZbnB7nIPSKyS8Oj0Xv/ACzYvxarV+3vzoAtueD8e4Hw/aoZ8/lUEwI6nJ/Qfr9KkNPP1HPzHWljCynvU1Vlj1Hcd6gGtOLhjVgxpcPU+0rNo7ZGQxq4Y0qLhqRcolIHZGw5q4c0mLhqwumi2gXAcDmiW3zSIvGiJdNEpguB9g+zbIdMn8LbtXnVSdRYuWwb1w9WtNyUAgALBHJBmsf/ALQfEwrDTLkWSQrEyyqwVvYseDsbcJ9I6V4HS+K3LTBkYqwMggkEEdQRxQrmsZjJMk0zvEL7tmrp3NbOiNec0l01v6B6rwSskzxpHuPs6vFeytjy/l8RFeR+zQr1oxHrx8RkUHavjC7IvAZ3it7AznMj1/2PpXndS1a3id2WJrDvtT8EaQnPK2U1WoBVRGVnPpyP/UWJ+Vcus3gI2WOFJkkszQGJ6bQzEeoFK3DQN6+bdPB2kRhgPLPp+9UuKolUnY9fQyLbe7i1bbb1bYGZhJ8yqCBHUehrPvbtO5YKWQeQbjwcMRjsykHEGDRrmoIm1cALKCq9QXfyy5/tDsR6+tJ67Um0VtDa62yDlSNxEmGE5ALH60hj0Xuskh7bD+WpuOcwxO1VD5w5LPkcSKU1bq9sysX3YALDBhkBQJ+7sA+Jb0rO9sVGDgkEjodpxI65mu1PiNxirlvOvusAAR5i049WNLbGqIHxG+67rO/cqMRgYME9YnknHEzFZ11ogDp+fWiPjP0/elyZFTyZRFAnzxg9v2pf49Of2ol2qXG6H69Z/WKnkURAXGmhvjFXdY/T1oRNKY1FkM+9kD6j0BqrDryPy9COldc7Dpz8f8fvVUMZrGF5g5j/AHpXATxzVjB9D+B/b8vhURtHqcD07n9PrQBEXD07fie9WtP0OR+XwNCBq8f5rrNos69RkfiPiP1qLY69vxPSujIjmru4OO3Ude5I/wB+daYU3Tz9asB/iqlI/fpUg1xxKtHFHUKRLY+FCRZ/X/FczZoloC9T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2" descr="data:image/jpeg;base64,/9j/4AAQSkZJRgABAQAAAQABAAD/2wCEAAkGBxQTEhUUExQWFRUXGBgYFhcXFxUYFxcYFRUWGBgYFBcYHCggGR0lHBcXITQhJSkrLi4uFx8zODMsNygtLiwBCgoKDg0OGxAQGywkICQsLCwsLCwsLCwvLC8sLywsMCw0LCwsLCw0LywsLCwsNCwsLSwsLCwsLCw0LCwvLCwsLP/AABEIAKABPAMBIgACEQEDEQH/xAAbAAACAwEBAQAAAAAAAAAAAAADBAECBQAGB//EAEAQAAIBAwMCAwUGBgEBBwUAAAECEQADIQQSMUFRBSJhEzJxgZEGQqGxwdEUI1Ji4fDxFQczQ5KissIkU2Nzgv/EABoBAAMBAQEBAAAAAAAAAAAAAAIDBAEABQb/xAAtEQACAgEBBQYHAQEAAAAAAAAAAQIRAyESMUFR8AQTImFxkTKBobHR4fHBQv/aAAwDAQACEQMRAD8A+LVYV23rUgU0USBVgK4CrAVqBslRRFFQooiijSAbJAogWoAq6imJANkgVcCuUUVRRpC2zlFGtrVVWjWxTIoXJl1SrBKJbWmFt05REOQuq0VEo4s0VLVMUBbmCFqj2bc0zZ08imbOmp8cYiWQCtir+wrSt6fFeg032MvvaW6oXzZCEw0dDnGfiKKc8eP4nQMIZMnwqzydvTYomn0UmtvUeHPb8txGQ/3CAfgeD8qf0OiHNY8sUrRyxSbpmT/BfQUpd0+4xXpNRY6Cu03h/WKFZqVsN4LdIxrGggUR7HQVvjRE01p/Ce9LfaEtWMXZm9EeYs+HE9Kds+DT0r1VrQqOn4Gj7Ao4pEu1t7iiPY0t556x4F6U5b8IUU/cvDp+v70rcvetL7ycuIzu8ceBUaFB0+tVVVHQfIUK5qBSl3WUSjJguUUPG4B0qm+ZMRHJiayrmspc630BpqwsU8yNtnUjL8dpH5r+lCSGEYMDOJ/+UTWI+uzML+g+ROfnNLvqaNYGLedGpqU2xBInIjcB3xIFKsxmZz3+HxoSo7RBDHsGBMdzmAKBedlaDgj8OvSmxjwsVKXGhi5aZ5mOJzsE/AmqP4S5+4fkjftQv45s5meScmO0nNW/j/8A8ds/I/oaOprcBcHvPh1WFdFSBXzx9GywFWAqAKutEgGyyCigVVBRQKYkA2cq0VRUKKKq0xIW2cq0RRXKtEUUaQtssgoyLVVWioKakKkwiLTthaBbFOWFqiCJ5sYt2ppi3pavpkrV0mnk1VSStkltukLWNNB9KeXSQcDFP29HuyK09JoDcK2l948n+lepP+8kUiedIfjwNiNnw93ttcVZRMMfzjvGJ+Nep8B1z3rRsFyl5BKP/UBwSDho4IPIIPPBvHNE6WEt2V/kr/3ke+QM5HUTk/tNIJp5C3LR8y5U/v6EY+dedPIssbfPTy9T0oY3ilS5a+foM+F+N3nu/wANfsqzZDEYAA+8wOCOM45FH1HhmkdyiuLdwchGAzz7pwfkKa/ii9l71lB7bbtI6gryPWJJA64rL0Hhtu4gMbpySckk8k0lVba8PpzHNOlF+L15Cp8O23Sm/wBpt5MRBPQ55/en7ehrR0+hVBgRV3IFc8zZ0cKQomlAqzA/6P8ANWcj0/GgXGHSPr/v+/SsVs10jruP+BSWovCefwiralgBx9G6fP8AP6VkeI3wsRI+P5+nw9KfjhbEZJ0gt7VVn39ZSN7VUo92roYSCeYcu6ulX1FLtcoRaqFBInlkbDtdqjPVLeSBkyQIHJntim1thWAturtnduUbVUcsSePz/KidIFWxZHEiRInIBifnTxdFJBV7RgYWGaD1JaSvwx8aE91gpY217+0EDEwHRYBHSIgVFjVjIW4ba8+aCzE8vJ44HBPOKF69dfYKOnXX3L2trbV2q5gwi+XaP6nfq3pJA/CpvWQARFwEeYW186KTxP4ZMH0oWot7knYq2xneo8xUdVBjnsTNVtNAlbhtKcqGyeB5wTHP9s8VnXX8N66/pVtOScbSYkhDhZ43E4z2BpW7KmGwRyDTHnAUsu1FyxQgOZ4LEmcyMYq6eMbBttlgvOQvJPqCfxolJ8NQHFcdD4uBVgtQFqwr54+kZO2rgVwNFUUaQDZCijLVQlFVaNIW2SooqrVVWiLTEhbZZaKq1CiiKtNSFNl1WjIKogphEpsUKky1oU7ZFAt2jTlm3T4Inmx/SmvQ+HgEGawNPaNbvh9swabl+EVi+I3NOgXJOK0/DNSVDi0F3PEPOR8R6ZI9TS/2ddBfX2g5EWz0DHv6kYH+a1tc2m9oUur7J+Q48oYHqGXH/mryMsvFstWexhj4dpOiNNau6cDaTcTllJyJ5KE8fDirtpFuTd05Ct95DgE9Qw+63r1/GiLorqibV0XF6B/0ZcH6Uuli4bkhGtXP6sFCOxjB+HNIu9b680PqtK063Mp4fdZb0qpDHF22cH0YdMd+CK1dHptgJMSxLELwJPA/emo69e9Q1KlOxsYbINzS11/jRrr/ABpG/f8AX68UUVZk3QO9qB/UPnWfqr3op+HPp844HpJq2rcnkA/Dn/mPp9Ky9SgmYZTOSOkfdU9Se/x+FV44IjyTZGqj+llMjIyBnEQcseI7kfNO6s8XRjJDwdoPcnk/Lp8JvdtOBK3RCgyTws/0kTnnOOfWlbl5gPNaBCgMAB5VkcuMxI7xjPWasguXXuRzlz69uv8AEbuneJjEbvgvQkdAenekmemNTqRG1CQp96Tlz3ImAOkDp3pW1aLttXnJM4AA5LHoPWrIrS2RTetIozVVnptdPaOd1xV/qZQoYzgKRI7n5YFCS0Qd9vzKWi2rDN0KcwB0EZ4H5Vu2jNhldICZYPt28Gc7jwFAySfTim9TfeFFy2Ns4VCJLKDAOTHrA70rrfECGm8gLBf5YmVEkgsTJLcYzAir2r3Gy6blxhHnJIj3m6SoEd89qW5XqMjGtF18i1vWLEs7BgSRbztUj3QFYERxyRFTrC0q1zbcPCoCYk9TIl1x37UpeVg5VgHuOMsBOxBjCEAhgB9IoaIpYDTud0GTJ93g8KDOeADQhUFuWkGNxF2R5cQGJGDIiB3k1a87W23XNtwt3mRHYMvGY4+EUsl97RNoKrtzjdJkTDDkxHH51RL9tQDbn2mIkZ3GAZnyjrx6ZrbOoauXkg+03qwOLeQBxEAgj1PFJajUlzLRxAAEAAdAB0o6XAp2bBdfliM56hiQeO4IrrWmtQN7EN1EqsSJiGE/PrXXRjjZ8t2VIrgx7TV1uDrivDVHvOzloirUqoNX9nRpC2yVmjI1CE0VSKNAMOgFECUJVoqk05CWWCUVBUI460dVpiQtsLaimrailAlMWrZp0REh+xFaemRTWZYtGtTS2B3qqO4llvNbSWBWrpdoIABJ7AEn6CkvC9M1x1t28s3XoB1Y+gr1ba5dM3sNOiu4j2jt37GOT+AqHPkaeytWX9nxpraeiFAEbyNKnpIKn5TWp7Iau0bbkC9b4bv2b4Hg+vyolnxVLg9nqbYWeDyhPx5U/wCzQj4Vct30NsyvRj90feV+4I4/xNQSlz0fAvjHlqnowyWSgXTadtu2DduQCROYzjcfwFbA+M+v/FdHPGefyrqmlKyqMaOobtUs1KX73bPpXRjZ0pUTdujv9az9Xc7ifhzn07/lmgazUf1CB35HacdOAPjWXevHlH6E5zAI6x1JgRE1XjxEeTKFvss4JU/l02ieSSR1jmktU1xQcghVyeNvcD1jrzn1oOq17jDrgASRnaGwT1G4+p795pZtUjAezYgz5EnBYZ3OGkR8+B1NWwxsinkTO1GqThre1vu9AoIkMSIPWeDges0hrr7ezJV5QtBkjexiWY9QCek/GmX1h2mRvtzlh71wloDbS0kbiB6x8RWTete0uQoCFplIIZAoGSIyTkwPwqiCS3k023u/Ak9ynLGmDpK3dqwPaTxu5iJHlGMnk8Clr+iZSSIdFyxkLIEFgM9OCRNWueIWnP8ANTaFHkXzGQecrHZYGBkmTRyne4CMK3hR4hchC6B1aQqjaCSuA22DMZjEZoB1altywt12Cj7q2x7pLdGJzMjvUW9Q4IKkO9we6xkJaHuBnDCMRI470vr76gMrpN5hLMdsSx98POBHSAO9LsZRpG9cQkKwuMcszeUrxtDeaIOYUx1xWZ7NCRbPlcGXdoEH+hIbae8mh2rTqSLFzgAXGnyb8wEgEt1zFLPqWUG24IXf/OZZJYhvvMTHwobCocaw43LZYFTG4ygk/wBO7rz075qja5IFtkCZCs2DtgjcwgTOD1NTaZWO3TsUwSxXeZGAAFYyW9RFAgqfYASMNdK++VBmCJwV7Ca6zqGABOyw0lvePvbVHXftG3rMf81e8hHs1QYgFwJVciX3AbjweaWe1bchbJAMEuZfbtwM7sk56CK729ywRbAV58y4eZOOAQZxwRXWdQa8y2hNu4CTgjyMCOZgSOeh71NzUBT/AD7e9jkHfthYwIXHf60va1NkLuyLnMw27fnI+5E0VNDI3XLiKzZIuSGzweeK673HVW88ACasGHX8aCLh7VdLs9DjJxwO5ryEz2WgotDp+FEUOODPxoSlTx+1GWe/1o0Awi6j+oRR7bK3UUFXPUfSrBUPOD9DTExTQ0LPaiKG7TS6WmHut8jRk1Dj3ln1FNVCnYdI+FMJaFAt6lGxMeho62ex+lOjXATK1vGEePWmbeoHwpNUbtNMWlHXHxp0WxEkh625PFPaW0e9J2LUcGvQ6Pwy97E3vZn2QjzHEyQPKOSM88U/aUVqxGy5OkjR8B1lyw2+3BkQwPDDtPI+NevCWdYN6H2d9Rnv8HH3l9f+K8hoDMRW7ptDMMCVYZDDBFeb2iKctrc+Z6XZpNR2d65D1pDPsbywx46hh3U9RW3pLOxFTcTtESaHpXcoPaRuHUCJ9fQxTANefOTeh6WOKWpaaqz1Vnpa/exxQKNhuVBb1yPhWbqiGxwf9xVbl7+lvh8pk/p86z7uqPu3BA/xP1JjrVOPGybJkQLVs6mff5j1hZnHYT+fWsq/qUYiPK04Y48zZLsR26D17VoXrvYzwCvIyQVtjr3n0FZviTg++IONz+8FUeYBWE5IER3J+VuJEOVgdXu28i5bkSCYa4SwG2RIjdHxCnsDWffNpyVYhbkzcYlV8wwyKZ28noOF6mr3tK67TbYyZKqSPIrjnccTBAkAZOOKQHiKhRbupCL2khnTHEgdWJ7mOlVJUtCR6vXrrreVDXU2m2S6y/s0bdJQAg3IEbRkiZGT8aVua1WbZdG0lv5rQJGwEIiCPIBx15mi27pmbLAM8naSGS3aB8oaQYacwOJAjNA1t4lfZOuxVYe1vQWXdEkiFncxPXMmKxs1INctbkJR4sL907trFfMwLGGVSSAAZMkkClX1yAbr6ZYA21wVFr7qqN3kzOYntSt7w4MpvJ5VObaQWmDtALE+8TOM1T/qFyy7NeQlnyG3AHHIBAMDIwIiB3oLDSvcX1VkWtpt3CbhIUBdpDA8kATiY557VVvFLtnehAdwSWcMSJIA88cxwJiOIxQjdt7d9tv/AKh8qFmQ7nzKFiAoBYdz3qU1L2wbCL7QgEsybjBad25QPMwkiZj8aGwqO0jBituwzLCku43Bn7gIDkCYHXmi33uhTZtrvhYLZEB5lWWY3mfXkUh4ktkgLaG5ywAjfujPv7sAzGAKi2120WtWouwdxhCxRiIPpOPUYrNqtPsbs3r9wiaVLjLbt8oCXuQ0sZGFT0J+P69ctXbe60gLyAW2r5gIOHiY64k0omoVlW2MOzzcuOACGJiFPQd+OtaFxGsAKg3l2wjKQZA95Qre7gc+hro01ZsrTrr3Brq7WwKq7XgCSApVsAubk7ucx8aJqLJsA3J3NwN4IMn76ebMR1pG9Ci4bwm65MKQQBJ9/cMcyIB6Zq7+HtZG/chKEFgVJAyOJ55Hbmut8v0dS5/saRbSrN4EXDJYnfuMkwUjyn4nqPoG14YxAJuWlkAgOxBgiQfdPSgafUo1wtfGSPLuB2/MDMR6fvRb+qcGNO7qg6BiFnqVBOBx+Ndaa6s6mnX8PF7TXSe1UCnoatLehryT1jsdcfhRFB6MaqLvdT8s1wdPh+FboZqHW8w6A0ZdUPvAil1Ts35GrgMOx/CmJsBpMctXFPBj4H9KaRz3B+P71k46qfp+1Etn+liPSaZGYqUDYDg+8v60azYX7rEH0P6Gsy3ecdj+FMLrB95SPlNPjNcREoPga9s3F7MPoaOmsXhlK/EY+tZljUg8N+P6Gtjw7T3Lh2opcwTCgkwBJwPQVTCfJks4c0el+w3haajUopygBdh3Cxj5kgfCa9D9pPG7l269lDssoSm0Y3bTBLekjjiK8/8AYfXrptSrsNqmUc9g3X5EA/I1677WfZ9w7X7HmR8uoyQTyyxyDyf9hWRpZ1t8tOV/kbjTeB7HPXnX4I+zvgTXrbOSUHFsxMkckj+np9e1a/humuIStxYK9RkMO61hafxC7eW0u8J7P3fZ+WSBAJjsMdsmvUozQCTLQJ6T8hxUuZzt7XH6FeBQpbN6fUZU/MVbfQVb5GhXrnyP+8VLs2V7VE6i+OtZ968wHcfoYH48UDU6wrIYSO4+Y/Qj5UqbuJVhGfhIBJI7ACPoPSqYY6JZ5bK3tUCw24fH16fEACfXFRqb5wTlc5AnMZdlzwu449OlJa9kfBBQ9eQVQZ44YngdcjtnOuXLiDa43pC7ok7V3RsJ6SV+cDNVxxXRJLK1Y1q9ph7TZkKgGdzTB5z36dPWkLviTqP5i7lBbImLjAkjzHBWY45AFUuX7dzKNsuGRIkezRZ3s0QI2bv/ADADil28QKqHuWwUwLWFzjBdSx27lUfATHM09JLRk7k27Re3bDD+Tch2ANwqJAnoFjB3GBERBPas46lEE3UBtrK29sMjFTFxoJ5Y7ckcccVVdFvA9m4B2+dpO0l5YIsdlGTxSqeINbIa6je4FtkALAWPdxGQckZ8xPWtkzIorqdNsNsWbh9q5jytjaRJIK5Cj15gnpSb+INtFtx/LBKNcQElgG3EKxO0knM4nFMXFQgeyaL1052HgPm4Cv3VHHQ4PShjV7gEZZspCtcXeUbYPLwPICYJ5Oe1LYxIjTqjFr+4WiG8oXbCBQILAjzE4wOc/Cg3r1xCLt9ASBFtV27VdhMXFntJ9cTSmpsJca49s7LaKCWhtpfssmRP6VF3W3VZHvoxAlkBAQF4kM0DJnOc0DkMUb61CPok2K1ty11tpXayiWMFvKMoFE5J6UI37mlG0hGV/MDJILLg5BExPB9KvpNhU33uRdJZiQyhlOYATli2PSDFVY3bZF6+N5UAKAQNjHK7gABHOB1is81p1xN8nr1wO/jLPsy3/jMCZAcP7VpyGGAs9uZ47yl19OFtBRcdvOUhpR4EBoPmwJjpE0E6S09k3WeXYM0hlEPkhBbAnnml9O1yx/NIV9whouKWAbIkqSVJ28ntQ7TTTfugtlNNL2Y/dNkW29r/AN5DFg29bntDJ8q4AWflFI6YNZVbwKjdKhWmWHcRGPWQeO9G0+otXyzXdilQFRSxVQokkyCCxknE9viK2bhN1ritvt2B5d7EHZBACGOR0nsK5tOmvlW/1ZyTVp/O93ojk8QVrm68AAi+S2FwT2zMD1PamNHZdwrlwFDyiEuyypnbGYUfX8KquqXUuqncAoYiSC7kxIXtHMD5UvrLbWXFu1cdS4EpuyGJiCRAnjOK2/8ArejKvw7mH8S8QNz+Vtgh8lnBgiRAMAAevpQtVbsodu5yQBu27Su7rBMUXT+KeyQW3RwyzK4CvP8AXPofUde1X8J8E9rb3swWSYE9Poes1zuT01f2OVQWui+54zFWC+tBqa8uz1KDhTUwe1BHxqwdu9FZlFti9RFWRezkfj+dQLx7VcXh1FboC7CKz/2n8Kt7T+pPpBqisnwoqgdGo0AzldO5X6j/ABTNsHowP++lCVD6GrLa/t+lMVi3Q2o/tn4Z/avafYL7SfwNwsU3Kw2tOGAmfIx4+HBitP8A7Ofsfb9k2s1kiwkkBiYYjknqQDiBycfH2lhPDvErVy3ZtrbdFkHYqMvQMCvKzEj1onOKtNWuIChJ006fDzLeIeCabxG3/EaR1W4eegJ7XFHut6/nSHgnjeo0bewvIWVfuk+ZR/Y3BX8OxFeZ8D0mr00X7du6ixO7adpX+4Rla97pfF9Prre2+NlxQSOhwMm0x/8AafxpkouEdmXih9ULjJTltR8M/oxlb1m8RcS1saTLFQG49DnnmnLR78/nWfoE2qO3Bp1ziOvQ1LJa0iuDdWy11/kaztRq+j49f1+P6mp1Oo+6cHof1/31rN1V37r8HCngdYnseT9KZjxi8mQi9eIBxK5g87cQSQOQoxSF5QBvtsIAkgnEYKgx1xkHr8qFevNbBPvW/X+ncYE9N3p0I4mqSGAZG825SQZh7rEHzKexJ4HftVsYUQynehTVeIgytxYYEyOJcSqrIyoEyTP3e5pXVh0BDE3EBDXTw7GVBQEnjFs94I+FV1d9HSGUyAVtjJ9o5wWQgebzAfU9xWdeNyyOj2lbjAUuPxKhx8DspySW7rrrcIbbevXr19w9/SLejaQLh81wwfKW+7txEMY9ApJPFJ2fE7lva1wbhBFsghfdIByBngA9Y60xpUS6oCs3tCN11gDuM+8DwCCzD0AWetCXVqgLXAGkbLRAXaUtkqcEyoJIJOZzXGgbWnFzFtyMTdYbodnJMbJA2rkZ7H0pXW6pp9reQFF3G2AJS47YltxJ2kCR6Liu12hAdUtPLFW3ksNu1QMkqMAwcGenelP+sSV9qML5lAGHdRC75OB8MelA2HFMrq/Cyu32bn2jTMEKChXzMDiEyBk5mlf+om3Fi4oQA7WYGSEYy0AYJIPI6dKaXSNat+1TNy5Hl2qUbew8ijuOTBgRFJGZNu7i7ecbmbYVVAcFCDEyCOkRFLlpu0GRp79Qt9LdxwLRCKgL3GUN7NdvuSrRuPSes1VdZ7WHvIFtCSG2ubbXDgFzkxEgD4Cltf4QwbZZLGVm4rMo2gHyl+BnmDkRVB4r7ti4uwDbbuNOQqEAjbHlMgSc/lQ7VPxafZhqNrw6/dA71hLty61s7LaLJYg7S0DgcjcZ4+lDu6242w6gXDaJnChd5g8NADH1PSaZ1mnR2S1YYDfJcIxe2I91myRIEyR+1Rf8UF51tOFRWbzuHlTskgWyQNqk9TxuNA1V6/hv9Bp3Wn5S/ZGh0v8AFPcuuWJ3DyqZOcgsSD5QBExmPhKbaByzQC9tWINwDMA5YD70AcCeKt4zpLYe2lqJaQV3bwskBZOcmTOelWXxS5YHsiq77cqpmYnPQw3PPrHegeytJcOPN9dIJbT1hx4PguumC/gPaG4bB3IsQGMOd2BAjMkHt060kUIYqRBBIM8iOZpkahFt21tEi8T5rkm2V3fcmRI4ycY9cTrYRNjFLjltxuIxYgEDyuSPN0M560uSVX/PQbFu6/vqEt+Kfy2tMgZYITABUnhjjJn9ab02lFpDftst3aBMqQqlo90hveEjBHXvxmeH2LbF977QFJEe8TIwAeevX51VdLc2b9jbOpgwR3+HrxRRk97V8vIGUVuTrn59eRr+Gi2yk3oLsZPtGKjafvLkTwRj06VRfB2uFmtI7puIBG3j/wDqJoXthqLlu2P5dtcKuDEjj1JIivQ+GaG6qkWr7Iu4mGtq5nEkHEA9v3p8I7elWlxW/wCoictjW6b4PcvY+c767cK6K6K8s9TQsCKkRVNtSBWmBAPWrBTQttTFbZlBQD2qwHpQgTVxcNFZjQQGO9a/hOluH+YAWRSN3YScAn1z+NJeE6dr11bYGWIAmBz3J4HrX1iz7LRWGt+80kOhEBwVgGNwLIwL7btsggGGBBinY1eojK60PW+Ha/SeK6UaZSbDoBFsH3dogFRxcX05+GDQvAvBU8JtXb94hnMpbVT7wOQMjliJPYLXgrX2fvGb9olb4ZnawFa3cUTIeyv3l9FyvavafZv7cW76fw+vCmcbyPKf/wBg6H+4fhzRPHJKo6riuIKyRbTlpLg+HzHvsp9tLl++LV1Vh52lQQVIBbMkyIFV12hRdZcCAAeUwOAzAEgfn86dteEafw4XNSCXkRZUxgsOFPWe/QA+so+CBnY3HMs5LE+p/T9qOOzbnjVRqvVgPapY8juV36L9m7YGPTg+hody5nafkas7xnoefjSmpbG09fdP5D8foaVFWx0nSFNbcDeVuSfKe/f58D4k1mXdRsJW5kGRuzwPexyZgD5CiPqDPs274b5wD8pLT8KXvMAdr+ZSBsOciSLatAwT5jPoO0VbCNaEM5XqD9uyZUb1BwvJDkAgDncFUAH59sI3dGYD2Tk+VYxuwQ7ST5ZM47EdTUXLr2CQDuUSonEPCMx2zyJH1jrVFWZeyQrN5FB2xsSBufs0qGnuR3qhKtUTN7Wj/noL/wAerrsZRvACW1z7xG2Z4UyE+ABjmh/xJtjdl7FuVRhsDEzG4dxJZQem6eai5bS4u33XEW7ak5ULBZjHvAzcJPpApJdW9htry1tDAKgCGZSy5PUbjgnBJ7VjCRdtGL0bSoYyzkHyj2hOxAADmAZ7Dnig6fxHY266pPkVbZAEQvRZgQeCRPXvVyTck2mCvc3PcIY7VUmFRoBlsngT56HqterufaqFS1vlN073wm1CAMCF44AmhbNSO1OhAVVtN570BsjaVI3EiBKqDA9QDQ7uqt32CtChJIUuBJwsKeiqM45oN/S3LQlSJcFGAEkYBYDGcdR6iqpet3kSwAw4nAxsBLFO7Nnp1rGajMJNsvetEFLb7QW67pGO+OxByDQG8WVhcdgDcKi2iQNir1IJ6jpP41o35t3AkF7VkG4y+SULAzu43EEg/KhjTpq3Nw74XagMDcSJYvc5EQeOsRIpLUtyfyHpx3yWnP8AwGbD6W3KQ7MyKyFTBaGI9ntaWI/H5UkqhgUdZ1F64AQ6lTbzO7I5aenT4UppfE2t3ASTcC7lEscAiJQmY+kVbU+JI9ze1slFTaiqxDKQZViwzgk5FKeSLWnt/o1Y5J6+/wDgTX6F7ABt3CwuhkMLBMRIAkyPUdvqTQ+L27Ng22Rt3m3LA2uTMbyTIxiIPSlPDPGmW4bl0u/k2AzLLJB8k46f71X8W14vXC4BUQAJ5IURLev+KDvIx8UH5UH3cpeGavjZrDwz+HT2yOPaIoncoNvzwPIZkEBgZ9fWo8OvWrdse3UBmJYl0Lm4pgjY0EZnOR+MjAa6wCqxZkBB2FjtjsOgnuO9aulujVaiH8qBTstg9FiFXHMScZMRWxyK6iq8nu14mSxum5O/Nb9OArqNJsRbhIh5ZEySF+6WPHypKZrT+0OlCOiKxgJhGMlJY+UHt1g1kj1pGRbMqH4ntRsIDFa9jx1gu0oGbbsVp4ERlep46iYFYu/vRFwJ+n6n/f0roTlHczZ44y+JBXXEDIHPx9alr7HlmPxJNAVqKHHUZ+n5VyZzQp7Op9nTEVYLQbIW0LezqfZmmgtWC1uwZtinszXbD2p0JVwlFsA94IbD2rth7Voi3VxaFb3ZneGdaJBxNfTPsB4ddvj2jslxbEH2Ny4UJVz5jbPCQYMyBuI+fmfs/wCHI95BdJS2WAZgJ2rOTFfX7Vh9MF81m6lqUQXgLF4KqglbVz3bibWB5YEGmKLihcpKTBfaDxi/pRF25eUxOnuwDvj/AMPUW28u8f1r6HIrB/ghct3bt9l9s225uBA271lRcUDyhtwMgETtB2zNeb+0PigvXNtvctlSTbtsxYJMSF7ccD0o9rxK61sWmaVAAGBMAyF3RO0HMTFUYsb4E2XIuPXXuaPh+od9iMzFUnapJhZiYHTivofhNqE+X+f0rw32f0/mFe+0wwB34+I4pnatEooDsituTCu4Ik8HB9D3rK1V2DsfAI8p4j59Iz9BT2oubfNGDgj1/wB/OvPavWbhtYeXuORxET8I+BNIwwsfmnRN9gV2Pj+loPGCx7SqgCP9CJvFW2Xc9BORuIUDcSYhVn4bjRXvwDbudOGHUAlztJzuJAX5/UWoDNFu5k5hhJDO8egAKqSY6wvSrIquvqRTd7uvJgmcW/LJNtpQGRKrg3SYEES/PdR2rNuW2Vi+n6kqoALSFClmBafKHiDzMRRmuNZYq0lGlFbiFDHdAzxuJjuBzQ7lwoSbIkP5EUbm9wBna3J4DH4E5omCl1yAWbq3Mg7XUC3ZG4grjDCOZZiSe09xQhtVtl2Ci+cvDFXe5BBuY52boB5IPeqaxFYl7HlCBAu1SC1xnO1QDBnbyf7aWS7LC1exLM9ws0byE8gY/dXpzHm6UDYxIi7ZezFy00e0O1UAkgP50AmdxiPgSIqDrkvBLTeVEhrm4/8A21MhBzLEk95PpU6om3N5SHtpItKWY7J8gdZB8obgTmB2msJ3T2fBL75LTypBw2eZj8c0uUqDjGzW0/iu07rhLSCqjd51WQe0GQIJ54rJ1+tDMzHkknHQkz86zrlwml7hpEszqiiOFXYf+JbaUnyOwLQBJjpPOOY+dM+NauwVAsYyQdqso2RADzG4kgGsstA9T+X+aEYPp6dPkf3pPeOmh6xq0+RE9qGRkR/prnNWnGeT+A/zSBxDuDjt1HXuSP8AfnUJZJIAEkkAR1J4FCIoul1bW2DIYI4MA+hkHBrLV6hU60C6ywbVxrbMpIOSJIznqAZrT8Z8FW1bNxHlTtA3EHfPJtkYI4+hpfwjX20FxmTdcMQTtIyTugtwT8+PlSGtuB7jsECSZ2j7vpTbgot773eQmpuaW6t/nuGdFdNpGD2ybV4ASPKSUYmUYgiQScR1pTf05H4/I1prrrd64vtv5dlEhEBYgEAdQJz+g+NKeJCz5WsTkHeh3HYREZbnB7nIPSKyS8Oj0Xv/ACzYvxarV+3vzoAtueD8e4Hw/aoZ8/lUEwI6nJ/Qfr9KkNPP1HPzHWljCynvU1Vlj1Hcd6gGtOLhjVgxpcPU+0rNo7ZGQxq4Y0qLhqRcolIHZGw5q4c0mLhqwumi2gXAcDmiW3zSIvGiJdNEpguB9g+zbIdMn8LbtXnVSdRYuWwb1w9WtNyUAgALBHJBmsf/ALQfEwrDTLkWSQrEyyqwVvYseDsbcJ9I6V4HS+K3LTBkYqwMggkEEdQRxQrmsZjJMk0zvEL7tmrp3NbOiNec0l01v6B6rwSskzxpHuPs6vFeytjy/l8RFeR+zQr1oxHrx8RkUHavjC7IvAZ3it7AznMj1/2PpXndS1a3id2WJrDvtT8EaQnPK2U1WoBVRGVnPpyP/UWJ+Vcus3gI2WOFJkkszQGJ6bQzEeoFK3DQN6+bdPB2kRhgPLPp+9UuKolUnY9fQyLbe7i1bbb1bYGZhJ8yqCBHUehrPvbtO5YKWQeQbjwcMRjsykHEGDRrmoIm1cALKCq9QXfyy5/tDsR6+tJ67Um0VtDa62yDlSNxEmGE5ALH60hj0Xuskh7bD+WpuOcwxO1VD5w5LPkcSKU1bq9sysX3YALDBhkBQJ+7sA+Jb0rO9sVGDgkEjodpxI65mu1PiNxirlvOvusAAR5i049WNLbGqIHxG+67rO/cqMRgYME9YnknHEzFZ11ogDp+fWiPjP0/elyZFTyZRFAnzxg9v2pf49Of2ol2qXG6H69Z/WKnkURAXGmhvjFXdY/T1oRNKY1FkM+9kD6j0BqrDryPy9COldc7Dpz8f8fvVUMZrGF5g5j/AHpXATxzVjB9D+B/b8vhURtHqcD07n9PrQBEXD07fie9WtP0OR+XwNCBq8f5rrNos69RkfiPiP1qLY69vxPSujIjmru4OO3Ude5I/wB+daYU3Tz9asB/iqlI/fpUg1xxKtHFHUKRLY+FCRZ/X/FczZoloC9T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Introduction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76200" y="907446"/>
            <a:ext cx="8915400" cy="5493354"/>
          </a:xfrm>
        </p:spPr>
        <p:txBody>
          <a:bodyPr>
            <a:noAutofit/>
          </a:bodyPr>
          <a:lstStyle/>
          <a:p>
            <a:r>
              <a:rPr lang="en-US" sz="2400" dirty="0" smtClean="0">
                <a:cs typeface="Consolas" pitchFamily="49" charset="0"/>
              </a:rPr>
              <a:t>Neural networks – A new computing paradigm</a:t>
            </a:r>
          </a:p>
          <a:p>
            <a:endParaRPr lang="en-US" sz="2400" dirty="0">
              <a:cs typeface="Consolas" pitchFamily="49" charset="0"/>
            </a:endParaRPr>
          </a:p>
          <a:p>
            <a:r>
              <a:rPr lang="en-US" sz="2400" dirty="0" smtClean="0">
                <a:cs typeface="Consolas" pitchFamily="49" charset="0"/>
              </a:rPr>
              <a:t>Deep neural, Convolutional, Recurring and other Neural networks </a:t>
            </a:r>
          </a:p>
          <a:p>
            <a:endParaRPr lang="en-US" sz="2400" dirty="0">
              <a:cs typeface="Consolas" pitchFamily="49" charset="0"/>
            </a:endParaRPr>
          </a:p>
          <a:p>
            <a:endParaRPr lang="en-US" sz="2400" dirty="0" smtClean="0">
              <a:cs typeface="Consolas" pitchFamily="49" charset="0"/>
            </a:endParaRPr>
          </a:p>
          <a:p>
            <a:endParaRPr lang="en-US" sz="2400" dirty="0" smtClean="0">
              <a:cs typeface="Consolas" pitchFamily="49" charset="0"/>
            </a:endParaRPr>
          </a:p>
          <a:p>
            <a:r>
              <a:rPr lang="en-US" sz="2400" dirty="0" smtClean="0">
                <a:cs typeface="Consolas" pitchFamily="49" charset="0"/>
              </a:rPr>
              <a:t>High computational throughput and energy efficiency requirements</a:t>
            </a:r>
          </a:p>
          <a:p>
            <a:endParaRPr lang="en-US" sz="2400" dirty="0">
              <a:cs typeface="Consolas" pitchFamily="49" charset="0"/>
            </a:endParaRPr>
          </a:p>
          <a:p>
            <a:r>
              <a:rPr lang="en-US" sz="2400" dirty="0" smtClean="0">
                <a:cs typeface="Consolas" pitchFamily="49" charset="0"/>
              </a:rPr>
              <a:t>Domain/Application Specific Accelerators and ASIC for the help</a:t>
            </a:r>
          </a:p>
          <a:p>
            <a:pPr lvl="1"/>
            <a:r>
              <a:rPr lang="en-US" sz="2400" dirty="0" smtClean="0">
                <a:cs typeface="Consolas" pitchFamily="49" charset="0"/>
                <a:sym typeface="Wingdings" pitchFamily="2" charset="2"/>
              </a:rPr>
              <a:t>Ex: </a:t>
            </a:r>
            <a:r>
              <a:rPr lang="en-US" sz="2400" dirty="0" err="1" smtClean="0">
                <a:cs typeface="Consolas" pitchFamily="49" charset="0"/>
                <a:sym typeface="Wingdings" pitchFamily="2" charset="2"/>
              </a:rPr>
              <a:t>DianNao</a:t>
            </a:r>
            <a:r>
              <a:rPr lang="en-US" sz="2400" dirty="0" smtClean="0">
                <a:cs typeface="Consolas" pitchFamily="49" charset="0"/>
                <a:sym typeface="Wingdings" pitchFamily="2" charset="2"/>
              </a:rPr>
              <a:t>  Bros., NPU, Custom ASICs, Microsoft Catapult for CNN etc. </a:t>
            </a:r>
          </a:p>
          <a:p>
            <a:pPr lvl="1"/>
            <a:endParaRPr lang="en-US" sz="2400" dirty="0">
              <a:cs typeface="Consolas" pitchFamily="49" charset="0"/>
              <a:sym typeface="Wingdings" pitchFamily="2" charset="2"/>
            </a:endParaRPr>
          </a:p>
          <a:p>
            <a:r>
              <a:rPr lang="en-US" sz="2400" dirty="0" smtClean="0">
                <a:cs typeface="Consolas" pitchFamily="49" charset="0"/>
                <a:sym typeface="Wingdings" pitchFamily="2" charset="2"/>
              </a:rPr>
              <a:t>DNN  Focus of the project </a:t>
            </a:r>
          </a:p>
          <a:p>
            <a:endParaRPr lang="en-US" sz="2400" dirty="0">
              <a:cs typeface="Consolas" pitchFamily="49" charset="0"/>
              <a:sym typeface="Wingdings" pitchFamily="2" charset="2"/>
            </a:endParaRPr>
          </a:p>
          <a:p>
            <a:pPr marL="0" indent="0">
              <a:buNone/>
            </a:pPr>
            <a:endParaRPr lang="en-US" sz="2400" dirty="0" smtClean="0">
              <a:cs typeface="Consolas" pitchFamily="49" charset="0"/>
            </a:endParaRPr>
          </a:p>
          <a:p>
            <a:endParaRPr lang="en-US" sz="2400" dirty="0" smtClean="0">
              <a:cs typeface="Consolas" pitchFamily="49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183177"/>
            <a:ext cx="3581400" cy="132202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295620" y="3152001"/>
            <a:ext cx="14295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 </a:t>
            </a:r>
            <a:r>
              <a:rPr lang="en-US" sz="1200" dirty="0" err="1" smtClean="0"/>
              <a:t>DaDianNao</a:t>
            </a:r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2700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0"/>
            <a:ext cx="8229600" cy="990600"/>
          </a:xfrm>
        </p:spPr>
        <p:txBody>
          <a:bodyPr/>
          <a:lstStyle/>
          <a:p>
            <a:r>
              <a:rPr lang="en-US" dirty="0" smtClean="0">
                <a:solidFill>
                  <a:srgbClr val="92D050"/>
                </a:solidFill>
              </a:rPr>
              <a:t>Back Up Slides</a:t>
            </a:r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C16D-70E5-436C-B78B-ECA8668C181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40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C16D-70E5-436C-B78B-ECA8668C1814}" type="slidenum">
              <a:rPr lang="en-US" smtClean="0"/>
              <a:t>31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Example Program</a:t>
            </a:r>
            <a:endParaRPr lang="en-US" b="1" dirty="0">
              <a:solidFill>
                <a:srgbClr val="92D05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6180056" cy="286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67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" y="0"/>
            <a:ext cx="8949267" cy="1447800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Diannao – Machine Learning Accelerator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867" y="1351280"/>
            <a:ext cx="5190065" cy="519345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Diannao: accelerator for deep/convolutional neural networks.</a:t>
            </a:r>
          </a:p>
          <a:p>
            <a:endParaRPr lang="en-US" sz="1800" dirty="0" smtClean="0"/>
          </a:p>
          <a:p>
            <a:r>
              <a:rPr lang="en-US" sz="1800" dirty="0"/>
              <a:t>Mapping of </a:t>
            </a:r>
            <a:r>
              <a:rPr lang="en-US" sz="1800" dirty="0" smtClean="0"/>
              <a:t>DNN/CNN </a:t>
            </a:r>
            <a:r>
              <a:rPr lang="en-US" sz="1800" dirty="0"/>
              <a:t>to </a:t>
            </a:r>
            <a:r>
              <a:rPr lang="en-US" sz="1800" dirty="0" smtClean="0"/>
              <a:t>PENN:</a:t>
            </a:r>
            <a:endParaRPr lang="en-US" sz="1800" dirty="0"/>
          </a:p>
          <a:p>
            <a:pPr lvl="1"/>
            <a:r>
              <a:rPr lang="en-US" sz="1800" dirty="0" smtClean="0"/>
              <a:t>Two or four  16 16-bit elements reduction tree fed into CGRA.</a:t>
            </a:r>
          </a:p>
          <a:p>
            <a:pPr lvl="1"/>
            <a:r>
              <a:rPr lang="en-US" sz="1800" dirty="0" smtClean="0"/>
              <a:t>Scratchpad with input neurons can be re-used across multiple output neurons.</a:t>
            </a:r>
          </a:p>
          <a:p>
            <a:pPr lvl="1"/>
            <a:r>
              <a:rPr lang="en-US" sz="1800" dirty="0" smtClean="0"/>
              <a:t>Partial output sums buffered into scratchpad or output buffers</a:t>
            </a:r>
          </a:p>
          <a:p>
            <a:pPr lvl="1"/>
            <a:r>
              <a:rPr lang="en-US" sz="1800" dirty="0" smtClean="0"/>
              <a:t>CGRA is pipelined to compute 2 or 4 neuron-weight reduction tree per cycle.</a:t>
            </a:r>
          </a:p>
          <a:p>
            <a:pPr marL="457200" lvl="1" indent="0">
              <a:buNone/>
            </a:pPr>
            <a:endParaRPr lang="en-US" sz="1800" dirty="0" smtClean="0"/>
          </a:p>
          <a:p>
            <a:r>
              <a:rPr lang="en-US" sz="1800" dirty="0" smtClean="0"/>
              <a:t>Presumed Results: The design can match the performance of Diannao, though at somewhat larger area and power.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531" r="19041" b="59259"/>
          <a:stretch/>
        </p:blipFill>
        <p:spPr>
          <a:xfrm>
            <a:off x="5496560" y="2166265"/>
            <a:ext cx="3571240" cy="27100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909732" y="5994417"/>
            <a:ext cx="626534" cy="203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476065" y="6019817"/>
            <a:ext cx="626534" cy="2032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24133" y="221826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Diannao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3E9-71C7-4495-9C5C-D355D3A990D3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7344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812" y="0"/>
            <a:ext cx="7886700" cy="1325563"/>
          </a:xfrm>
        </p:spPr>
        <p:txBody>
          <a:bodyPr/>
          <a:lstStyle/>
          <a:p>
            <a:r>
              <a:rPr lang="en-US" dirty="0" err="1" smtClean="0"/>
              <a:t>DianNao</a:t>
            </a:r>
            <a:r>
              <a:rPr lang="en-US" dirty="0" smtClean="0"/>
              <a:t> Example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3E9-71C7-4495-9C5C-D355D3A990D3}" type="slidenum">
              <a:rPr lang="en-US" smtClean="0"/>
              <a:t>33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2550" y="865109"/>
            <a:ext cx="8969807" cy="962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53217" y="30538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4453217" y="30538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851" y="1130957"/>
            <a:ext cx="4074606" cy="3591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67" y="1257957"/>
            <a:ext cx="5388285" cy="393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-4567" y="5570173"/>
            <a:ext cx="43636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Tn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 = 16, Ti = 16</a:t>
            </a:r>
          </a:p>
          <a:p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Synapse </a:t>
            </a:r>
            <a:r>
              <a:rPr lang="en-US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stride_size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: 16 x 16 x 2B</a:t>
            </a:r>
          </a:p>
          <a:p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Neuron size: 16 X 2B</a:t>
            </a:r>
          </a:p>
        </p:txBody>
      </p:sp>
      <p:sp>
        <p:nvSpPr>
          <p:cNvPr id="8" name="Oval 7"/>
          <p:cNvSpPr/>
          <p:nvPr/>
        </p:nvSpPr>
        <p:spPr>
          <a:xfrm>
            <a:off x="441150" y="3053835"/>
            <a:ext cx="4740449" cy="2137948"/>
          </a:xfrm>
          <a:prstGeom prst="ellipse">
            <a:avLst/>
          </a:prstGeom>
          <a:solidFill>
            <a:srgbClr val="FF0000">
              <a:alpha val="0"/>
            </a:srgbClr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453218" y="5431674"/>
            <a:ext cx="46091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Scratchpad load: All neurons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DMA stream: All synapses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Partial Sums stored in Output buffers before being fed to sigmoid units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381500" y="5393574"/>
            <a:ext cx="12700" cy="14644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8496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8" grpId="0" animBg="1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820" y="-17626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RISCV Core (3 Stage SODOR)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10267"/>
            <a:ext cx="7886700" cy="474980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3E9-71C7-4495-9C5C-D355D3A990D3}" type="slidenum">
              <a:rPr lang="en-US" smtClean="0"/>
              <a:t>34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023"/>
            <a:ext cx="3821048" cy="3184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048" y="1295400"/>
            <a:ext cx="4789552" cy="350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61307" y="4874079"/>
            <a:ext cx="6087372" cy="17113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SODOR Core commands: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To DMA (Stream Configuration bits directly)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To Input Controller (For loading Scratchpad and Input FIFOs)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TO Output Controller (For handling Output values)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219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4103" y="13618"/>
            <a:ext cx="7886700" cy="1325563"/>
          </a:xfrm>
        </p:spPr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Workload Sizes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3E9-71C7-4495-9C5C-D355D3A990D3}" type="slidenum">
              <a:rPr lang="en-US" smtClean="0"/>
              <a:t>35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92550" y="1055609"/>
            <a:ext cx="8969807" cy="962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800" dirty="0" smtClean="0">
              <a:latin typeface="Consolas" pitchFamily="49" charset="0"/>
              <a:cs typeface="Consolas" pitchFamily="49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784633"/>
              </p:ext>
            </p:extLst>
          </p:nvPr>
        </p:nvGraphicFramePr>
        <p:xfrm>
          <a:off x="1371600" y="1371600"/>
          <a:ext cx="7162800" cy="4792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2560"/>
                <a:gridCol w="1691640"/>
                <a:gridCol w="1173480"/>
                <a:gridCol w="1432560"/>
                <a:gridCol w="1432560"/>
              </a:tblGrid>
              <a:tr h="4294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Benchmark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Accel. Blocks </a:t>
                      </a:r>
                      <a:endParaRPr lang="sv-SE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  <a:p>
                      <a:pPr algn="l" fontAlgn="b"/>
                      <a:r>
                        <a:rPr lang="sv-SE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</a:t>
                      </a:r>
                      <a:r>
                        <a:rPr lang="sv-SE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K Neurons)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Synapse Size (KB)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 Neuron Size (KB)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Out Neuron Size (KB)</a:t>
                      </a:r>
                    </a:p>
                  </a:txBody>
                  <a:tcPr marL="9525" marR="9525" marT="9525" marB="0" anchor="b"/>
                </a:tc>
              </a:tr>
              <a:tr h="4294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conv1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30380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1491.25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2861.25</a:t>
                      </a:r>
                    </a:p>
                  </a:txBody>
                  <a:tcPr marL="9525" marR="9525" marT="9525" marB="0" anchor="b"/>
                </a:tc>
              </a:tr>
              <a:tr h="4294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pool1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45.26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697.5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691.25</a:t>
                      </a:r>
                    </a:p>
                  </a:txBody>
                  <a:tcPr marL="9525" marR="9525" marT="9525" marB="0" anchor="b"/>
                </a:tc>
              </a:tr>
              <a:tr h="4294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class1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64</a:t>
                      </a:r>
                    </a:p>
                  </a:txBody>
                  <a:tcPr marL="9525" marR="9525" marT="9525" marB="0" anchor="b"/>
                </a:tc>
              </a:tr>
              <a:tr h="4294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conv2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192500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181.25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152.5</a:t>
                      </a:r>
                    </a:p>
                  </a:txBody>
                  <a:tcPr marL="9525" marR="9525" marT="9525" marB="0" anchor="b"/>
                </a:tc>
              </a:tr>
              <a:tr h="4294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conv3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b"/>
                </a:tc>
              </a:tr>
              <a:tr h="4294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pool3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8.19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31.25</a:t>
                      </a:r>
                    </a:p>
                  </a:txBody>
                  <a:tcPr marL="9525" marR="9525" marT="9525" marB="0" anchor="b"/>
                </a:tc>
              </a:tr>
              <a:tr h="4294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class3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0.25</a:t>
                      </a:r>
                    </a:p>
                  </a:txBody>
                  <a:tcPr marL="9525" marR="9525" marT="9525" marB="0" anchor="b"/>
                </a:tc>
              </a:tr>
              <a:tr h="4294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conv4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96.25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47.53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125</a:t>
                      </a:r>
                    </a:p>
                  </a:txBody>
                  <a:tcPr marL="9525" marR="9525" marT="9525" marB="0" anchor="b"/>
                </a:tc>
              </a:tr>
              <a:tr h="4294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conv5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761270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2836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4351.25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6000</a:t>
                      </a:r>
                    </a:p>
                  </a:txBody>
                  <a:tcPr marL="9525" marR="9525" marT="9525" marB="0" anchor="b"/>
                </a:tc>
              </a:tr>
              <a:tr h="42949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pool5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4062.5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4000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74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04800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Outline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992" y="457200"/>
            <a:ext cx="8776608" cy="6248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cs typeface="Consolas" pitchFamily="49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92D050"/>
                </a:solidFill>
                <a:cs typeface="Consolas" pitchFamily="49" charset="0"/>
              </a:rPr>
              <a:t>Motivation/Problem </a:t>
            </a:r>
            <a:endParaRPr lang="en-US" sz="2800" b="1" dirty="0">
              <a:solidFill>
                <a:srgbClr val="92D050"/>
              </a:solidFill>
              <a:cs typeface="Consolas" pitchFamily="49" charset="0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n-US" sz="2800" dirty="0" smtClean="0">
                <a:cs typeface="Consolas" pitchFamily="49" charset="0"/>
              </a:rPr>
              <a:t>Insights – Principles of Specialization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cs typeface="Consolas" pitchFamily="49" charset="0"/>
              </a:rPr>
              <a:t>PENN Overview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cs typeface="Consolas" pitchFamily="49" charset="0"/>
              </a:rPr>
              <a:t>Programmable Software Interface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cs typeface="Consolas" pitchFamily="49" charset="0"/>
              </a:rPr>
              <a:t>PENN </a:t>
            </a:r>
            <a:r>
              <a:rPr lang="en-US" sz="2800" dirty="0">
                <a:cs typeface="Consolas" pitchFamily="49" charset="0"/>
              </a:rPr>
              <a:t>Architecture </a:t>
            </a:r>
            <a:r>
              <a:rPr lang="en-US" sz="2800" dirty="0" smtClean="0">
                <a:cs typeface="Consolas" pitchFamily="49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cs typeface="Consolas" pitchFamily="49" charset="0"/>
              </a:rPr>
              <a:t>Implementation &amp; Preliminary Modeling Results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cs typeface="Consolas" pitchFamily="49" charset="0"/>
              </a:rPr>
              <a:t>Conclusion</a:t>
            </a:r>
          </a:p>
          <a:p>
            <a:pPr lvl="1">
              <a:lnSpc>
                <a:spcPct val="150000"/>
              </a:lnSpc>
            </a:pPr>
            <a:endParaRPr lang="en-US" sz="2800" b="1" dirty="0" smtClean="0">
              <a:cs typeface="Consolas" pitchFamily="49" charset="0"/>
            </a:endParaRPr>
          </a:p>
          <a:p>
            <a:pPr>
              <a:lnSpc>
                <a:spcPct val="150000"/>
              </a:lnSpc>
            </a:pPr>
            <a:endParaRPr lang="en-US" sz="2800" b="1" dirty="0" smtClean="0">
              <a:cs typeface="Consolas" pitchFamily="49" charset="0"/>
            </a:endParaRPr>
          </a:p>
          <a:p>
            <a:pPr>
              <a:lnSpc>
                <a:spcPct val="150000"/>
              </a:lnSpc>
            </a:pPr>
            <a:endParaRPr lang="en-US" sz="2800" b="1" dirty="0" smtClean="0">
              <a:cs typeface="Consolas" pitchFamily="49" charset="0"/>
            </a:endParaRPr>
          </a:p>
          <a:p>
            <a:pPr>
              <a:lnSpc>
                <a:spcPct val="150000"/>
              </a:lnSpc>
            </a:pPr>
            <a:endParaRPr lang="en-US" sz="2800" b="1" dirty="0" smtClean="0"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3E9-71C7-4495-9C5C-D355D3A990D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44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29828" y="1905000"/>
            <a:ext cx="2553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Programs</a:t>
            </a:r>
            <a:endParaRPr lang="en-US" sz="4800" dirty="0"/>
          </a:p>
        </p:txBody>
      </p:sp>
      <p:sp>
        <p:nvSpPr>
          <p:cNvPr id="5" name="Rectangle 4"/>
          <p:cNvSpPr/>
          <p:nvPr/>
        </p:nvSpPr>
        <p:spPr>
          <a:xfrm>
            <a:off x="234397" y="2888397"/>
            <a:ext cx="334455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General Language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228600" y="4423605"/>
            <a:ext cx="335614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General ISA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31609" y="3429000"/>
            <a:ext cx="2750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Compiler</a:t>
            </a:r>
            <a:endParaRPr lang="en-US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400651" y="4894824"/>
            <a:ext cx="3012045" cy="135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4800" dirty="0" smtClean="0"/>
              <a:t>General Hardware</a:t>
            </a:r>
            <a:endParaRPr lang="en-US" sz="4800" dirty="0"/>
          </a:p>
        </p:txBody>
      </p:sp>
      <p:sp>
        <p:nvSpPr>
          <p:cNvPr id="13" name="TextBox 12"/>
          <p:cNvSpPr txBox="1"/>
          <p:nvPr/>
        </p:nvSpPr>
        <p:spPr>
          <a:xfrm>
            <a:off x="4350616" y="2421287"/>
            <a:ext cx="4405168" cy="1288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dirty="0" smtClean="0"/>
              <a:t>Domain-Specific</a:t>
            </a:r>
          </a:p>
          <a:p>
            <a:pPr algn="ctr">
              <a:lnSpc>
                <a:spcPct val="80000"/>
              </a:lnSpc>
            </a:pPr>
            <a:r>
              <a:rPr lang="en-US" sz="4800" dirty="0" smtClean="0"/>
              <a:t>Programs</a:t>
            </a:r>
            <a:endParaRPr lang="en-US" sz="4800" dirty="0"/>
          </a:p>
        </p:txBody>
      </p:sp>
      <p:sp>
        <p:nvSpPr>
          <p:cNvPr id="16" name="Rectangle 15"/>
          <p:cNvSpPr/>
          <p:nvPr/>
        </p:nvSpPr>
        <p:spPr>
          <a:xfrm>
            <a:off x="6477000" y="4242730"/>
            <a:ext cx="141015" cy="1646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4800600" y="4894824"/>
            <a:ext cx="3505200" cy="135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4800" dirty="0" smtClean="0"/>
              <a:t>Specialized</a:t>
            </a:r>
          </a:p>
          <a:p>
            <a:pPr algn="ctr">
              <a:lnSpc>
                <a:spcPct val="85000"/>
              </a:lnSpc>
            </a:pPr>
            <a:r>
              <a:rPr lang="en-US" sz="4800" dirty="0" smtClean="0"/>
              <a:t>Hardware</a:t>
            </a:r>
            <a:endParaRPr lang="en-US" sz="48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6776107" y="4325035"/>
            <a:ext cx="457200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457200" y="1524000"/>
            <a:ext cx="81153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24345" y="4572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Traditional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724400" y="509843"/>
            <a:ext cx="3505200" cy="981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4800" dirty="0" smtClean="0"/>
              <a:t>Accelerator</a:t>
            </a:r>
          </a:p>
          <a:p>
            <a:pPr algn="ctr">
              <a:lnSpc>
                <a:spcPct val="85000"/>
              </a:lnSpc>
            </a:pPr>
            <a:r>
              <a:rPr lang="en-US" sz="2000" dirty="0" smtClean="0"/>
              <a:t>(DSA)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7233307" y="4001869"/>
            <a:ext cx="1408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(tiny HW/SW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Interface)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7" name="Down Arrow 26"/>
          <p:cNvSpPr/>
          <p:nvPr/>
        </p:nvSpPr>
        <p:spPr>
          <a:xfrm>
            <a:off x="3886200" y="1828800"/>
            <a:ext cx="457200" cy="47244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6200" y="5257800"/>
            <a:ext cx="9067800" cy="179486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10-1000X  Performance/Power or Performance/Area</a:t>
            </a:r>
          </a:p>
          <a:p>
            <a:pPr algn="ctr"/>
            <a:r>
              <a:rPr lang="en-US" sz="3000" dirty="0" smtClean="0">
                <a:solidFill>
                  <a:schemeClr val="tx1"/>
                </a:solidFill>
              </a:rPr>
              <a:t>(completely lose generality/programmability)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C16D-70E5-436C-B78B-ECA8668C18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99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/>
      <p:bldP spid="8" grpId="0"/>
      <p:bldP spid="13" grpId="0"/>
      <p:bldP spid="16" grpId="0" animBg="1"/>
      <p:bldP spid="19" grpId="0"/>
      <p:bldP spid="26" grpId="0"/>
      <p:bldP spid="27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/>
          <p:cNvSpPr txBox="1"/>
          <p:nvPr/>
        </p:nvSpPr>
        <p:spPr>
          <a:xfrm>
            <a:off x="4953000" y="2279091"/>
            <a:ext cx="3505200" cy="698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dirty="0" smtClean="0"/>
              <a:t>Programs</a:t>
            </a:r>
            <a:endParaRPr lang="en-US" sz="4800" dirty="0"/>
          </a:p>
        </p:txBody>
      </p:sp>
      <p:sp>
        <p:nvSpPr>
          <p:cNvPr id="24" name="Rectangle 23"/>
          <p:cNvSpPr/>
          <p:nvPr/>
        </p:nvSpPr>
        <p:spPr>
          <a:xfrm>
            <a:off x="5050856" y="3877439"/>
            <a:ext cx="267291" cy="339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25" name="TextBox 24"/>
          <p:cNvSpPr txBox="1"/>
          <p:nvPr/>
        </p:nvSpPr>
        <p:spPr>
          <a:xfrm>
            <a:off x="4366491" y="4923926"/>
            <a:ext cx="3505200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4800" dirty="0" smtClean="0"/>
              <a:t>Configurable</a:t>
            </a:r>
          </a:p>
          <a:p>
            <a:pPr algn="ctr">
              <a:lnSpc>
                <a:spcPct val="85000"/>
              </a:lnSpc>
            </a:pPr>
            <a:r>
              <a:rPr lang="en-US" sz="4800" dirty="0" smtClean="0"/>
              <a:t>Hardware</a:t>
            </a:r>
            <a:endParaRPr lang="en-US" sz="4800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457200" y="1524000"/>
            <a:ext cx="811530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24345" y="457200"/>
            <a:ext cx="297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Traditional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34843" y="512600"/>
            <a:ext cx="3651227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4800" dirty="0" smtClean="0"/>
              <a:t>Specialization</a:t>
            </a:r>
            <a:endParaRPr lang="en-US" sz="4800" dirty="0"/>
          </a:p>
        </p:txBody>
      </p:sp>
      <p:sp>
        <p:nvSpPr>
          <p:cNvPr id="32" name="Rectangle 31"/>
          <p:cNvSpPr/>
          <p:nvPr/>
        </p:nvSpPr>
        <p:spPr>
          <a:xfrm>
            <a:off x="5481060" y="3877439"/>
            <a:ext cx="441456" cy="339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3" name="Rectangle 32"/>
          <p:cNvSpPr/>
          <p:nvPr/>
        </p:nvSpPr>
        <p:spPr>
          <a:xfrm>
            <a:off x="6109133" y="3877439"/>
            <a:ext cx="698361" cy="339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629828" y="1905000"/>
            <a:ext cx="25536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Programs</a:t>
            </a:r>
            <a:endParaRPr lang="en-US" sz="4800" dirty="0"/>
          </a:p>
        </p:txBody>
      </p:sp>
      <p:sp>
        <p:nvSpPr>
          <p:cNvPr id="35" name="Rectangle 34"/>
          <p:cNvSpPr/>
          <p:nvPr/>
        </p:nvSpPr>
        <p:spPr>
          <a:xfrm>
            <a:off x="234397" y="2888397"/>
            <a:ext cx="3344553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General Language</a:t>
            </a:r>
            <a:endParaRPr lang="en-US" sz="3200" dirty="0"/>
          </a:p>
        </p:txBody>
      </p:sp>
      <p:sp>
        <p:nvSpPr>
          <p:cNvPr id="36" name="Rectangle 35"/>
          <p:cNvSpPr/>
          <p:nvPr/>
        </p:nvSpPr>
        <p:spPr>
          <a:xfrm>
            <a:off x="228600" y="4423605"/>
            <a:ext cx="3356147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General ISA</a:t>
            </a:r>
            <a:endParaRPr lang="en-US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531609" y="3429000"/>
            <a:ext cx="2750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Compiler</a:t>
            </a:r>
            <a:endParaRPr lang="en-US" sz="4800" dirty="0"/>
          </a:p>
        </p:txBody>
      </p:sp>
      <p:sp>
        <p:nvSpPr>
          <p:cNvPr id="39" name="Down Arrow 38"/>
          <p:cNvSpPr/>
          <p:nvPr/>
        </p:nvSpPr>
        <p:spPr>
          <a:xfrm>
            <a:off x="3886200" y="1828800"/>
            <a:ext cx="457200" cy="472440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4648200" y="4259997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/>
                </a:solidFill>
              </a:rPr>
              <a:t>(customizable + flexible</a:t>
            </a:r>
          </a:p>
          <a:p>
            <a:pPr algn="ctr"/>
            <a:r>
              <a:rPr lang="en-US" dirty="0" smtClean="0">
                <a:solidFill>
                  <a:schemeClr val="accent1"/>
                </a:solidFill>
              </a:rPr>
              <a:t>HW/SW Interface)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7565456" y="3737104"/>
            <a:ext cx="1197544" cy="7117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Synthesis Interface</a:t>
            </a:r>
            <a:endParaRPr lang="en-US" sz="1600" dirty="0"/>
          </a:p>
        </p:txBody>
      </p:sp>
      <p:cxnSp>
        <p:nvCxnSpPr>
          <p:cNvPr id="44" name="Straight Arrow Connector 43"/>
          <p:cNvCxnSpPr/>
          <p:nvPr/>
        </p:nvCxnSpPr>
        <p:spPr>
          <a:xfrm flipH="1" flipV="1">
            <a:off x="6994111" y="4100394"/>
            <a:ext cx="457200" cy="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00651" y="4894824"/>
            <a:ext cx="3012045" cy="1353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4800" dirty="0" smtClean="0"/>
              <a:t>General Hardware</a:t>
            </a:r>
            <a:endParaRPr lang="en-US" sz="4800" dirty="0"/>
          </a:p>
        </p:txBody>
      </p:sp>
      <p:sp>
        <p:nvSpPr>
          <p:cNvPr id="45" name="Right Arrow 44"/>
          <p:cNvSpPr/>
          <p:nvPr/>
        </p:nvSpPr>
        <p:spPr>
          <a:xfrm>
            <a:off x="152400" y="5105400"/>
            <a:ext cx="8991600" cy="20574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Can we get 10-1000x?</a:t>
            </a:r>
          </a:p>
          <a:p>
            <a:pPr algn="ctr"/>
            <a:r>
              <a:rPr lang="en-US" sz="3000" b="1" dirty="0" smtClean="0">
                <a:solidFill>
                  <a:schemeClr val="tx1"/>
                </a:solidFill>
              </a:rPr>
              <a:t>Is it still general purpose enough?</a:t>
            </a:r>
            <a:endParaRPr lang="en-US" sz="3000" dirty="0" smtClean="0">
              <a:solidFill>
                <a:schemeClr val="tx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724400" y="2989448"/>
            <a:ext cx="3505200" cy="496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dirty="0" smtClean="0"/>
              <a:t>(“specialized”)</a:t>
            </a:r>
            <a:endParaRPr lang="en-US" sz="3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C16D-70E5-436C-B78B-ECA8668C1814}" type="slidenum">
              <a:rPr lang="en-US" smtClean="0"/>
              <a:t>6</a:t>
            </a:fld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196340" y="2286000"/>
            <a:ext cx="136626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4800" dirty="0" smtClean="0"/>
              <a:t>DNN</a:t>
            </a:r>
            <a:endParaRPr lang="en-US" sz="4800" dirty="0"/>
          </a:p>
        </p:txBody>
      </p:sp>
      <p:sp>
        <p:nvSpPr>
          <p:cNvPr id="26" name="Rounded Rectangle 25"/>
          <p:cNvSpPr/>
          <p:nvPr/>
        </p:nvSpPr>
        <p:spPr>
          <a:xfrm>
            <a:off x="686743" y="2279091"/>
            <a:ext cx="7696200" cy="224659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Goal: To achieve efficiency of DSA with Programmability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93201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 animBg="1"/>
      <p:bldP spid="25" grpId="0"/>
      <p:bldP spid="32" grpId="0" animBg="1"/>
      <p:bldP spid="33" grpId="0" animBg="1"/>
      <p:bldP spid="42" grpId="0"/>
      <p:bldP spid="43" grpId="0" animBg="1"/>
      <p:bldP spid="45" grpId="0" animBg="1"/>
      <p:bldP spid="47" grpId="0"/>
      <p:bldP spid="22" grpId="0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304800"/>
            <a:ext cx="7886700" cy="132556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Outline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992" y="457200"/>
            <a:ext cx="8776608" cy="62484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cs typeface="Consolas" pitchFamily="49" charset="0"/>
              </a:rPr>
              <a:t>Introduction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chemeClr val="bg1">
                    <a:lumMod val="75000"/>
                  </a:schemeClr>
                </a:solidFill>
                <a:cs typeface="Consolas" pitchFamily="49" charset="0"/>
              </a:rPr>
              <a:t>Motivation/Problem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92D050"/>
                </a:solidFill>
                <a:cs typeface="Consolas" pitchFamily="49" charset="0"/>
              </a:rPr>
              <a:t>Insights – Principles of Specialization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92D050"/>
                </a:solidFill>
                <a:cs typeface="Consolas" pitchFamily="49" charset="0"/>
              </a:rPr>
              <a:t>PENN Overview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cs typeface="Consolas" pitchFamily="49" charset="0"/>
              </a:rPr>
              <a:t>Programmable Software Interface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cs typeface="Consolas" pitchFamily="49" charset="0"/>
              </a:rPr>
              <a:t>PENN </a:t>
            </a:r>
            <a:r>
              <a:rPr lang="en-US" sz="2800" dirty="0">
                <a:cs typeface="Consolas" pitchFamily="49" charset="0"/>
              </a:rPr>
              <a:t>Architecture </a:t>
            </a:r>
            <a:r>
              <a:rPr lang="en-US" sz="2800" dirty="0" smtClean="0">
                <a:cs typeface="Consolas" pitchFamily="49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cs typeface="Consolas" pitchFamily="49" charset="0"/>
              </a:rPr>
              <a:t>Implementation &amp; Preliminary Modeling Results</a:t>
            </a:r>
          </a:p>
          <a:p>
            <a:pPr>
              <a:lnSpc>
                <a:spcPct val="150000"/>
              </a:lnSpc>
            </a:pPr>
            <a:r>
              <a:rPr lang="en-US" sz="2800" dirty="0" smtClean="0">
                <a:cs typeface="Consolas" pitchFamily="49" charset="0"/>
              </a:rPr>
              <a:t>Conclusion</a:t>
            </a:r>
          </a:p>
          <a:p>
            <a:pPr lvl="1">
              <a:lnSpc>
                <a:spcPct val="150000"/>
              </a:lnSpc>
            </a:pPr>
            <a:endParaRPr lang="en-US" sz="2800" b="1" dirty="0" smtClean="0">
              <a:cs typeface="Consolas" pitchFamily="49" charset="0"/>
            </a:endParaRPr>
          </a:p>
          <a:p>
            <a:pPr>
              <a:lnSpc>
                <a:spcPct val="150000"/>
              </a:lnSpc>
            </a:pPr>
            <a:endParaRPr lang="en-US" sz="2800" b="1" dirty="0" smtClean="0">
              <a:cs typeface="Consolas" pitchFamily="49" charset="0"/>
            </a:endParaRPr>
          </a:p>
          <a:p>
            <a:pPr>
              <a:lnSpc>
                <a:spcPct val="150000"/>
              </a:lnSpc>
            </a:pPr>
            <a:endParaRPr lang="en-US" sz="2800" b="1" dirty="0" smtClean="0">
              <a:cs typeface="Consolas" pitchFamily="49" charset="0"/>
            </a:endParaRPr>
          </a:p>
          <a:p>
            <a:pPr>
              <a:lnSpc>
                <a:spcPct val="150000"/>
              </a:lnSpc>
            </a:pPr>
            <a:endParaRPr lang="en-US" sz="2800" b="1" dirty="0" smtClean="0">
              <a:cs typeface="Consolas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593E9-71C7-4495-9C5C-D355D3A990D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599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2184400"/>
            <a:ext cx="2740068" cy="177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How to design a Specialized Architecture for DNNs?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11030"/>
            <a:ext cx="5486400" cy="3200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DNN Programs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248400" y="1447800"/>
            <a:ext cx="2971800" cy="34160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Regular Memory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Large </a:t>
            </a:r>
            <a:r>
              <a:rPr lang="en-US" dirty="0" err="1"/>
              <a:t>Datapath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Ample Parallelism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04800" y="4648200"/>
            <a:ext cx="838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152400" y="5105400"/>
            <a:ext cx="58674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Specialization Principles: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717452" y="5766881"/>
            <a:ext cx="1709098" cy="557719"/>
          </a:xfrm>
          <a:prstGeom prst="rect">
            <a:avLst/>
          </a:prstGeom>
          <a:solidFill>
            <a:srgbClr val="B7DDE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Communication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5766881"/>
            <a:ext cx="1709098" cy="557719"/>
          </a:xfrm>
          <a:prstGeom prst="rect">
            <a:avLst/>
          </a:prstGeom>
          <a:solidFill>
            <a:srgbClr val="DDD5E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Concurrency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934926" y="5766881"/>
            <a:ext cx="1709098" cy="557719"/>
          </a:xfrm>
          <a:prstGeom prst="rect">
            <a:avLst/>
          </a:prstGeom>
          <a:solidFill>
            <a:srgbClr val="D9948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Compute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99978" y="5766881"/>
            <a:ext cx="1709098" cy="557719"/>
          </a:xfrm>
          <a:prstGeom prst="rect">
            <a:avLst/>
          </a:prstGeom>
          <a:solidFill>
            <a:srgbClr val="FFF1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Reuse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282502" y="5766881"/>
            <a:ext cx="1709098" cy="557719"/>
          </a:xfrm>
          <a:prstGeom prst="rect">
            <a:avLst/>
          </a:prstGeom>
          <a:solidFill>
            <a:srgbClr val="C4D59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Coordination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2C16D-70E5-436C-B78B-ECA8668C1814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133600"/>
            <a:ext cx="33528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95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  <p:bldP spid="6" grpId="1"/>
      <p:bldP spid="15" grpId="0"/>
      <p:bldP spid="18" grpId="0" animBg="1"/>
      <p:bldP spid="4" grpId="0" animBg="1"/>
      <p:bldP spid="17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1012942" y="1027888"/>
            <a:ext cx="6269560" cy="4839511"/>
          </a:xfrm>
          <a:prstGeom prst="rect">
            <a:avLst/>
          </a:prstGeom>
          <a:solidFill>
            <a:srgbClr val="DDD5E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92D050"/>
                </a:solidFill>
              </a:rPr>
              <a:t>PENN Overview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17452" y="6400800"/>
            <a:ext cx="1709098" cy="381000"/>
          </a:xfrm>
          <a:prstGeom prst="rect">
            <a:avLst/>
          </a:prstGeom>
          <a:solidFill>
            <a:srgbClr val="B7DDE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Communication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6400800"/>
            <a:ext cx="1709098" cy="381000"/>
          </a:xfrm>
          <a:prstGeom prst="rect">
            <a:avLst/>
          </a:prstGeom>
          <a:solidFill>
            <a:srgbClr val="DDD5E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Concurrency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34926" y="6400800"/>
            <a:ext cx="1709098" cy="381000"/>
          </a:xfrm>
          <a:prstGeom prst="rect">
            <a:avLst/>
          </a:prstGeom>
          <a:solidFill>
            <a:srgbClr val="D9948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Compute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99978" y="6400800"/>
            <a:ext cx="1709098" cy="381000"/>
          </a:xfrm>
          <a:prstGeom prst="rect">
            <a:avLst/>
          </a:prstGeom>
          <a:solidFill>
            <a:srgbClr val="FFF1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Data Reuse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82502" y="6400800"/>
            <a:ext cx="1709098" cy="381000"/>
          </a:xfrm>
          <a:prstGeom prst="rect">
            <a:avLst/>
          </a:prstGeom>
          <a:solidFill>
            <a:srgbClr val="C4D59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Coordination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86200" y="3146897"/>
            <a:ext cx="2209800" cy="1295400"/>
          </a:xfrm>
          <a:prstGeom prst="rect">
            <a:avLst/>
          </a:prstGeom>
          <a:solidFill>
            <a:srgbClr val="D9948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CGRA</a:t>
            </a:r>
          </a:p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(Timing based)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49084" y="1218389"/>
            <a:ext cx="1680316" cy="786321"/>
          </a:xfrm>
          <a:prstGeom prst="rect">
            <a:avLst/>
          </a:prstGeom>
          <a:solidFill>
            <a:srgbClr val="FFF1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Scratchpad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581399" y="1220009"/>
            <a:ext cx="1016037" cy="786321"/>
          </a:xfrm>
          <a:prstGeom prst="rect">
            <a:avLst/>
          </a:prstGeom>
          <a:solidFill>
            <a:srgbClr val="B7DDE8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DMA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04800" y="6324600"/>
            <a:ext cx="838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3581398" y="5462082"/>
            <a:ext cx="3048002" cy="252918"/>
          </a:xfrm>
          <a:prstGeom prst="rect">
            <a:avLst/>
          </a:prstGeom>
          <a:solidFill>
            <a:srgbClr val="C4D59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Output Controller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219200" y="1219201"/>
            <a:ext cx="1709098" cy="4495800"/>
            <a:chOff x="1219200" y="1421859"/>
            <a:chExt cx="1709098" cy="4293141"/>
          </a:xfrm>
        </p:grpSpPr>
        <p:sp>
          <p:nvSpPr>
            <p:cNvPr id="10" name="Rectangle 9"/>
            <p:cNvSpPr/>
            <p:nvPr/>
          </p:nvSpPr>
          <p:spPr>
            <a:xfrm>
              <a:off x="1219200" y="1421859"/>
              <a:ext cx="1709098" cy="4293141"/>
            </a:xfrm>
            <a:prstGeom prst="rect">
              <a:avLst/>
            </a:prstGeom>
            <a:solidFill>
              <a:srgbClr val="C4D59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Tiny Core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(RISC V SODOR)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19200" y="1422631"/>
              <a:ext cx="914400" cy="609600"/>
            </a:xfrm>
            <a:prstGeom prst="rect">
              <a:avLst/>
            </a:prstGeom>
            <a:solidFill>
              <a:srgbClr val="FFF1CC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</a:rPr>
                <a:t>D$</a:t>
              </a:r>
            </a:p>
          </p:txBody>
        </p:sp>
      </p:grpSp>
      <p:cxnSp>
        <p:nvCxnSpPr>
          <p:cNvPr id="20" name="Straight Connector 19"/>
          <p:cNvCxnSpPr>
            <a:endCxn id="14" idx="1"/>
          </p:cNvCxnSpPr>
          <p:nvPr/>
        </p:nvCxnSpPr>
        <p:spPr>
          <a:xfrm>
            <a:off x="2928026" y="2293050"/>
            <a:ext cx="653372" cy="8106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17" idx="1"/>
          </p:cNvCxnSpPr>
          <p:nvPr/>
        </p:nvCxnSpPr>
        <p:spPr>
          <a:xfrm flipH="1">
            <a:off x="2928028" y="5588541"/>
            <a:ext cx="653370" cy="811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3" idx="2"/>
          </p:cNvCxnSpPr>
          <p:nvPr/>
        </p:nvCxnSpPr>
        <p:spPr>
          <a:xfrm>
            <a:off x="4089418" y="2006330"/>
            <a:ext cx="253982" cy="1140567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2"/>
          </p:cNvCxnSpPr>
          <p:nvPr/>
        </p:nvCxnSpPr>
        <p:spPr>
          <a:xfrm flipH="1">
            <a:off x="5555338" y="2004710"/>
            <a:ext cx="233904" cy="1142187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3" idx="3"/>
            <a:endCxn id="12" idx="1"/>
          </p:cNvCxnSpPr>
          <p:nvPr/>
        </p:nvCxnSpPr>
        <p:spPr>
          <a:xfrm flipV="1">
            <a:off x="4597436" y="1611550"/>
            <a:ext cx="351648" cy="1620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939354" y="4442297"/>
            <a:ext cx="0" cy="815503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939354" y="5257800"/>
            <a:ext cx="1537646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6477000" y="2004710"/>
            <a:ext cx="0" cy="325309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3717452" y="5257800"/>
            <a:ext cx="1273648" cy="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3717452" y="2004711"/>
            <a:ext cx="0" cy="3253089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581398" y="2174697"/>
            <a:ext cx="3048002" cy="252918"/>
          </a:xfrm>
          <a:prstGeom prst="rect">
            <a:avLst/>
          </a:prstGeom>
          <a:solidFill>
            <a:srgbClr val="C4D59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Input Controller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485720" y="2989708"/>
            <a:ext cx="1371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× N Tiles</a:t>
            </a:r>
            <a:endParaRPr lang="en-US" sz="3200" dirty="0"/>
          </a:p>
        </p:txBody>
      </p:sp>
      <p:sp>
        <p:nvSpPr>
          <p:cNvPr id="73" name="Slide Number Placeholder 72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133600" cy="365125"/>
          </a:xfrm>
        </p:spPr>
        <p:txBody>
          <a:bodyPr/>
          <a:lstStyle/>
          <a:p>
            <a:fld id="{C5A2C16D-70E5-436C-B78B-ECA8668C1814}" type="slidenum">
              <a:rPr lang="en-US" smtClean="0"/>
              <a:t>9</a:t>
            </a:fld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886200" y="3124199"/>
            <a:ext cx="2209800" cy="1335839"/>
          </a:xfrm>
          <a:prstGeom prst="rect">
            <a:avLst/>
          </a:prstGeom>
          <a:solidFill>
            <a:srgbClr val="D9948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CGRA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191000" y="3374446"/>
            <a:ext cx="1600200" cy="816554"/>
          </a:xfrm>
          <a:prstGeom prst="rect">
            <a:avLst/>
          </a:prstGeom>
          <a:solidFill>
            <a:srgbClr val="DDD5E4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</a:rPr>
              <a:t>CGRA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7370852" y="2958462"/>
            <a:ext cx="172948" cy="317004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H="1">
            <a:off x="8007253" y="2967967"/>
            <a:ext cx="191039" cy="317004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855170" y="2612151"/>
            <a:ext cx="845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Cycle 7</a:t>
            </a:r>
            <a:endParaRPr lang="en-US" dirty="0"/>
          </a:p>
        </p:txBody>
      </p:sp>
      <p:cxnSp>
        <p:nvCxnSpPr>
          <p:cNvPr id="65" name="Straight Connector 64"/>
          <p:cNvCxnSpPr/>
          <p:nvPr/>
        </p:nvCxnSpPr>
        <p:spPr>
          <a:xfrm>
            <a:off x="6220998" y="3209547"/>
            <a:ext cx="999011" cy="6591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195820" y="4371615"/>
            <a:ext cx="1024189" cy="17684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7976912" y="3780450"/>
            <a:ext cx="405088" cy="450708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/>
        </p:nvCxnSpPr>
        <p:spPr>
          <a:xfrm>
            <a:off x="8098442" y="3872862"/>
            <a:ext cx="391762" cy="400110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7508696" y="3739354"/>
            <a:ext cx="1" cy="49252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>
            <a:off x="8822076" y="3747915"/>
            <a:ext cx="1" cy="49252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7837144" y="4548464"/>
            <a:ext cx="568503" cy="12661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 flipV="1">
            <a:off x="7902049" y="3421750"/>
            <a:ext cx="471219" cy="8246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7393806" y="3275466"/>
            <a:ext cx="704636" cy="597396"/>
          </a:xfrm>
          <a:prstGeom prst="rect">
            <a:avLst/>
          </a:prstGeom>
          <a:solidFill>
            <a:srgbClr val="D9948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FU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7793532" y="2590800"/>
            <a:ext cx="8453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Cycle 7</a:t>
            </a:r>
            <a:endParaRPr lang="en-US" dirty="0"/>
          </a:p>
        </p:txBody>
      </p:sp>
      <p:sp>
        <p:nvSpPr>
          <p:cNvPr id="78" name="TextBox 77"/>
          <p:cNvSpPr txBox="1"/>
          <p:nvPr/>
        </p:nvSpPr>
        <p:spPr>
          <a:xfrm>
            <a:off x="7926760" y="4828554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…</a:t>
            </a:r>
            <a:endParaRPr lang="en-US" dirty="0"/>
          </a:p>
        </p:txBody>
      </p:sp>
      <p:cxnSp>
        <p:nvCxnSpPr>
          <p:cNvPr id="79" name="Straight Connector 78"/>
          <p:cNvCxnSpPr/>
          <p:nvPr/>
        </p:nvCxnSpPr>
        <p:spPr>
          <a:xfrm flipV="1">
            <a:off x="7529576" y="4516048"/>
            <a:ext cx="254" cy="320308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flipV="1">
            <a:off x="8822076" y="4485082"/>
            <a:ext cx="8691" cy="358156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H="1">
            <a:off x="8762470" y="4516048"/>
            <a:ext cx="314947" cy="15102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81"/>
          <p:cNvSpPr/>
          <p:nvPr/>
        </p:nvSpPr>
        <p:spPr>
          <a:xfrm>
            <a:off x="7416760" y="4072917"/>
            <a:ext cx="704636" cy="597396"/>
          </a:xfrm>
          <a:prstGeom prst="rect">
            <a:avLst/>
          </a:prstGeom>
          <a:solidFill>
            <a:srgbClr val="D9948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FU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8229600" y="4072917"/>
            <a:ext cx="704636" cy="597396"/>
          </a:xfrm>
          <a:prstGeom prst="rect">
            <a:avLst/>
          </a:prstGeom>
          <a:solidFill>
            <a:srgbClr val="D9948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FU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84" name="Straight Connector 83"/>
          <p:cNvCxnSpPr/>
          <p:nvPr/>
        </p:nvCxnSpPr>
        <p:spPr>
          <a:xfrm flipH="1">
            <a:off x="8791055" y="3421750"/>
            <a:ext cx="286362" cy="4976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Rectangle 84"/>
          <p:cNvSpPr/>
          <p:nvPr/>
        </p:nvSpPr>
        <p:spPr>
          <a:xfrm>
            <a:off x="8229600" y="3275466"/>
            <a:ext cx="704636" cy="597396"/>
          </a:xfrm>
          <a:prstGeom prst="rect">
            <a:avLst/>
          </a:prstGeom>
          <a:solidFill>
            <a:srgbClr val="D9948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FU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067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9" grpId="0" animBg="1"/>
      <p:bldP spid="12" grpId="0" animBg="1"/>
      <p:bldP spid="13" grpId="0" animBg="1"/>
      <p:bldP spid="17" grpId="0" animBg="1"/>
      <p:bldP spid="14" grpId="0" animBg="1"/>
      <p:bldP spid="72" grpId="0"/>
      <p:bldP spid="33" grpId="0" animBg="1"/>
      <p:bldP spid="35" grpId="0" animBg="1"/>
      <p:bldP spid="64" grpId="0"/>
      <p:bldP spid="64" grpId="1"/>
      <p:bldP spid="76" grpId="0" animBg="1"/>
      <p:bldP spid="76" grpId="1" animBg="1"/>
      <p:bldP spid="77" grpId="0"/>
      <p:bldP spid="77" grpId="1"/>
      <p:bldP spid="78" grpId="0"/>
      <p:bldP spid="78" grpId="1"/>
      <p:bldP spid="82" grpId="0" animBg="1"/>
      <p:bldP spid="82" grpId="1" animBg="1"/>
      <p:bldP spid="83" grpId="0" animBg="1"/>
      <p:bldP spid="83" grpId="1" animBg="1"/>
      <p:bldP spid="85" grpId="0" animBg="1"/>
      <p:bldP spid="8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16|10.5|8.6|7.2"/>
</p:tagLst>
</file>

<file path=ppt/theme/theme1.xml><?xml version="1.0" encoding="utf-8"?>
<a:theme xmlns:a="http://schemas.openxmlformats.org/drawingml/2006/main" name="wis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c" id="{DD98D6D6-C845-4C23-ABAD-7225D6832241}" vid="{1DDD2B67-9B18-4689-8243-217DF553EA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9547</TotalTime>
  <Words>1977</Words>
  <Application>Microsoft Office PowerPoint</Application>
  <PresentationFormat>On-screen Show (4:3)</PresentationFormat>
  <Paragraphs>567</Paragraphs>
  <Slides>35</Slides>
  <Notes>16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wisc</vt:lpstr>
      <vt:lpstr>C:\Users\Windows Admin\Desktop\ece751\Project\overview.vsdx\Drawing\~intro2\Sheet.67</vt:lpstr>
      <vt:lpstr>C:\Users\Windows Admin\Desktop\ece751\Project\overview.vsdx\Drawing\~intro2\Sheet.67</vt:lpstr>
      <vt:lpstr>PENN: Programmable Engine for Neural Networks</vt:lpstr>
      <vt:lpstr>Executive Summary</vt:lpstr>
      <vt:lpstr>Introduction</vt:lpstr>
      <vt:lpstr>Outline</vt:lpstr>
      <vt:lpstr>PowerPoint Presentation</vt:lpstr>
      <vt:lpstr>PowerPoint Presentation</vt:lpstr>
      <vt:lpstr>Outline</vt:lpstr>
      <vt:lpstr>How to design a Specialized Architecture for DNNs?</vt:lpstr>
      <vt:lpstr>PENN Overview</vt:lpstr>
      <vt:lpstr>Configuring PENN</vt:lpstr>
      <vt:lpstr>PowerPoint Presentation</vt:lpstr>
      <vt:lpstr>Outline</vt:lpstr>
      <vt:lpstr>Programming Interface Definitions</vt:lpstr>
      <vt:lpstr>PENN Program Macros</vt:lpstr>
      <vt:lpstr>PENN Example Workload</vt:lpstr>
      <vt:lpstr>PENN Instructions</vt:lpstr>
      <vt:lpstr>Outline</vt:lpstr>
      <vt:lpstr>PENN Detailed Architecture</vt:lpstr>
      <vt:lpstr>PENN Architecture</vt:lpstr>
      <vt:lpstr>CGRA Fabric</vt:lpstr>
      <vt:lpstr>CGRA Run-time Configuration</vt:lpstr>
      <vt:lpstr>Outline</vt:lpstr>
      <vt:lpstr>PENN Implementation</vt:lpstr>
      <vt:lpstr>Evaluation &amp; DNN Workloads</vt:lpstr>
      <vt:lpstr>Performance Results</vt:lpstr>
      <vt:lpstr>Area Results</vt:lpstr>
      <vt:lpstr>Power Results</vt:lpstr>
      <vt:lpstr>Challenges &amp; Lessons Learned</vt:lpstr>
      <vt:lpstr>Conclusion</vt:lpstr>
      <vt:lpstr>Back Up Slides</vt:lpstr>
      <vt:lpstr>Example Program</vt:lpstr>
      <vt:lpstr>Diannao – Machine Learning Accelerator</vt:lpstr>
      <vt:lpstr>DianNao Example</vt:lpstr>
      <vt:lpstr>RISCV Core (3 Stage SODOR)</vt:lpstr>
      <vt:lpstr>Workload Sizes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MIAOW: An Open Source RTL Implementation of a GPGPU</dc:title>
  <dc:creator>karu</dc:creator>
  <cp:lastModifiedBy>Windows Admin</cp:lastModifiedBy>
  <cp:revision>602</cp:revision>
  <cp:lastPrinted>2015-08-17T14:04:24Z</cp:lastPrinted>
  <dcterms:created xsi:type="dcterms:W3CDTF">2015-03-27T17:43:01Z</dcterms:created>
  <dcterms:modified xsi:type="dcterms:W3CDTF">2015-12-01T10:42:37Z</dcterms:modified>
</cp:coreProperties>
</file>