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吴迪"/>
  <p:cmAuthor clrIdx="1" id="1" initials="" lastIdx="1" name="peng liu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A1966AD-06E3-40B8-9DE3-8257229AD6B8}">
  <a:tblStyle styleId="{7A1966AD-06E3-40B8-9DE3-8257229AD6B8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1" idx="1">
    <p:pos x="6000" y="0"/>
    <p:text>Too many slides for 20 minutes presentation, think about how to simplify them.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这是什么？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The programming system contains a dual-core ARM processor, users can develop their own logics such as hardware accelerator in PL.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AXI interface can be used to transfer data between PS and PL. AXI ports in PS include GP0/GP1 (master), HP0/HP1(slave) and ACP port. </a:t>
            </a:r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chemeClr val="dk1"/>
                </a:solidFill>
              </a:rPr>
              <a:t>According to the H.264 standard[1], the baseline profile encoder supports intra and inter-predictive coding (temporal and spatial compression) , core transform, Hadamard transform, quantisation. These steps not only perform compression , but also make it easier for entropy encoder to compress the data.  The entropy encoder used in H.264 baseline profile is context-based adaptive variable length coding (CAVLC).  The diagram of the baseline encoder is shown in figure 1[2].</a:t>
            </a:r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1_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7889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800">
                <a:solidFill>
                  <a:srgbClr val="C8001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594308"/>
            <a:ext cx="8229600" cy="4531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rgbClr val="980013"/>
              </a:buClr>
              <a:buFont typeface="Calibri"/>
              <a:buNone/>
              <a:defRPr sz="3000">
                <a:solidFill>
                  <a:srgbClr val="262626"/>
                </a:solidFill>
              </a:defRPr>
            </a:lvl1pPr>
            <a:lvl2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600">
                <a:solidFill>
                  <a:srgbClr val="262626"/>
                </a:solidFill>
              </a:defRPr>
            </a:lvl2pPr>
            <a:lvl3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200">
                <a:solidFill>
                  <a:srgbClr val="262626"/>
                </a:solidFill>
              </a:defRPr>
            </a:lvl3pPr>
            <a:lvl4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800">
                <a:solidFill>
                  <a:srgbClr val="262626"/>
                </a:solidFill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7889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800">
                <a:solidFill>
                  <a:srgbClr val="C8001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94308"/>
            <a:ext cx="8229600" cy="4531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3000">
                <a:solidFill>
                  <a:srgbClr val="262626"/>
                </a:solidFill>
              </a:defRPr>
            </a:lvl1pPr>
            <a:lvl2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600">
                <a:solidFill>
                  <a:srgbClr val="262626"/>
                </a:solidFill>
              </a:defRPr>
            </a:lvl2pPr>
            <a:lvl3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200">
                <a:solidFill>
                  <a:srgbClr val="262626"/>
                </a:solidFill>
              </a:defRPr>
            </a:lvl3pPr>
            <a:lvl4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800">
                <a:solidFill>
                  <a:srgbClr val="262626"/>
                </a:solidFill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0" baseline="0" i="0" sz="3200" cap="none">
                <a:solidFill>
                  <a:srgbClr val="C8001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595959"/>
              </a:buClr>
              <a:buFont typeface="Calibri"/>
              <a:buNone/>
              <a:defRPr b="1" i="0" sz="2000">
                <a:solidFill>
                  <a:srgbClr val="595959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788987"/>
            <a:ext cx="8229600" cy="6286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800">
                <a:solidFill>
                  <a:srgbClr val="C8001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1920" marL="27432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400">
                <a:solidFill>
                  <a:srgbClr val="262626"/>
                </a:solidFill>
              </a:defRPr>
            </a:lvl1pPr>
            <a:lvl2pPr indent="-104140" marL="54864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200">
                <a:solidFill>
                  <a:srgbClr val="262626"/>
                </a:solidFill>
              </a:defRPr>
            </a:lvl2pPr>
            <a:lvl3pPr indent="-77469" marL="73152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3pPr>
            <a:lvl4pPr indent="-82550" marL="91440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7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1920" marL="27432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400">
                <a:solidFill>
                  <a:srgbClr val="262626"/>
                </a:solidFill>
              </a:defRPr>
            </a:lvl1pPr>
            <a:lvl2pPr indent="-104140" marL="54864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2200">
                <a:solidFill>
                  <a:srgbClr val="262626"/>
                </a:solidFill>
              </a:defRPr>
            </a:lvl2pPr>
            <a:lvl3pPr indent="-77469" marL="73152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3pPr>
            <a:lvl4pPr indent="-82550" marL="91440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7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788987"/>
            <a:ext cx="8229600" cy="6286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400">
                <a:solidFill>
                  <a:srgbClr val="C8001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980013"/>
              </a:buClr>
              <a:buFont typeface="Calibri"/>
              <a:buNone/>
              <a:defRPr b="1" sz="2000">
                <a:solidFill>
                  <a:srgbClr val="980013"/>
                </a:solidFill>
              </a:defRPr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053683"/>
            <a:ext cx="4040187" cy="4072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0650" marL="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1pPr>
            <a:lvl2pPr indent="-93980" marL="41148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800">
                <a:solidFill>
                  <a:srgbClr val="262626"/>
                </a:solidFill>
              </a:defRPr>
            </a:lvl2pPr>
            <a:lvl3pPr indent="-200659" marL="594360" rtl="0">
              <a:spcBef>
                <a:spcPts val="0"/>
              </a:spcBef>
              <a:defRPr sz="1700">
                <a:solidFill>
                  <a:srgbClr val="262626"/>
                </a:solidFill>
              </a:defRPr>
            </a:lvl3pPr>
            <a:lvl4pPr indent="-86360" marL="82296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6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980013"/>
              </a:buClr>
              <a:buFont typeface="Calibri"/>
              <a:buNone/>
              <a:defRPr b="1" sz="2000">
                <a:solidFill>
                  <a:srgbClr val="980013"/>
                </a:solidFill>
              </a:defRPr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053683"/>
            <a:ext cx="4041774" cy="4072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0650" marL="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900">
                <a:solidFill>
                  <a:srgbClr val="262626"/>
                </a:solidFill>
              </a:defRPr>
            </a:lvl1pPr>
            <a:lvl2pPr indent="-93980" marL="41148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800">
                <a:solidFill>
                  <a:srgbClr val="262626"/>
                </a:solidFill>
              </a:defRPr>
            </a:lvl2pPr>
            <a:lvl3pPr indent="-200659" marL="594360" rtl="0">
              <a:spcBef>
                <a:spcPts val="0"/>
              </a:spcBef>
              <a:defRPr sz="1700"/>
            </a:lvl3pPr>
            <a:lvl4pPr indent="-86360" marL="822960" rtl="0">
              <a:spcBef>
                <a:spcPts val="0"/>
              </a:spcBef>
              <a:buClr>
                <a:srgbClr val="980013"/>
              </a:buClr>
              <a:buFont typeface="Arial"/>
              <a:buChar char="•"/>
              <a:defRPr sz="1600">
                <a:solidFill>
                  <a:srgbClr val="262626"/>
                </a:solidFill>
              </a:defRPr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>
                <a:solidFill>
                  <a:srgbClr val="C8001E"/>
                </a:solidFill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98989"/>
              </a:buClr>
              <a:buFont typeface="Calibri"/>
              <a:buNone/>
              <a:defRPr b="0" baseline="0" i="0" sz="3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Font typeface="Arial"/>
              <a:buNone/>
              <a:defRPr b="0" baseline="0" i="0" sz="2800" u="none" cap="none" strike="noStrike"/>
            </a:lvl2pPr>
            <a:lvl3pPr indent="0" marL="914400" marR="0" rtl="0" algn="l">
              <a:spcBef>
                <a:spcPts val="0"/>
              </a:spcBef>
              <a:buFont typeface="Arial"/>
              <a:buNone/>
              <a:defRPr b="0" baseline="0" i="0" sz="2400" u="none" cap="none" strike="noStrike"/>
            </a:lvl3pPr>
            <a:lvl4pPr indent="0" marL="13716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4pPr>
            <a:lvl5pPr indent="0" marL="18288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5pPr>
            <a:lvl6pPr indent="0" marL="22860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6pPr>
            <a:lvl7pPr indent="0" marL="27432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7pPr>
            <a:lvl8pPr indent="0" marL="32004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8pPr>
            <a:lvl9pPr indent="0" marL="36576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262626"/>
              </a:buClr>
              <a:buFont typeface="Calibri"/>
              <a:buNone/>
              <a:defRPr sz="1400">
                <a:solidFill>
                  <a:srgbClr val="262626"/>
                </a:solidFill>
              </a:defRPr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image" Target="../media/image0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63049" cy="13922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6"/>
          <p:cNvSpPr txBox="1"/>
          <p:nvPr>
            <p:ph idx="10" type="dt"/>
          </p:nvPr>
        </p:nvSpPr>
        <p:spPr>
          <a:xfrm>
            <a:off x="457200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3124200" y="63579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6684961" y="63579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54875" y="30161"/>
            <a:ext cx="1838325" cy="581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/>
          <p:nvPr/>
        </p:nvSpPr>
        <p:spPr>
          <a:xfrm>
            <a:off x="0" y="6688136"/>
            <a:ext cx="9166224" cy="182561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omments" Target="../comments/comment2.xml"/><Relationship Id="rId4" Type="http://schemas.openxmlformats.org/officeDocument/2006/relationships/hyperlink" Target="http://rsoc-framework.com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15700" y="2069000"/>
            <a:ext cx="8712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Highly Efficient and Flexible Video Encoder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CPU+FPGA Platform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4356300"/>
            <a:ext cx="8229600" cy="16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Wu, Liang Zhang, Peng Liu, Yao Song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AXI Interfaces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kinds of interfaces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AXI-Lite (Memory Map)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AXI-Full (Memory Map)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AXI-Stream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use AXI-Lite interface for control signals, AXI-Full for YUV frames and encoded packets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788987"/>
            <a:ext cx="8229600" cy="114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PS-PL Interconnection In Zynq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5600" y="1852225"/>
            <a:ext cx="6632800" cy="419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995250" y="6103300"/>
            <a:ext cx="7153500" cy="30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http://www.googoolia.com/wp/2014/06/20/lesson-8-an-overview-on-zynq-architecture/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Interfaces of Our H264 Encoder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593850"/>
            <a:ext cx="8229600" cy="18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 port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AXI-Lite slave interface for configuration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AXI-Full master interface for YUV frames reading and encoded packets writing</a:t>
            </a:r>
          </a:p>
        </p:txBody>
      </p:sp>
      <p:sp>
        <p:nvSpPr>
          <p:cNvPr id="138" name="Shape 138"/>
          <p:cNvSpPr/>
          <p:nvPr/>
        </p:nvSpPr>
        <p:spPr>
          <a:xfrm>
            <a:off x="2553950" y="3677450"/>
            <a:ext cx="1953000" cy="25688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Encoder IP</a:t>
            </a:r>
          </a:p>
        </p:txBody>
      </p:sp>
      <p:cxnSp>
        <p:nvCxnSpPr>
          <p:cNvPr id="139" name="Shape 139"/>
          <p:cNvCxnSpPr/>
          <p:nvPr/>
        </p:nvCxnSpPr>
        <p:spPr>
          <a:xfrm>
            <a:off x="4509450" y="4342825"/>
            <a:ext cx="4805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40" name="Shape 140"/>
          <p:cNvCxnSpPr/>
          <p:nvPr/>
        </p:nvCxnSpPr>
        <p:spPr>
          <a:xfrm>
            <a:off x="4509450" y="5470800"/>
            <a:ext cx="4805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41" name="Shape 141"/>
          <p:cNvCxnSpPr/>
          <p:nvPr/>
        </p:nvCxnSpPr>
        <p:spPr>
          <a:xfrm>
            <a:off x="4509450" y="4038925"/>
            <a:ext cx="4805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142" name="Shape 142"/>
          <p:cNvSpPr txBox="1"/>
          <p:nvPr/>
        </p:nvSpPr>
        <p:spPr>
          <a:xfrm>
            <a:off x="4992550" y="4139975"/>
            <a:ext cx="12996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configuration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992550" y="5274900"/>
            <a:ext cx="12996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YUV frames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992550" y="3884875"/>
            <a:ext cx="12996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Interrupt</a:t>
            </a:r>
          </a:p>
        </p:txBody>
      </p:sp>
      <p:cxnSp>
        <p:nvCxnSpPr>
          <p:cNvPr id="145" name="Shape 145"/>
          <p:cNvCxnSpPr/>
          <p:nvPr/>
        </p:nvCxnSpPr>
        <p:spPr>
          <a:xfrm>
            <a:off x="4509450" y="5775600"/>
            <a:ext cx="4805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146" name="Shape 146"/>
          <p:cNvSpPr txBox="1"/>
          <p:nvPr/>
        </p:nvSpPr>
        <p:spPr>
          <a:xfrm>
            <a:off x="4992550" y="5545350"/>
            <a:ext cx="15975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Encoded packets</a:t>
            </a:r>
          </a:p>
        </p:txBody>
      </p:sp>
      <p:sp>
        <p:nvSpPr>
          <p:cNvPr id="147" name="Shape 147"/>
          <p:cNvSpPr/>
          <p:nvPr/>
        </p:nvSpPr>
        <p:spPr>
          <a:xfrm>
            <a:off x="7060025" y="3884875"/>
            <a:ext cx="1034999" cy="538499"/>
          </a:xfrm>
          <a:prstGeom prst="cloudCallout">
            <a:avLst>
              <a:gd fmla="val -132114" name="adj1"/>
              <a:gd fmla="val 36476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000"/>
              <a:t>AXI-Lite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1000"/>
              <a:t>Slave</a:t>
            </a:r>
          </a:p>
        </p:txBody>
      </p:sp>
      <p:sp>
        <p:nvSpPr>
          <p:cNvPr id="148" name="Shape 148"/>
          <p:cNvSpPr/>
          <p:nvPr/>
        </p:nvSpPr>
        <p:spPr>
          <a:xfrm>
            <a:off x="7330225" y="5159700"/>
            <a:ext cx="1034999" cy="538499"/>
          </a:xfrm>
          <a:prstGeom prst="cloudCallout">
            <a:avLst>
              <a:gd fmla="val -132114" name="adj1"/>
              <a:gd fmla="val 36476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000"/>
              <a:t>AXI-Full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1000"/>
              <a:t>Master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Encoder Engine</a:t>
            </a:r>
          </a:p>
        </p:txBody>
      </p:sp>
      <p:sp>
        <p:nvSpPr>
          <p:cNvPr id="154" name="Shape 154"/>
          <p:cNvSpPr/>
          <p:nvPr/>
        </p:nvSpPr>
        <p:spPr>
          <a:xfrm>
            <a:off x="1362350" y="1725325"/>
            <a:ext cx="2667899" cy="3830999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Encoder Engine</a:t>
            </a:r>
          </a:p>
        </p:txBody>
      </p:sp>
      <p:cxnSp>
        <p:nvCxnSpPr>
          <p:cNvPr id="155" name="Shape 155"/>
          <p:cNvCxnSpPr/>
          <p:nvPr/>
        </p:nvCxnSpPr>
        <p:spPr>
          <a:xfrm rot="10800000">
            <a:off x="4030249" y="21506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6" name="Shape 156"/>
          <p:cNvCxnSpPr/>
          <p:nvPr/>
        </p:nvCxnSpPr>
        <p:spPr>
          <a:xfrm rot="10800000">
            <a:off x="4030249" y="23030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7" name="Shape 157"/>
          <p:cNvCxnSpPr/>
          <p:nvPr/>
        </p:nvCxnSpPr>
        <p:spPr>
          <a:xfrm rot="10800000">
            <a:off x="4030249" y="27348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8" name="Shape 158"/>
          <p:cNvCxnSpPr/>
          <p:nvPr/>
        </p:nvCxnSpPr>
        <p:spPr>
          <a:xfrm rot="10800000">
            <a:off x="4030249" y="28872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9" name="Shape 159"/>
          <p:cNvCxnSpPr/>
          <p:nvPr/>
        </p:nvCxnSpPr>
        <p:spPr>
          <a:xfrm rot="10800000">
            <a:off x="4030249" y="30396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0" name="Shape 160"/>
          <p:cNvCxnSpPr/>
          <p:nvPr/>
        </p:nvCxnSpPr>
        <p:spPr>
          <a:xfrm rot="10800000">
            <a:off x="4030249" y="31920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61" name="Shape 161"/>
          <p:cNvCxnSpPr/>
          <p:nvPr/>
        </p:nvCxnSpPr>
        <p:spPr>
          <a:xfrm rot="10800000">
            <a:off x="4030249" y="35392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62" name="Shape 162"/>
          <p:cNvCxnSpPr/>
          <p:nvPr/>
        </p:nvCxnSpPr>
        <p:spPr>
          <a:xfrm rot="10800000">
            <a:off x="4030249" y="36916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3" name="Shape 163"/>
          <p:cNvCxnSpPr/>
          <p:nvPr/>
        </p:nvCxnSpPr>
        <p:spPr>
          <a:xfrm rot="10800000">
            <a:off x="4030249" y="38440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4" name="Shape 164"/>
          <p:cNvCxnSpPr/>
          <p:nvPr/>
        </p:nvCxnSpPr>
        <p:spPr>
          <a:xfrm rot="10800000">
            <a:off x="4030249" y="39964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65" name="Shape 165"/>
          <p:cNvCxnSpPr/>
          <p:nvPr/>
        </p:nvCxnSpPr>
        <p:spPr>
          <a:xfrm rot="10800000">
            <a:off x="4030249" y="41488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6" name="Shape 166"/>
          <p:cNvCxnSpPr/>
          <p:nvPr/>
        </p:nvCxnSpPr>
        <p:spPr>
          <a:xfrm rot="10800000">
            <a:off x="4030249" y="430122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7" name="Shape 167"/>
          <p:cNvCxnSpPr/>
          <p:nvPr/>
        </p:nvCxnSpPr>
        <p:spPr>
          <a:xfrm rot="10800000">
            <a:off x="4030249" y="48007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68" name="Shape 168"/>
          <p:cNvCxnSpPr/>
          <p:nvPr/>
        </p:nvCxnSpPr>
        <p:spPr>
          <a:xfrm rot="10800000">
            <a:off x="4030249" y="49531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169" name="Shape 169"/>
          <p:cNvCxnSpPr/>
          <p:nvPr/>
        </p:nvCxnSpPr>
        <p:spPr>
          <a:xfrm rot="10800000">
            <a:off x="4030249" y="5105575"/>
            <a:ext cx="88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sp>
        <p:nvSpPr>
          <p:cNvPr id="170" name="Shape 170"/>
          <p:cNvSpPr txBox="1"/>
          <p:nvPr/>
        </p:nvSpPr>
        <p:spPr>
          <a:xfrm>
            <a:off x="4953100" y="2032175"/>
            <a:ext cx="4317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600"/>
              <a:t>CLK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953100" y="2184575"/>
            <a:ext cx="6569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CLK2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4953100" y="2616375"/>
            <a:ext cx="8264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NEWSLICE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953100" y="2768775"/>
            <a:ext cx="8264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NEWLINE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953100" y="2921175"/>
            <a:ext cx="9275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QP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953100" y="3073575"/>
            <a:ext cx="12285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xbuffer_DONE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953100" y="3404075"/>
            <a:ext cx="12285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intra4x4_READYI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953100" y="3556475"/>
            <a:ext cx="11333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intra4x4_STROBEI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953100" y="3708875"/>
            <a:ext cx="10142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intra4x4_DATAI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953100" y="3861275"/>
            <a:ext cx="1095299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intra8x8cc_readyi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953100" y="4013675"/>
            <a:ext cx="11715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intra4x4_READYI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953100" y="4166075"/>
            <a:ext cx="13239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intra4x4_STROBEI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953100" y="4681800"/>
            <a:ext cx="11715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tobytes_BYTE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953100" y="4834200"/>
            <a:ext cx="11715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tobytes_STROBE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953100" y="4986175"/>
            <a:ext cx="12048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600"/>
              <a:t>tobytes_DONE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319350" y="2616375"/>
            <a:ext cx="1663800" cy="43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control signals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319350" y="3931025"/>
            <a:ext cx="1814700" cy="43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U,V values of pixels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2255100" y="5893025"/>
            <a:ext cx="4633800" cy="5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/>
              <a:t>We use the open source implementation from</a:t>
            </a:r>
          </a:p>
          <a:p>
            <a:pPr algn="ctr">
              <a:spcBef>
                <a:spcPts val="0"/>
              </a:spcBef>
              <a:buNone/>
            </a:pPr>
            <a:r>
              <a:rPr lang="en-US"/>
              <a:t>http://hardh264.sourceforge.net/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6319350" y="4675887"/>
            <a:ext cx="1814700" cy="43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Encoded packets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394800" y="3458750"/>
            <a:ext cx="1663800" cy="43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 values of pixels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476850" y="1838950"/>
            <a:ext cx="6656699" cy="3428699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524525" y="2137350"/>
            <a:ext cx="4186499" cy="2944799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Internal of Our H264 Encoder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x="6444286" y="2824650"/>
            <a:ext cx="85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stealth"/>
            <a:tailEnd len="lg" w="lg" type="none"/>
          </a:ln>
        </p:spPr>
      </p:cxnSp>
      <p:cxnSp>
        <p:nvCxnSpPr>
          <p:cNvPr id="198" name="Shape 198"/>
          <p:cNvCxnSpPr/>
          <p:nvPr/>
        </p:nvCxnSpPr>
        <p:spPr>
          <a:xfrm>
            <a:off x="6468048" y="3430900"/>
            <a:ext cx="828300" cy="32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sp>
        <p:nvSpPr>
          <p:cNvPr id="199" name="Shape 199"/>
          <p:cNvSpPr txBox="1"/>
          <p:nvPr/>
        </p:nvSpPr>
        <p:spPr>
          <a:xfrm>
            <a:off x="7299567" y="2655275"/>
            <a:ext cx="1347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Configuration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7320067" y="3278500"/>
            <a:ext cx="1347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YUV frames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7299576" y="2459575"/>
            <a:ext cx="1347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Interrupt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299580" y="4492225"/>
            <a:ext cx="1347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Encoded packets</a:t>
            </a:r>
          </a:p>
        </p:txBody>
      </p:sp>
      <p:sp>
        <p:nvSpPr>
          <p:cNvPr id="203" name="Shape 203"/>
          <p:cNvSpPr/>
          <p:nvPr/>
        </p:nvSpPr>
        <p:spPr>
          <a:xfrm>
            <a:off x="5435595" y="2467500"/>
            <a:ext cx="1008599" cy="4095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AXI Lite</a:t>
            </a:r>
          </a:p>
        </p:txBody>
      </p:sp>
      <p:sp>
        <p:nvSpPr>
          <p:cNvPr id="204" name="Shape 204"/>
          <p:cNvSpPr/>
          <p:nvPr/>
        </p:nvSpPr>
        <p:spPr>
          <a:xfrm>
            <a:off x="4726521" y="3175500"/>
            <a:ext cx="1717800" cy="17613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/>
              <a:t>AXI Master Burst</a:t>
            </a:r>
          </a:p>
        </p:txBody>
      </p:sp>
      <p:cxnSp>
        <p:nvCxnSpPr>
          <p:cNvPr id="205" name="Shape 205"/>
          <p:cNvCxnSpPr/>
          <p:nvPr/>
        </p:nvCxnSpPr>
        <p:spPr>
          <a:xfrm>
            <a:off x="6468098" y="4644625"/>
            <a:ext cx="828300" cy="32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206" name="Shape 206"/>
          <p:cNvSpPr/>
          <p:nvPr/>
        </p:nvSpPr>
        <p:spPr>
          <a:xfrm>
            <a:off x="2884600" y="3175500"/>
            <a:ext cx="1091100" cy="308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000"/>
              <a:t>Y</a:t>
            </a:r>
            <a:r>
              <a:rPr lang="en-US"/>
              <a:t> </a:t>
            </a:r>
            <a:r>
              <a:rPr lang="en-US" sz="1000"/>
              <a:t>buffer(4-way)</a:t>
            </a:r>
          </a:p>
        </p:txBody>
      </p:sp>
      <p:sp>
        <p:nvSpPr>
          <p:cNvPr id="207" name="Shape 207"/>
          <p:cNvSpPr/>
          <p:nvPr/>
        </p:nvSpPr>
        <p:spPr>
          <a:xfrm>
            <a:off x="2884600" y="3595075"/>
            <a:ext cx="1091100" cy="308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U buffer</a:t>
            </a:r>
            <a:r>
              <a:rPr lang="en-US" sz="1000">
                <a:solidFill>
                  <a:schemeClr val="dk1"/>
                </a:solidFill>
              </a:rPr>
              <a:t>(4-way)</a:t>
            </a:r>
          </a:p>
        </p:txBody>
      </p:sp>
      <p:sp>
        <p:nvSpPr>
          <p:cNvPr id="208" name="Shape 208"/>
          <p:cNvSpPr/>
          <p:nvPr/>
        </p:nvSpPr>
        <p:spPr>
          <a:xfrm>
            <a:off x="2884600" y="4061275"/>
            <a:ext cx="1091100" cy="308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V buffer</a:t>
            </a:r>
            <a:r>
              <a:rPr lang="en-US" sz="1000">
                <a:solidFill>
                  <a:schemeClr val="dk1"/>
                </a:solidFill>
              </a:rPr>
              <a:t>(4-way)</a:t>
            </a:r>
          </a:p>
        </p:txBody>
      </p:sp>
      <p:sp>
        <p:nvSpPr>
          <p:cNvPr id="209" name="Shape 209"/>
          <p:cNvSpPr/>
          <p:nvPr/>
        </p:nvSpPr>
        <p:spPr>
          <a:xfrm>
            <a:off x="577381" y="3169800"/>
            <a:ext cx="1717800" cy="17727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Encoder Engine</a:t>
            </a:r>
          </a:p>
        </p:txBody>
      </p:sp>
      <p:cxnSp>
        <p:nvCxnSpPr>
          <p:cNvPr id="210" name="Shape 210"/>
          <p:cNvCxnSpPr>
            <a:stCxn id="206" idx="1"/>
          </p:cNvCxnSpPr>
          <p:nvPr/>
        </p:nvCxnSpPr>
        <p:spPr>
          <a:xfrm rot="10800000">
            <a:off x="2317000" y="3324450"/>
            <a:ext cx="5676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1" name="Shape 211"/>
          <p:cNvCxnSpPr/>
          <p:nvPr/>
        </p:nvCxnSpPr>
        <p:spPr>
          <a:xfrm flipH="1">
            <a:off x="2302306" y="3766650"/>
            <a:ext cx="582300" cy="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2" name="Shape 212"/>
          <p:cNvCxnSpPr>
            <a:stCxn id="208" idx="1"/>
          </p:cNvCxnSpPr>
          <p:nvPr/>
        </p:nvCxnSpPr>
        <p:spPr>
          <a:xfrm rot="10800000">
            <a:off x="2317000" y="4208725"/>
            <a:ext cx="5676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3" name="Shape 213"/>
          <p:cNvCxnSpPr/>
          <p:nvPr/>
        </p:nvCxnSpPr>
        <p:spPr>
          <a:xfrm rot="10800000">
            <a:off x="3975421" y="3436474"/>
            <a:ext cx="7479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4" name="Shape 214"/>
          <p:cNvCxnSpPr/>
          <p:nvPr/>
        </p:nvCxnSpPr>
        <p:spPr>
          <a:xfrm flipH="1">
            <a:off x="3988821" y="3846412"/>
            <a:ext cx="737700" cy="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5" name="Shape 215"/>
          <p:cNvCxnSpPr/>
          <p:nvPr/>
        </p:nvCxnSpPr>
        <p:spPr>
          <a:xfrm flipH="1">
            <a:off x="3988738" y="4304750"/>
            <a:ext cx="7296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6" name="Shape 216"/>
          <p:cNvCxnSpPr/>
          <p:nvPr/>
        </p:nvCxnSpPr>
        <p:spPr>
          <a:xfrm flipH="1">
            <a:off x="2631703" y="4645075"/>
            <a:ext cx="2102999" cy="23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sp>
        <p:nvSpPr>
          <p:cNvPr id="217" name="Shape 217"/>
          <p:cNvSpPr/>
          <p:nvPr/>
        </p:nvSpPr>
        <p:spPr>
          <a:xfrm>
            <a:off x="2799224" y="2459575"/>
            <a:ext cx="1717800" cy="4395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Encoder Controller</a:t>
            </a:r>
          </a:p>
        </p:txBody>
      </p:sp>
      <p:cxnSp>
        <p:nvCxnSpPr>
          <p:cNvPr id="218" name="Shape 218"/>
          <p:cNvCxnSpPr>
            <a:stCxn id="217" idx="1"/>
          </p:cNvCxnSpPr>
          <p:nvPr/>
        </p:nvCxnSpPr>
        <p:spPr>
          <a:xfrm flipH="1">
            <a:off x="1380524" y="2679325"/>
            <a:ext cx="14187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19" name="Shape 219"/>
          <p:cNvCxnSpPr/>
          <p:nvPr/>
        </p:nvCxnSpPr>
        <p:spPr>
          <a:xfrm>
            <a:off x="1373082" y="2721212"/>
            <a:ext cx="1199" cy="43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949604" y="2804550"/>
            <a:ext cx="9000" cy="37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1" name="Shape 221"/>
          <p:cNvCxnSpPr/>
          <p:nvPr/>
        </p:nvCxnSpPr>
        <p:spPr>
          <a:xfrm rot="10800000">
            <a:off x="4523904" y="2809325"/>
            <a:ext cx="4346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22" name="Shape 222"/>
          <p:cNvCxnSpPr/>
          <p:nvPr/>
        </p:nvCxnSpPr>
        <p:spPr>
          <a:xfrm>
            <a:off x="4536191" y="2571200"/>
            <a:ext cx="8792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3" name="Shape 223"/>
          <p:cNvCxnSpPr/>
          <p:nvPr/>
        </p:nvCxnSpPr>
        <p:spPr>
          <a:xfrm>
            <a:off x="4238698" y="2909325"/>
            <a:ext cx="0" cy="36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24" name="Shape 224"/>
          <p:cNvCxnSpPr/>
          <p:nvPr/>
        </p:nvCxnSpPr>
        <p:spPr>
          <a:xfrm>
            <a:off x="4353572" y="2909325"/>
            <a:ext cx="0" cy="75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25" name="Shape 225"/>
          <p:cNvCxnSpPr/>
          <p:nvPr/>
        </p:nvCxnSpPr>
        <p:spPr>
          <a:xfrm>
            <a:off x="4458533" y="2909325"/>
            <a:ext cx="5100" cy="12476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3980594" y="3272149"/>
            <a:ext cx="2631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7" name="Shape 227"/>
          <p:cNvCxnSpPr/>
          <p:nvPr/>
        </p:nvCxnSpPr>
        <p:spPr>
          <a:xfrm flipH="1">
            <a:off x="3980699" y="3652287"/>
            <a:ext cx="3729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8" name="Shape 228"/>
          <p:cNvCxnSpPr/>
          <p:nvPr/>
        </p:nvCxnSpPr>
        <p:spPr>
          <a:xfrm rot="10800000">
            <a:off x="3980725" y="4154099"/>
            <a:ext cx="487799" cy="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229" name="Shape 229"/>
          <p:cNvCxnSpPr/>
          <p:nvPr/>
        </p:nvCxnSpPr>
        <p:spPr>
          <a:xfrm>
            <a:off x="4519367" y="2721212"/>
            <a:ext cx="8792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stealth"/>
            <a:tailEnd len="lg" w="lg" type="none"/>
          </a:ln>
        </p:spPr>
      </p:cxnSp>
      <p:cxnSp>
        <p:nvCxnSpPr>
          <p:cNvPr id="230" name="Shape 230"/>
          <p:cNvCxnSpPr/>
          <p:nvPr/>
        </p:nvCxnSpPr>
        <p:spPr>
          <a:xfrm>
            <a:off x="6456246" y="2613625"/>
            <a:ext cx="85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stealth"/>
          </a:ln>
        </p:spPr>
      </p:cxnSp>
      <p:cxnSp>
        <p:nvCxnSpPr>
          <p:cNvPr id="231" name="Shape 231"/>
          <p:cNvCxnSpPr/>
          <p:nvPr/>
        </p:nvCxnSpPr>
        <p:spPr>
          <a:xfrm>
            <a:off x="1018225" y="5856775"/>
            <a:ext cx="15062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2" name="Shape 232"/>
          <p:cNvCxnSpPr/>
          <p:nvPr/>
        </p:nvCxnSpPr>
        <p:spPr>
          <a:xfrm>
            <a:off x="1018225" y="6177475"/>
            <a:ext cx="15062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triangle"/>
          </a:ln>
        </p:spPr>
      </p:cxnSp>
      <p:sp>
        <p:nvSpPr>
          <p:cNvPr id="233" name="Shape 233"/>
          <p:cNvSpPr txBox="1"/>
          <p:nvPr/>
        </p:nvSpPr>
        <p:spPr>
          <a:xfrm>
            <a:off x="2618925" y="5702725"/>
            <a:ext cx="7479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Data Path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2618924" y="6038175"/>
            <a:ext cx="9296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Control Path</a:t>
            </a:r>
          </a:p>
        </p:txBody>
      </p:sp>
      <p:sp>
        <p:nvSpPr>
          <p:cNvPr id="235" name="Shape 235"/>
          <p:cNvSpPr/>
          <p:nvPr/>
        </p:nvSpPr>
        <p:spPr>
          <a:xfrm>
            <a:off x="4145687" y="5711925"/>
            <a:ext cx="879299" cy="3081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4145687" y="6114175"/>
            <a:ext cx="879299" cy="3081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6553575" y="5705950"/>
            <a:ext cx="879299" cy="3081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 txBox="1"/>
          <p:nvPr/>
        </p:nvSpPr>
        <p:spPr>
          <a:xfrm>
            <a:off x="5039875" y="5711925"/>
            <a:ext cx="10911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Open Source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039875" y="6114175"/>
            <a:ext cx="10911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Xilinx IP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7448025" y="5705950"/>
            <a:ext cx="12191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/>
              <a:t>Our Verilog code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AXI Interfaces Implementation 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457200" y="1593850"/>
            <a:ext cx="8229600" cy="38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from scratch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RTL implementation based on templates generated by Vivado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with HLS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Xilinx’s IP</a:t>
            </a:r>
          </a:p>
        </p:txBody>
      </p:sp>
      <p:sp>
        <p:nvSpPr>
          <p:cNvPr id="247" name="Shape 247"/>
          <p:cNvSpPr/>
          <p:nvPr/>
        </p:nvSpPr>
        <p:spPr>
          <a:xfrm>
            <a:off x="5907200" y="3172500"/>
            <a:ext cx="2516099" cy="1220099"/>
          </a:xfrm>
          <a:prstGeom prst="wedgeEllipseCallout">
            <a:avLst>
              <a:gd fmla="val -115549" name="adj1"/>
              <a:gd fmla="val -75518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AXI Lite Slave interface</a:t>
            </a:r>
          </a:p>
        </p:txBody>
      </p:sp>
      <p:sp>
        <p:nvSpPr>
          <p:cNvPr id="248" name="Shape 248"/>
          <p:cNvSpPr/>
          <p:nvPr/>
        </p:nvSpPr>
        <p:spPr>
          <a:xfrm>
            <a:off x="2862000" y="4528225"/>
            <a:ext cx="2516099" cy="1606199"/>
          </a:xfrm>
          <a:prstGeom prst="wedgeEllipseCallout">
            <a:avLst>
              <a:gd fmla="val -39335" name="adj1"/>
              <a:gd fmla="val -90398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/>
              <a:t>AXI Master Interface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Block Design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integrate our IP to Zynq SoC</a:t>
            </a:r>
          </a:p>
        </p:txBody>
      </p:sp>
      <p:sp>
        <p:nvSpPr>
          <p:cNvPr id="255" name="Shape 255"/>
          <p:cNvSpPr/>
          <p:nvPr/>
        </p:nvSpPr>
        <p:spPr>
          <a:xfrm>
            <a:off x="921500" y="2575600"/>
            <a:ext cx="1953000" cy="25688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Encoder IP</a:t>
            </a:r>
          </a:p>
        </p:txBody>
      </p:sp>
      <p:cxnSp>
        <p:nvCxnSpPr>
          <p:cNvPr id="256" name="Shape 256"/>
          <p:cNvCxnSpPr/>
          <p:nvPr/>
        </p:nvCxnSpPr>
        <p:spPr>
          <a:xfrm flipH="1" rot="10800000">
            <a:off x="2877000" y="3231375"/>
            <a:ext cx="2575800" cy="95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257" name="Shape 257"/>
          <p:cNvCxnSpPr/>
          <p:nvPr/>
        </p:nvCxnSpPr>
        <p:spPr>
          <a:xfrm>
            <a:off x="2877000" y="4307900"/>
            <a:ext cx="2348699" cy="11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258" name="Shape 258"/>
          <p:cNvCxnSpPr/>
          <p:nvPr/>
        </p:nvCxnSpPr>
        <p:spPr>
          <a:xfrm flipH="1" rot="10800000">
            <a:off x="2894725" y="2945049"/>
            <a:ext cx="23310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259" name="Shape 259"/>
          <p:cNvSpPr txBox="1"/>
          <p:nvPr/>
        </p:nvSpPr>
        <p:spPr>
          <a:xfrm>
            <a:off x="2877000" y="3231362"/>
            <a:ext cx="12996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800"/>
              <a:t>configuration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877000" y="4022025"/>
            <a:ext cx="738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800"/>
              <a:t>YUV frames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2877000" y="2662450"/>
            <a:ext cx="12996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800"/>
              <a:t>Interrupt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2877000" y="4746400"/>
            <a:ext cx="10106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800"/>
              <a:t>Encoded packets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x="4289987" y="2171150"/>
            <a:ext cx="8399" cy="427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264" name="Shape 264"/>
          <p:cNvSpPr/>
          <p:nvPr/>
        </p:nvSpPr>
        <p:spPr>
          <a:xfrm>
            <a:off x="5230775" y="4022025"/>
            <a:ext cx="1341300" cy="9308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/>
              <a:t>AXI4 Interconnect</a:t>
            </a:r>
          </a:p>
        </p:txBody>
      </p:sp>
      <p:sp>
        <p:nvSpPr>
          <p:cNvPr id="265" name="Shape 265"/>
          <p:cNvSpPr/>
          <p:nvPr/>
        </p:nvSpPr>
        <p:spPr>
          <a:xfrm>
            <a:off x="5230775" y="5211900"/>
            <a:ext cx="1341300" cy="67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DDR Memory Controller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3744900" y="6141950"/>
            <a:ext cx="4805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PL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4399700" y="6141950"/>
            <a:ext cx="4805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/>
              <a:t>PS</a:t>
            </a:r>
          </a:p>
        </p:txBody>
      </p:sp>
      <p:cxnSp>
        <p:nvCxnSpPr>
          <p:cNvPr id="268" name="Shape 268"/>
          <p:cNvCxnSpPr/>
          <p:nvPr/>
        </p:nvCxnSpPr>
        <p:spPr>
          <a:xfrm>
            <a:off x="2877000" y="4746400"/>
            <a:ext cx="2348699" cy="11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269" name="Shape 269"/>
          <p:cNvSpPr/>
          <p:nvPr/>
        </p:nvSpPr>
        <p:spPr>
          <a:xfrm>
            <a:off x="6992725" y="2945050"/>
            <a:ext cx="1609799" cy="11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/>
              <a:t>ARM Processor</a:t>
            </a:r>
          </a:p>
        </p:txBody>
      </p:sp>
      <p:sp>
        <p:nvSpPr>
          <p:cNvPr id="270" name="Shape 270"/>
          <p:cNvSpPr/>
          <p:nvPr/>
        </p:nvSpPr>
        <p:spPr>
          <a:xfrm>
            <a:off x="5230800" y="2491950"/>
            <a:ext cx="1341300" cy="5801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/>
              <a:t>Interrupt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/>
              <a:t>Controller</a:t>
            </a:r>
          </a:p>
        </p:txBody>
      </p:sp>
      <p:cxnSp>
        <p:nvCxnSpPr>
          <p:cNvPr id="271" name="Shape 271"/>
          <p:cNvCxnSpPr/>
          <p:nvPr/>
        </p:nvCxnSpPr>
        <p:spPr>
          <a:xfrm>
            <a:off x="5452825" y="3239800"/>
            <a:ext cx="0" cy="7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72" name="Shape 272"/>
          <p:cNvSpPr/>
          <p:nvPr/>
        </p:nvSpPr>
        <p:spPr>
          <a:xfrm rot="-5400000">
            <a:off x="3788837" y="4333425"/>
            <a:ext cx="1010699" cy="3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HP0</a:t>
            </a:r>
          </a:p>
        </p:txBody>
      </p:sp>
      <p:sp>
        <p:nvSpPr>
          <p:cNvPr id="273" name="Shape 273"/>
          <p:cNvSpPr/>
          <p:nvPr/>
        </p:nvSpPr>
        <p:spPr>
          <a:xfrm rot="-5400000">
            <a:off x="4007537" y="3151349"/>
            <a:ext cx="573300" cy="30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US"/>
              <a:t>GP0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Software Implementation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89875" y="1589875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control the video encoder IP?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AXI-Lite interface (memory map) can access registers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informations need to transfer to video encoder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address of a YUV frame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YUV format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resolution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QP value of the encoder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 number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address of h264 stream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provided by video encoder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packet size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Encoding Process in PS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89875" y="1589875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a video frame (YUV) in DRAM (from camera, decoder’s output, etc.)</a:t>
            </a:r>
          </a:p>
          <a:p>
            <a:pPr indent="-3810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 the parameters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encoding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interrupt, save encoded result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Encoding Process in PL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89875" y="1589875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a YUV frame data from DDR RAM to Y, U, V buffers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 the pixels to encoder engine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 for the encoder to generate video packets and move the packets to DDR RAM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finish the encoding of one frame, generate an interrupt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l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Video Encoding</a:t>
            </a: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spcBef>
                <a:spcPts val="0"/>
              </a:spcBef>
              <a:buClr>
                <a:srgbClr val="FF0000"/>
              </a:buClr>
              <a:buFont typeface="Calibri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 it possible to combine the advantages of both ASIC and Software solution?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850400" y="228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{7A1966AD-06E3-40B8-9DE3-8257229AD6B8}</a:tableStyleId>
              </a:tblPr>
              <a:tblGrid>
                <a:gridCol w="1102275"/>
                <a:gridCol w="3158700"/>
                <a:gridCol w="3326875"/>
              </a:tblGrid>
              <a:tr h="811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811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ASIC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❖"/>
                      </a:pPr>
                      <a:r>
                        <a:rPr lang="en-US" sz="1800"/>
                        <a:t>high throughput</a:t>
                      </a: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❖"/>
                      </a:pPr>
                      <a:r>
                        <a:rPr lang="en-US" sz="1800"/>
                        <a:t>low power consumption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Char char="❖"/>
                      </a:pPr>
                      <a:r>
                        <a:rPr lang="en-US" sz="1800"/>
                        <a:t>difficult to upgrade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Char char="❖"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Some tasks not suitable for hardware</a:t>
                      </a:r>
                    </a:p>
                  </a:txBody>
                  <a:tcPr marT="91425" marB="91425" marR="91425" marL="91425"/>
                </a:tc>
              </a:tr>
              <a:tr h="811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Pure software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Char char="❖"/>
                      </a:pPr>
                      <a:r>
                        <a:rPr lang="en-US" sz="1800"/>
                        <a:t>easy upgrade to new algorithm and standard</a:t>
                      </a:r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❖"/>
                      </a:pPr>
                      <a:r>
                        <a:rPr lang="en-US" sz="1800"/>
                        <a:t>highest quality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❖"/>
                      </a:pPr>
                      <a:r>
                        <a:rPr lang="en-US" sz="1800"/>
                        <a:t>poor encoding performance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0357" y="2363650"/>
            <a:ext cx="799079" cy="67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7450" y="2363650"/>
            <a:ext cx="671100" cy="6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Implementation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implementation is still ongoing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Hopefully finish the design and evaluation before report deadline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Environment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Vivado 2015.3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Zedboard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Workload Characteristics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intensive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 by frame, not stream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Computation intensive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Real-time requirement for some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Encoder Engine Verification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simulated the encoder engine with test bench, it can generate the correct NAL unit stream.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YUV: coastguard(30 frames), 352x288, YUV420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QP: 28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PSNR: 36.3 dB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Compression ratio: 10.6:1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Reference: x264’s PSNR with same QP, medium preset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I frame. PSNR 40.31 dB, compression ratio 8.3:1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P, B frame. PSNR 37.0 dB, compression ratio 42.6:1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 Review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H.264 video encoder IP for Zynq SoC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design needs to follow the design paradigm of AXI4 based IP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communication is the key to power/performance gain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high throughput mode (burst), or other optimization (future work: pipelining) to optimize the communication between CPU and FPGA logic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Vivado is a powerful tool, but the learning curve is very high (especially for software guys)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we use some general framework to simplify our work?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RSoC framework: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http://rsoc-framework.com/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Suitable for “stream”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offloading is not always helpful, communication latency matters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encoding on CPU+FPGA SoC can be both efficient and flexible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system can be used to integrate other encoder engines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CPU+FPGA SoCs are powerful tools for designers, “do simple thing fast on HW, intelligence on SW”.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Future Works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Optimization, e.g. pipelining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encoder engine improvement, e.g. support P frame and B frame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Bitrate control logic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support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Integration with multimedia software framework (ffmpeg, gstreamer, etc.)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457200" y="1973429"/>
            <a:ext cx="8229600" cy="2205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4800"/>
              <a:t>Thanks!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800"/>
              <a:t>Q&amp;A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CPU+FPGA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593850"/>
            <a:ext cx="8229600" cy="45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has provided CPU+FPGA SoCs, and it is a trend to integrate FPGA for GPUs in datacenter!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Xilinx Zynq - Dual-core ARM Cortex A9 + FPGA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video encoding</a:t>
            </a:r>
          </a:p>
          <a:p>
            <a:pPr indent="-228600" lvl="1" marL="914400" marR="0" rtl="0" algn="l">
              <a:spcBef>
                <a:spcPts val="0"/>
              </a:spcBef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Frame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Encoding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(FPGA)</a:t>
            </a:r>
          </a:p>
          <a:p>
            <a:pPr indent="0" lvl="0" marL="45720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914400" marR="0" rtl="0" algn="l">
              <a:spcBef>
                <a:spcPts val="0"/>
              </a:spcBef>
              <a:buFont typeface="Calibri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Video Packet Wrapping (CPU)</a:t>
            </a:r>
          </a:p>
          <a:p>
            <a:pPr indent="-228600" lvl="1" marL="914400" marR="0" rtl="0" algn="l">
              <a:spcBef>
                <a:spcPts val="0"/>
              </a:spcBef>
              <a:buFont typeface="Calibri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Video Packet Transmission (CPU)</a:t>
            </a: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5638850" y="3940050"/>
            <a:ext cx="2705399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l">
              <a:spcBef>
                <a:spcPts val="0"/>
              </a:spcBef>
              <a:buNone/>
            </a:pPr>
            <a:r>
              <a:rPr i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 performance!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rPr i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Easy upgrading!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/>
          <p:nvPr>
            <p:ph idx="3" type="body"/>
          </p:nvPr>
        </p:nvSpPr>
        <p:spPr>
          <a:xfrm>
            <a:off x="5857625" y="5264000"/>
            <a:ext cx="2783099" cy="49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rPr i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Easy programming!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788996"/>
            <a:ext cx="8229600" cy="80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Discussions in x264 Community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594308"/>
            <a:ext cx="8229600" cy="4531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lang="en-US" sz="2300">
                <a:solidFill>
                  <a:schemeClr val="dk1"/>
                </a:solidFill>
              </a:rPr>
              <a:t>[x264-devel] FPGAs and x264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https://mailman.videolan.org/pipermail/x264-devel/2009-July/006009.html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b="1" lang="en-US" sz="2300">
                <a:solidFill>
                  <a:schemeClr val="dk1"/>
                </a:solidFill>
              </a:rPr>
              <a:t>“Just offloading simple DSP functions to an fpga is a bad idea when the host is a modern cpu.”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Xilinx Zynq Architecture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460075"/>
            <a:ext cx="8686800" cy="10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programming system (PS) and programmable logic (PL)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 interface connecting PS and PL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87850" y="6312025"/>
            <a:ext cx="7968300" cy="2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http://www.xilinx.com/support/documentation/data_sheets/ds190-Zynq-7000-Overview.pdf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187" y="2304200"/>
            <a:ext cx="5107616" cy="403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 Process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custom IPs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Instantiating user defined IPs in Vivado 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Instantiating programming system (PS) and predefined IP as well as user IP in Vivado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Synthesizing the system and implementing on Zynq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80000"/>
              <a:buFont typeface="Calibri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xport hardware to SDK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BSP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development and debugging</a:t>
            </a:r>
          </a:p>
        </p:txBody>
      </p:sp>
      <p:sp>
        <p:nvSpPr>
          <p:cNvPr id="99" name="Shape 99"/>
          <p:cNvSpPr/>
          <p:nvPr/>
        </p:nvSpPr>
        <p:spPr>
          <a:xfrm>
            <a:off x="5333650" y="1154375"/>
            <a:ext cx="2838600" cy="1156500"/>
          </a:xfrm>
          <a:prstGeom prst="cloudCallout">
            <a:avLst>
              <a:gd fmla="val -77102" name="adj1"/>
              <a:gd fmla="val 4883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Most 
efforts of our project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H.264 Baseline Profile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550225"/>
            <a:ext cx="8229600" cy="12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three profiles defined in H.264 standard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widely used in mobile devices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supports predictive encoding, discrete cosine transform and quantisation, entropy encoding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7025" y="3310025"/>
            <a:ext cx="7070899" cy="307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Video Encoder’s Tasks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Access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video frames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frames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Intermediate data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Encoded video packets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Encoding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Motion Estimation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 (Intra + Inter)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Filtering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Entropy coding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788979"/>
            <a:ext cx="82296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Access Challenges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593850"/>
            <a:ext cx="8229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want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latency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cost</a:t>
            </a:r>
          </a:p>
          <a:p>
            <a:pPr indent="-228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Zynq provides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AXI-based interconnection -&gt; high throughput, but high latency</a:t>
            </a:r>
          </a:p>
          <a:p>
            <a:pPr indent="-2286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PS has memory controller</a:t>
            </a:r>
          </a:p>
          <a:p>
            <a:pPr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rtl="0" algn="ctr">
              <a:spcBef>
                <a:spcPts val="0"/>
              </a:spcBef>
              <a:buNone/>
            </a:pPr>
            <a:r>
              <a:rPr lang="en-US" sz="36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rPr lang="en-US">
                <a:solidFill>
                  <a:srgbClr val="0000FF"/>
                </a:solidFill>
              </a:rPr>
              <a:t>Minimum data exchange between PS and PL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Engineering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