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</p:sldIdLst>
  <p:sldSz cx="13004800" cy="9753600"/>
  <p:notesSz cx="6858000" cy="9144000"/>
  <p:defaultTextStyle>
    <a:lvl1pPr algn="ctr" defTabSz="584200">
      <a:defRPr sz="3600">
        <a:solidFill>
          <a:srgbClr val="606060"/>
        </a:solidFill>
        <a:latin typeface="Gill Sans"/>
        <a:ea typeface="Gill Sans"/>
        <a:cs typeface="Gill Sans"/>
        <a:sym typeface="Gill Sans"/>
      </a:defRPr>
    </a:lvl1pPr>
    <a:lvl2pPr indent="228600" algn="ctr" defTabSz="584200">
      <a:defRPr sz="3600">
        <a:solidFill>
          <a:srgbClr val="606060"/>
        </a:solidFill>
        <a:latin typeface="Gill Sans"/>
        <a:ea typeface="Gill Sans"/>
        <a:cs typeface="Gill Sans"/>
        <a:sym typeface="Gill Sans"/>
      </a:defRPr>
    </a:lvl2pPr>
    <a:lvl3pPr indent="457200" algn="ctr" defTabSz="584200">
      <a:defRPr sz="3600">
        <a:solidFill>
          <a:srgbClr val="606060"/>
        </a:solidFill>
        <a:latin typeface="Gill Sans"/>
        <a:ea typeface="Gill Sans"/>
        <a:cs typeface="Gill Sans"/>
        <a:sym typeface="Gill Sans"/>
      </a:defRPr>
    </a:lvl3pPr>
    <a:lvl4pPr indent="685800" algn="ctr" defTabSz="584200">
      <a:defRPr sz="3600">
        <a:solidFill>
          <a:srgbClr val="606060"/>
        </a:solidFill>
        <a:latin typeface="Gill Sans"/>
        <a:ea typeface="Gill Sans"/>
        <a:cs typeface="Gill Sans"/>
        <a:sym typeface="Gill Sans"/>
      </a:defRPr>
    </a:lvl4pPr>
    <a:lvl5pPr indent="914400" algn="ctr" defTabSz="584200">
      <a:defRPr sz="3600">
        <a:solidFill>
          <a:srgbClr val="606060"/>
        </a:solidFill>
        <a:latin typeface="Gill Sans"/>
        <a:ea typeface="Gill Sans"/>
        <a:cs typeface="Gill Sans"/>
        <a:sym typeface="Gill Sans"/>
      </a:defRPr>
    </a:lvl5pPr>
    <a:lvl6pPr indent="1143000" algn="ctr" defTabSz="584200">
      <a:defRPr sz="3600">
        <a:solidFill>
          <a:srgbClr val="606060"/>
        </a:solidFill>
        <a:latin typeface="Gill Sans"/>
        <a:ea typeface="Gill Sans"/>
        <a:cs typeface="Gill Sans"/>
        <a:sym typeface="Gill Sans"/>
      </a:defRPr>
    </a:lvl6pPr>
    <a:lvl7pPr indent="1371600" algn="ctr" defTabSz="584200">
      <a:defRPr sz="3600">
        <a:solidFill>
          <a:srgbClr val="606060"/>
        </a:solidFill>
        <a:latin typeface="Gill Sans"/>
        <a:ea typeface="Gill Sans"/>
        <a:cs typeface="Gill Sans"/>
        <a:sym typeface="Gill Sans"/>
      </a:defRPr>
    </a:lvl7pPr>
    <a:lvl8pPr indent="1600200" algn="ctr" defTabSz="584200">
      <a:defRPr sz="3600">
        <a:solidFill>
          <a:srgbClr val="606060"/>
        </a:solidFill>
        <a:latin typeface="Gill Sans"/>
        <a:ea typeface="Gill Sans"/>
        <a:cs typeface="Gill Sans"/>
        <a:sym typeface="Gill Sans"/>
      </a:defRPr>
    </a:lvl8pPr>
    <a:lvl9pPr indent="1828800" algn="ctr" defTabSz="584200">
      <a:defRPr sz="3600">
        <a:solidFill>
          <a:srgbClr val="606060"/>
        </a:solidFill>
        <a:latin typeface="Gill Sans"/>
        <a:ea typeface="Gill Sans"/>
        <a:cs typeface="Gill Sans"/>
        <a:sym typeface="Gill San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7E3D2">
              <a:alpha val="50000"/>
            </a:srgbClr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DF6DA"/>
              </a:solidFill>
              <a:prstDash val="solid"/>
              <a:miter lim="400000"/>
            </a:ln>
          </a:right>
          <a:top>
            <a:ln w="12700" cap="flat">
              <a:solidFill>
                <a:srgbClr val="FDF6DA"/>
              </a:solidFill>
              <a:prstDash val="solid"/>
              <a:miter lim="400000"/>
            </a:ln>
          </a:top>
          <a:bottom>
            <a:ln w="12700" cap="flat">
              <a:solidFill>
                <a:srgbClr val="FDF6DA"/>
              </a:solidFill>
              <a:prstDash val="solid"/>
              <a:miter lim="400000"/>
            </a:ln>
          </a:bottom>
          <a:insideH>
            <a:ln w="12700" cap="flat">
              <a:solidFill>
                <a:srgbClr val="FDF6D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5C69B"/>
          </a:solidFill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FDF6DA"/>
              </a:solidFill>
              <a:prstDash val="solid"/>
              <a:miter lim="400000"/>
            </a:ln>
          </a:bottom>
          <a:insideH>
            <a:ln w="12700" cap="flat">
              <a:solidFill>
                <a:srgbClr val="FDF6D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C9D69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solidFill>
                <a:srgbClr val="BDBBB3"/>
              </a:solidFill>
              <a:prstDash val="solid"/>
              <a:miter lim="400000"/>
            </a:ln>
          </a:left>
          <a:right>
            <a:ln w="12700" cap="flat">
              <a:solidFill>
                <a:srgbClr val="BDBBB3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BDBBB3"/>
              </a:solidFill>
              <a:prstDash val="solid"/>
              <a:miter lim="400000"/>
            </a:ln>
          </a:insideV>
        </a:tcBdr>
        <a:fill>
          <a:solidFill>
            <a:srgbClr val="E7E3D2"/>
          </a:solidFill>
        </a:fill>
      </a:tcStyle>
    </a:wholeTbl>
    <a:band2H>
      <a:tcTxStyle b="def" i="def"/>
      <a:tcStyle>
        <a:tcBdr/>
        <a:fill>
          <a:solidFill>
            <a:srgbClr val="F6F2E5"/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solidFill>
                <a:srgbClr val="A5A59F"/>
              </a:solidFill>
              <a:prstDash val="solid"/>
              <a:miter lim="400000"/>
            </a:ln>
          </a:left>
          <a:right>
            <a:ln w="12700" cap="flat">
              <a:solidFill>
                <a:srgbClr val="A5A59F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A5A59F"/>
              </a:solidFill>
              <a:prstDash val="solid"/>
              <a:miter lim="400000"/>
            </a:ln>
          </a:insideH>
          <a:insideV>
            <a:ln w="12700" cap="flat">
              <a:solidFill>
                <a:srgbClr val="A5A59F"/>
              </a:solidFill>
              <a:prstDash val="solid"/>
              <a:miter lim="400000"/>
            </a:ln>
          </a:insideV>
        </a:tcBdr>
        <a:fill>
          <a:solidFill>
            <a:srgbClr val="D3CDB7"/>
          </a:solidFill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solidFill>
                <a:srgbClr val="A5A59F"/>
              </a:solidFill>
              <a:prstDash val="solid"/>
              <a:miter lim="400000"/>
            </a:ln>
          </a:left>
          <a:right>
            <a:ln w="12700" cap="flat">
              <a:solidFill>
                <a:srgbClr val="A5A59F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A5A59F"/>
              </a:solidFill>
              <a:prstDash val="solid"/>
              <a:miter lim="400000"/>
            </a:ln>
          </a:insideH>
          <a:insideV>
            <a:ln w="12700" cap="flat">
              <a:solidFill>
                <a:srgbClr val="A5A59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8E755A"/>
              </a:solidFill>
              <a:prstDash val="solid"/>
              <a:miter lim="400000"/>
            </a:ln>
          </a:left>
          <a:right>
            <a:ln w="12700" cap="flat">
              <a:solidFill>
                <a:srgbClr val="8E755A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8E755A"/>
              </a:solidFill>
              <a:prstDash val="solid"/>
              <a:miter lim="400000"/>
            </a:ln>
          </a:insideH>
          <a:insideV>
            <a:ln w="12700" cap="flat">
              <a:solidFill>
                <a:srgbClr val="8E755A"/>
              </a:solidFill>
              <a:prstDash val="solid"/>
              <a:miter lim="400000"/>
            </a:ln>
          </a:insideV>
        </a:tcBdr>
      </a:tcStyle>
    </a:firstRow>
  </a:tblStyle>
  <a:tblStyle styleId="{EEE7283C-3CF3-47DC-8721-378D4A62B228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DBBB3"/>
              </a:solidFill>
              <a:prstDash val="solid"/>
              <a:miter lim="400000"/>
            </a:ln>
          </a:top>
          <a:bottom>
            <a:ln w="12700" cap="flat">
              <a:solidFill>
                <a:srgbClr val="BDBBB3"/>
              </a:solidFill>
              <a:prstDash val="solid"/>
              <a:miter lim="400000"/>
            </a:ln>
          </a:bottom>
          <a:insideH>
            <a:ln w="12700" cap="flat">
              <a:solidFill>
                <a:srgbClr val="BDBBB3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3DA"/>
          </a:solidFill>
        </a:fill>
      </a:tcStyle>
    </a:wholeTbl>
    <a:band2H>
      <a:tcTxStyle b="def" i="def"/>
      <a:tcStyle>
        <a:tcBdr/>
        <a:fill>
          <a:solidFill>
            <a:srgbClr val="F9F5E8"/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solidFill>
                <a:srgbClr val="A5A59F"/>
              </a:solidFill>
              <a:prstDash val="solid"/>
              <a:miter lim="400000"/>
            </a:ln>
          </a:left>
          <a:right>
            <a:ln w="12700" cap="flat">
              <a:solidFill>
                <a:srgbClr val="A5A59F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A5A59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5D0"/>
          </a:solidFill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DBBB3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4D616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BDBBB3"/>
              </a:solidFill>
              <a:prstDash val="solid"/>
              <a:miter lim="400000"/>
            </a:ln>
          </a:bottom>
          <a:insideH>
            <a:ln w="12700" cap="flat">
              <a:solidFill>
                <a:srgbClr val="657477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CF821DB8-F4EB-4A41-A1BA-3FCAFE7338EE}" styleName="">
    <a:tblBg/>
    <a:wholeTbl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FECE2"/>
          </a:solidFill>
        </a:fill>
      </a:tcStyle>
    </a:wholeTbl>
    <a:band2H>
      <a:tcTxStyle b="def" i="def"/>
      <a:tcStyle>
        <a:tcBdr/>
        <a:fill>
          <a:solidFill>
            <a:srgbClr val="FFFBF1"/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A29A85"/>
              </a:solidFill>
              <a:prstDash val="solid"/>
              <a:miter lim="400000"/>
            </a:ln>
          </a:right>
          <a:top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E4D8"/>
          </a:solidFill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29A85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A29A85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A29A85"/>
              </a:solidFill>
              <a:prstDash val="solid"/>
              <a:miter lim="400000"/>
            </a:ln>
          </a:bottom>
          <a:insideH>
            <a:ln w="12700" cap="flat">
              <a:solidFill>
                <a:srgbClr val="A29A85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33BA23B1-9221-436E-865A-0063620EA4FD}" styleName="">
    <a:tblBg/>
    <a:wholeTbl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2C0">
              <a:alpha val="50000"/>
            </a:srgbClr>
          </a:solidFill>
        </a:fill>
      </a:tcStyle>
    </a:wholeTbl>
    <a:band2H>
      <a:tcTxStyle b="def" i="def"/>
      <a:tcStyle>
        <a:tcBdr/>
        <a:fill>
          <a:solidFill>
            <a:srgbClr val="E9E7DC"/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5BEAA"/>
          </a:solidFill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2C0">
              <a:alpha val="25000"/>
            </a:srgbClr>
          </a:solidFill>
        </a:fill>
      </a:tcStyle>
    </a:lastRow>
    <a:fir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28C7D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DBD2B2"/>
              </a:solidFill>
              <a:prstDash val="solid"/>
              <a:miter lim="400000"/>
            </a:ln>
          </a:top>
          <a:bottom>
            <a:ln w="12700" cap="flat">
              <a:solidFill>
                <a:srgbClr val="DBD2B2"/>
              </a:solidFill>
              <a:prstDash val="solid"/>
              <a:miter lim="400000"/>
            </a:ln>
          </a:bottom>
          <a:insideH>
            <a:ln w="12700" cap="flat">
              <a:solidFill>
                <a:srgbClr val="DBD2B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DF9ED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25400" cap="flat">
              <a:solidFill>
                <a:srgbClr val="C6BB94"/>
              </a:solidFill>
              <a:prstDash val="solid"/>
              <a:miter lim="400000"/>
            </a:ln>
          </a:left>
          <a:right>
            <a:ln w="25400" cap="flat">
              <a:solidFill>
                <a:srgbClr val="C6BB94"/>
              </a:solidFill>
              <a:prstDash val="solid"/>
              <a:miter lim="400000"/>
            </a:ln>
          </a:right>
          <a:top>
            <a:ln w="12700" cap="flat">
              <a:solidFill>
                <a:srgbClr val="DBD2B2"/>
              </a:solidFill>
              <a:prstDash val="solid"/>
              <a:miter lim="400000"/>
            </a:ln>
          </a:top>
          <a:bottom>
            <a:ln w="12700" cap="flat">
              <a:solidFill>
                <a:srgbClr val="DBD2B2"/>
              </a:solidFill>
              <a:prstDash val="solid"/>
              <a:miter lim="400000"/>
            </a:ln>
          </a:bottom>
          <a:insideH>
            <a:ln w="12700" cap="flat">
              <a:solidFill>
                <a:srgbClr val="DBD2B2"/>
              </a:solidFill>
              <a:prstDash val="solid"/>
              <a:miter lim="400000"/>
            </a:ln>
          </a:insideH>
          <a:insideV>
            <a:ln w="12700" cap="flat">
              <a:solidFill>
                <a:srgbClr val="DBD2B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6BB94"/>
              </a:solidFill>
              <a:prstDash val="solid"/>
              <a:miter lim="400000"/>
            </a:ln>
          </a:top>
          <a:bottom>
            <a:ln w="25400" cap="flat">
              <a:solidFill>
                <a:srgbClr val="C6BB94"/>
              </a:solidFill>
              <a:prstDash val="solid"/>
              <a:miter lim="400000"/>
            </a:ln>
          </a:bottom>
          <a:insideH>
            <a:ln w="12700" cap="flat">
              <a:solidFill>
                <a:srgbClr val="DBD2B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ill Sans"/>
          <a:ea typeface="Gill Sans"/>
          <a:cs typeface="Gill Sans"/>
        </a:font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6BB94"/>
              </a:solidFill>
              <a:prstDash val="solid"/>
              <a:miter lim="400000"/>
            </a:ln>
          </a:top>
          <a:bottom>
            <a:ln w="25400" cap="flat">
              <a:solidFill>
                <a:srgbClr val="C6BB94"/>
              </a:solidFill>
              <a:prstDash val="solid"/>
              <a:miter lim="400000"/>
            </a:ln>
          </a:bottom>
          <a:insideH>
            <a:ln w="12700" cap="flat">
              <a:solidFill>
                <a:srgbClr val="DBD2B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55" name="Shape 5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标题与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/>
        </p:nvSpPr>
        <p:spPr>
          <a:xfrm>
            <a:off x="508000" y="9245597"/>
            <a:ext cx="1198880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9" name="Shape 9"/>
          <p:cNvSpPr/>
          <p:nvPr/>
        </p:nvSpPr>
        <p:spPr>
          <a:xfrm>
            <a:off x="508000" y="5080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0" name="Shape 10"/>
          <p:cNvSpPr/>
          <p:nvPr/>
        </p:nvSpPr>
        <p:spPr>
          <a:xfrm>
            <a:off x="508000" y="51816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1" name="Shape 11"/>
          <p:cNvSpPr/>
          <p:nvPr>
            <p:ph type="title"/>
          </p:nvPr>
        </p:nvSpPr>
        <p:spPr>
          <a:xfrm>
            <a:off x="508000" y="3009900"/>
            <a:ext cx="11988800" cy="2032000"/>
          </a:xfrm>
          <a:prstGeom prst="rect">
            <a:avLst/>
          </a:prstGeom>
        </p:spPr>
        <p:txBody>
          <a:bodyPr anchor="b"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标题文本</a:t>
            </a:r>
          </a:p>
        </p:txBody>
      </p:sp>
      <p:sp>
        <p:nvSpPr>
          <p:cNvPr id="12" name="Shape 12"/>
          <p:cNvSpPr/>
          <p:nvPr>
            <p:ph type="body" idx="1"/>
          </p:nvPr>
        </p:nvSpPr>
        <p:spPr>
          <a:xfrm>
            <a:off x="508000" y="5562600"/>
            <a:ext cx="11988800" cy="8255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1pPr>
            <a:lvl2pPr marL="0" indent="2286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2pPr>
            <a:lvl3pPr marL="0" indent="4572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3pPr>
            <a:lvl4pPr marL="0" indent="6858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4pPr>
            <a:lvl5pPr marL="0" indent="9144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06060"/>
                </a:solidFill>
              </a:rPr>
              <a:t>正文级别 1</a:t>
            </a:r>
            <a:endParaRPr sz="2400">
              <a:solidFill>
                <a:srgbClr val="606060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06060"/>
                </a:solidFill>
              </a:rPr>
              <a:t>正文级别 2</a:t>
            </a:r>
            <a:endParaRPr sz="2400">
              <a:solidFill>
                <a:srgbClr val="606060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06060"/>
                </a:solidFill>
              </a:rPr>
              <a:t>正文级别 3</a:t>
            </a:r>
            <a:endParaRPr sz="2400">
              <a:solidFill>
                <a:srgbClr val="606060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06060"/>
                </a:solidFill>
              </a:rPr>
              <a:t>正文级别 4</a:t>
            </a:r>
            <a:endParaRPr sz="2400">
              <a:solidFill>
                <a:srgbClr val="606060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06060"/>
                </a:solidFill>
              </a:rPr>
              <a:t>正文级别 5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引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>
            <a:off x="508000" y="9245597"/>
            <a:ext cx="1198880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7" name="Shape 47"/>
          <p:cNvSpPr/>
          <p:nvPr/>
        </p:nvSpPr>
        <p:spPr>
          <a:xfrm>
            <a:off x="508000" y="5080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508000" y="9245597"/>
            <a:ext cx="1198880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0" name="Shape 50"/>
          <p:cNvSpPr/>
          <p:nvPr/>
        </p:nvSpPr>
        <p:spPr>
          <a:xfrm>
            <a:off x="508000" y="5080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>
            <a:off x="508000" y="9245597"/>
            <a:ext cx="1198880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3" name="Shape 53"/>
          <p:cNvSpPr/>
          <p:nvPr/>
        </p:nvSpPr>
        <p:spPr>
          <a:xfrm>
            <a:off x="508000" y="5080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照片 - 水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/>
        </p:nvSpPr>
        <p:spPr>
          <a:xfrm>
            <a:off x="508000" y="9245597"/>
            <a:ext cx="1198880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5" name="Shape 15"/>
          <p:cNvSpPr/>
          <p:nvPr/>
        </p:nvSpPr>
        <p:spPr>
          <a:xfrm>
            <a:off x="508000" y="5080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6" name="Shape 16"/>
          <p:cNvSpPr/>
          <p:nvPr>
            <p:ph type="title"/>
          </p:nvPr>
        </p:nvSpPr>
        <p:spPr>
          <a:xfrm>
            <a:off x="508000" y="7099300"/>
            <a:ext cx="11988800" cy="1117600"/>
          </a:xfrm>
          <a:prstGeom prst="rect">
            <a:avLst/>
          </a:prstGeom>
        </p:spPr>
        <p:txBody>
          <a:bodyPr anchor="b"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标题文本</a:t>
            </a:r>
          </a:p>
        </p:txBody>
      </p:sp>
      <p:sp>
        <p:nvSpPr>
          <p:cNvPr id="17" name="Shape 17"/>
          <p:cNvSpPr/>
          <p:nvPr>
            <p:ph type="body" idx="1"/>
          </p:nvPr>
        </p:nvSpPr>
        <p:spPr>
          <a:xfrm>
            <a:off x="508000" y="8267700"/>
            <a:ext cx="11988800" cy="8382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1pPr>
            <a:lvl2pPr marL="0" indent="2286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2pPr>
            <a:lvl3pPr marL="0" indent="4572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3pPr>
            <a:lvl4pPr marL="0" indent="6858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4pPr>
            <a:lvl5pPr marL="0" indent="9144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06060"/>
                </a:solidFill>
              </a:rPr>
              <a:t>正文级别 1</a:t>
            </a:r>
            <a:endParaRPr sz="2400">
              <a:solidFill>
                <a:srgbClr val="606060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06060"/>
                </a:solidFill>
              </a:rPr>
              <a:t>正文级别 2</a:t>
            </a:r>
            <a:endParaRPr sz="2400">
              <a:solidFill>
                <a:srgbClr val="606060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06060"/>
                </a:solidFill>
              </a:rPr>
              <a:t>正文级别 3</a:t>
            </a:r>
            <a:endParaRPr sz="2400">
              <a:solidFill>
                <a:srgbClr val="606060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06060"/>
                </a:solidFill>
              </a:rPr>
              <a:t>正文级别 4</a:t>
            </a:r>
            <a:endParaRPr sz="2400">
              <a:solidFill>
                <a:srgbClr val="606060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06060"/>
                </a:solidFill>
              </a:rPr>
              <a:t>正文级别 5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标题 - 居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508000" y="9245597"/>
            <a:ext cx="1198880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0" name="Shape 20"/>
          <p:cNvSpPr/>
          <p:nvPr/>
        </p:nvSpPr>
        <p:spPr>
          <a:xfrm>
            <a:off x="508000" y="5080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1" name="Shape 21"/>
          <p:cNvSpPr/>
          <p:nvPr>
            <p:ph type="title"/>
          </p:nvPr>
        </p:nvSpPr>
        <p:spPr>
          <a:xfrm>
            <a:off x="508000" y="3860800"/>
            <a:ext cx="11988800" cy="2032000"/>
          </a:xfrm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标题文本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照片 - 垂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/>
          <p:nvPr/>
        </p:nvSpPr>
        <p:spPr>
          <a:xfrm>
            <a:off x="508000" y="9245597"/>
            <a:ext cx="1198880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4" name="Shape 24"/>
          <p:cNvSpPr/>
          <p:nvPr/>
        </p:nvSpPr>
        <p:spPr>
          <a:xfrm>
            <a:off x="508000" y="5080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5" name="Shape 25"/>
          <p:cNvSpPr/>
          <p:nvPr>
            <p:ph type="title"/>
          </p:nvPr>
        </p:nvSpPr>
        <p:spPr>
          <a:xfrm>
            <a:off x="508000" y="2400300"/>
            <a:ext cx="5829300" cy="6070600"/>
          </a:xfrm>
          <a:prstGeom prst="rect">
            <a:avLst/>
          </a:prstGeom>
        </p:spPr>
        <p:txBody>
          <a:bodyPr anchor="t"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标题文本</a:t>
            </a:r>
          </a:p>
        </p:txBody>
      </p:sp>
      <p:sp>
        <p:nvSpPr>
          <p:cNvPr id="26" name="Shape 26"/>
          <p:cNvSpPr/>
          <p:nvPr>
            <p:ph type="body" idx="1"/>
          </p:nvPr>
        </p:nvSpPr>
        <p:spPr>
          <a:xfrm>
            <a:off x="508000" y="1168400"/>
            <a:ext cx="5829300" cy="8382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1pPr>
            <a:lvl2pPr marL="0" indent="2286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2pPr>
            <a:lvl3pPr marL="0" indent="4572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3pPr>
            <a:lvl4pPr marL="0" indent="6858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4pPr>
            <a:lvl5pPr marL="0" indent="914400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06060"/>
                </a:solidFill>
              </a:rPr>
              <a:t>正文级别 1</a:t>
            </a:r>
            <a:endParaRPr sz="2400">
              <a:solidFill>
                <a:srgbClr val="606060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06060"/>
                </a:solidFill>
              </a:rPr>
              <a:t>正文级别 2</a:t>
            </a:r>
            <a:endParaRPr sz="2400">
              <a:solidFill>
                <a:srgbClr val="606060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06060"/>
                </a:solidFill>
              </a:rPr>
              <a:t>正文级别 3</a:t>
            </a:r>
            <a:endParaRPr sz="2400">
              <a:solidFill>
                <a:srgbClr val="606060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06060"/>
                </a:solidFill>
              </a:rPr>
              <a:t>正文级别 4</a:t>
            </a:r>
            <a:endParaRPr sz="2400">
              <a:solidFill>
                <a:srgbClr val="606060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06060"/>
                </a:solidFill>
              </a:rPr>
              <a:t>正文级别 5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标题 - 顶部对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/>
          <p:nvPr/>
        </p:nvSpPr>
        <p:spPr>
          <a:xfrm>
            <a:off x="508000" y="2578100"/>
            <a:ext cx="11997292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9" name="Shape 29"/>
          <p:cNvSpPr/>
          <p:nvPr/>
        </p:nvSpPr>
        <p:spPr>
          <a:xfrm>
            <a:off x="508000" y="9245597"/>
            <a:ext cx="1198880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0" name="Shape 30"/>
          <p:cNvSpPr/>
          <p:nvPr/>
        </p:nvSpPr>
        <p:spPr>
          <a:xfrm>
            <a:off x="508000" y="5080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1" name="Shape 3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标题文本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标题与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标题文本</a:t>
            </a:r>
          </a:p>
        </p:txBody>
      </p:sp>
      <p:sp>
        <p:nvSpPr>
          <p:cNvPr id="34" name="Shape 3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正文级别 1</a:t>
            </a:r>
            <a:endParaRPr sz="3400">
              <a:solidFill>
                <a:srgbClr val="606060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正文级别 2</a:t>
            </a:r>
            <a:endParaRPr sz="3400">
              <a:solidFill>
                <a:srgbClr val="606060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正文级别 3</a:t>
            </a:r>
            <a:endParaRPr sz="3400">
              <a:solidFill>
                <a:srgbClr val="606060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正文级别 4</a:t>
            </a:r>
            <a:endParaRPr sz="3400">
              <a:solidFill>
                <a:srgbClr val="606060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正文级别 5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标题、项目符号与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标题文本</a:t>
            </a:r>
          </a:p>
        </p:txBody>
      </p:sp>
      <p:sp>
        <p:nvSpPr>
          <p:cNvPr id="37" name="Shape 37"/>
          <p:cNvSpPr/>
          <p:nvPr>
            <p:ph type="body" idx="1"/>
          </p:nvPr>
        </p:nvSpPr>
        <p:spPr>
          <a:xfrm>
            <a:off x="6781800" y="2971800"/>
            <a:ext cx="5727700" cy="5524500"/>
          </a:xfrm>
          <a:prstGeom prst="rect">
            <a:avLst/>
          </a:prstGeom>
        </p:spPr>
        <p:txBody>
          <a:bodyPr/>
          <a:lstStyle>
            <a:lvl1pPr marL="368300" indent="-368300">
              <a:spcBef>
                <a:spcPts val="3200"/>
              </a:spcBef>
              <a:buSzPct val="30000"/>
              <a:buFont typeface="Zapf Dingbats"/>
              <a:buBlip>
                <a:blip r:embed="rId2"/>
              </a:buBlip>
              <a:defRPr sz="3000"/>
            </a:lvl1pPr>
            <a:lvl2pPr marL="736600" indent="-368300">
              <a:spcBef>
                <a:spcPts val="3200"/>
              </a:spcBef>
              <a:buSzPct val="30000"/>
              <a:buFont typeface="Zapf Dingbats"/>
              <a:buBlip>
                <a:blip r:embed="rId2"/>
              </a:buBlip>
              <a:defRPr sz="3000"/>
            </a:lvl2pPr>
            <a:lvl3pPr marL="1104900" indent="-368300">
              <a:spcBef>
                <a:spcPts val="3200"/>
              </a:spcBef>
              <a:buSzPct val="30000"/>
              <a:buFont typeface="Zapf Dingbats"/>
              <a:buBlip>
                <a:blip r:embed="rId2"/>
              </a:buBlip>
              <a:defRPr sz="3000"/>
            </a:lvl3pPr>
            <a:lvl4pPr marL="1473200" indent="-368300">
              <a:spcBef>
                <a:spcPts val="3200"/>
              </a:spcBef>
              <a:buSzPct val="30000"/>
              <a:buFont typeface="Zapf Dingbats"/>
              <a:buBlip>
                <a:blip r:embed="rId2"/>
              </a:buBlip>
              <a:defRPr sz="3000"/>
            </a:lvl4pPr>
            <a:lvl5pPr marL="1841500" indent="-368300">
              <a:spcBef>
                <a:spcPts val="3200"/>
              </a:spcBef>
              <a:buSzPct val="30000"/>
              <a:buFont typeface="Zapf Dingbats"/>
              <a:buBlip>
                <a:blip r:embed="rId2"/>
              </a:buBlip>
              <a:defRPr sz="30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606060"/>
                </a:solidFill>
              </a:rPr>
              <a:t>正文级别 1</a:t>
            </a:r>
            <a:endParaRPr sz="3000">
              <a:solidFill>
                <a:srgbClr val="606060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606060"/>
                </a:solidFill>
              </a:rPr>
              <a:t>正文级别 2</a:t>
            </a:r>
            <a:endParaRPr sz="3000">
              <a:solidFill>
                <a:srgbClr val="606060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606060"/>
                </a:solidFill>
              </a:rPr>
              <a:t>正文级别 3</a:t>
            </a:r>
            <a:endParaRPr sz="3000">
              <a:solidFill>
                <a:srgbClr val="606060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606060"/>
                </a:solidFill>
              </a:rPr>
              <a:t>正文级别 4</a:t>
            </a:r>
            <a:endParaRPr sz="3000">
              <a:solidFill>
                <a:srgbClr val="606060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606060"/>
                </a:solidFill>
              </a:rPr>
              <a:t>正文级别 5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508000" y="9245597"/>
            <a:ext cx="1198880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0" name="Shape 40"/>
          <p:cNvSpPr/>
          <p:nvPr/>
        </p:nvSpPr>
        <p:spPr>
          <a:xfrm>
            <a:off x="508000" y="5080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1" name="Shape 41"/>
          <p:cNvSpPr/>
          <p:nvPr>
            <p:ph type="body" idx="1"/>
          </p:nvPr>
        </p:nvSpPr>
        <p:spPr>
          <a:xfrm>
            <a:off x="508000" y="977900"/>
            <a:ext cx="11988800" cy="77851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正文级别 1</a:t>
            </a:r>
            <a:endParaRPr sz="3400">
              <a:solidFill>
                <a:srgbClr val="606060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正文级别 2</a:t>
            </a:r>
            <a:endParaRPr sz="3400">
              <a:solidFill>
                <a:srgbClr val="606060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正文级别 3</a:t>
            </a:r>
            <a:endParaRPr sz="3400">
              <a:solidFill>
                <a:srgbClr val="606060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正文级别 4</a:t>
            </a:r>
            <a:endParaRPr sz="3400">
              <a:solidFill>
                <a:srgbClr val="606060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正文级别 5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照片 - 3 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/>
        </p:nvSpPr>
        <p:spPr>
          <a:xfrm>
            <a:off x="508000" y="9245597"/>
            <a:ext cx="1198880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4" name="Shape 44"/>
          <p:cNvSpPr/>
          <p:nvPr/>
        </p:nvSpPr>
        <p:spPr>
          <a:xfrm>
            <a:off x="508000" y="5080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tile tx="0" ty="0" sx="100000" sy="100000" flip="none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508000" y="25781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" name="Shape 3"/>
          <p:cNvSpPr/>
          <p:nvPr/>
        </p:nvSpPr>
        <p:spPr>
          <a:xfrm>
            <a:off x="508000" y="9245597"/>
            <a:ext cx="11988800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" name="Shape 4"/>
          <p:cNvSpPr/>
          <p:nvPr/>
        </p:nvSpPr>
        <p:spPr>
          <a:xfrm>
            <a:off x="508000" y="508000"/>
            <a:ext cx="11988800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" name="Shape 5"/>
          <p:cNvSpPr/>
          <p:nvPr>
            <p:ph type="title"/>
          </p:nvPr>
        </p:nvSpPr>
        <p:spPr>
          <a:xfrm>
            <a:off x="508000" y="596900"/>
            <a:ext cx="11988800" cy="190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标题文本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508000" y="3035300"/>
            <a:ext cx="11988800" cy="5727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正文级别 1</a:t>
            </a:r>
            <a:endParaRPr sz="3400">
              <a:solidFill>
                <a:srgbClr val="606060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正文级别 2</a:t>
            </a:r>
            <a:endParaRPr sz="3400">
              <a:solidFill>
                <a:srgbClr val="606060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正文级别 3</a:t>
            </a:r>
            <a:endParaRPr sz="3400">
              <a:solidFill>
                <a:srgbClr val="606060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正文级别 4</a:t>
            </a:r>
            <a:endParaRPr sz="3400">
              <a:solidFill>
                <a:srgbClr val="606060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正文级别 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spd="med" advClick="1"/>
  <p:txStyles>
    <p:titleStyle>
      <a:lvl1pPr defTabSz="584200">
        <a:lnSpc>
          <a:spcPct val="90000"/>
        </a:lnSpc>
        <a:defRPr cap="all" sz="6400">
          <a:solidFill>
            <a:srgbClr val="606060"/>
          </a:solidFill>
          <a:latin typeface="+mn-lt"/>
          <a:ea typeface="+mn-ea"/>
          <a:cs typeface="+mn-cs"/>
          <a:sym typeface="Gill Sans Light"/>
        </a:defRPr>
      </a:lvl1pPr>
      <a:lvl2pPr indent="228600" defTabSz="584200">
        <a:lnSpc>
          <a:spcPct val="90000"/>
        </a:lnSpc>
        <a:defRPr cap="all" sz="6400">
          <a:solidFill>
            <a:srgbClr val="606060"/>
          </a:solidFill>
          <a:latin typeface="+mn-lt"/>
          <a:ea typeface="+mn-ea"/>
          <a:cs typeface="+mn-cs"/>
          <a:sym typeface="Gill Sans Light"/>
        </a:defRPr>
      </a:lvl2pPr>
      <a:lvl3pPr indent="457200" defTabSz="584200">
        <a:lnSpc>
          <a:spcPct val="90000"/>
        </a:lnSpc>
        <a:defRPr cap="all" sz="6400">
          <a:solidFill>
            <a:srgbClr val="606060"/>
          </a:solidFill>
          <a:latin typeface="+mn-lt"/>
          <a:ea typeface="+mn-ea"/>
          <a:cs typeface="+mn-cs"/>
          <a:sym typeface="Gill Sans Light"/>
        </a:defRPr>
      </a:lvl3pPr>
      <a:lvl4pPr indent="685800" defTabSz="584200">
        <a:lnSpc>
          <a:spcPct val="90000"/>
        </a:lnSpc>
        <a:defRPr cap="all" sz="6400">
          <a:solidFill>
            <a:srgbClr val="606060"/>
          </a:solidFill>
          <a:latin typeface="+mn-lt"/>
          <a:ea typeface="+mn-ea"/>
          <a:cs typeface="+mn-cs"/>
          <a:sym typeface="Gill Sans Light"/>
        </a:defRPr>
      </a:lvl4pPr>
      <a:lvl5pPr indent="914400" defTabSz="584200">
        <a:lnSpc>
          <a:spcPct val="90000"/>
        </a:lnSpc>
        <a:defRPr cap="all" sz="6400">
          <a:solidFill>
            <a:srgbClr val="606060"/>
          </a:solidFill>
          <a:latin typeface="+mn-lt"/>
          <a:ea typeface="+mn-ea"/>
          <a:cs typeface="+mn-cs"/>
          <a:sym typeface="Gill Sans Light"/>
        </a:defRPr>
      </a:lvl5pPr>
      <a:lvl6pPr indent="1143000" defTabSz="584200">
        <a:lnSpc>
          <a:spcPct val="90000"/>
        </a:lnSpc>
        <a:defRPr cap="all" sz="6400">
          <a:solidFill>
            <a:srgbClr val="606060"/>
          </a:solidFill>
          <a:latin typeface="+mn-lt"/>
          <a:ea typeface="+mn-ea"/>
          <a:cs typeface="+mn-cs"/>
          <a:sym typeface="Gill Sans Light"/>
        </a:defRPr>
      </a:lvl6pPr>
      <a:lvl7pPr indent="1371600" defTabSz="584200">
        <a:lnSpc>
          <a:spcPct val="90000"/>
        </a:lnSpc>
        <a:defRPr cap="all" sz="6400">
          <a:solidFill>
            <a:srgbClr val="606060"/>
          </a:solidFill>
          <a:latin typeface="+mn-lt"/>
          <a:ea typeface="+mn-ea"/>
          <a:cs typeface="+mn-cs"/>
          <a:sym typeface="Gill Sans Light"/>
        </a:defRPr>
      </a:lvl7pPr>
      <a:lvl8pPr indent="1600200" defTabSz="584200">
        <a:lnSpc>
          <a:spcPct val="90000"/>
        </a:lnSpc>
        <a:defRPr cap="all" sz="6400">
          <a:solidFill>
            <a:srgbClr val="606060"/>
          </a:solidFill>
          <a:latin typeface="+mn-lt"/>
          <a:ea typeface="+mn-ea"/>
          <a:cs typeface="+mn-cs"/>
          <a:sym typeface="Gill Sans Light"/>
        </a:defRPr>
      </a:lvl8pPr>
      <a:lvl9pPr indent="1828800" defTabSz="584200">
        <a:lnSpc>
          <a:spcPct val="90000"/>
        </a:lnSpc>
        <a:defRPr cap="all" sz="6400">
          <a:solidFill>
            <a:srgbClr val="606060"/>
          </a:solidFill>
          <a:latin typeface="+mn-lt"/>
          <a:ea typeface="+mn-ea"/>
          <a:cs typeface="+mn-cs"/>
          <a:sym typeface="Gill Sans Light"/>
        </a:defRPr>
      </a:lvl9pPr>
    </p:titleStyle>
    <p:bodyStyle>
      <a:lvl1pPr marL="419100" indent="-419100" defTabSz="584200">
        <a:spcBef>
          <a:spcPts val="4200"/>
        </a:spcBef>
        <a:buSzPct val="30000"/>
        <a:buBlip>
          <a:blip r:embed="rId3"/>
        </a:buBlip>
        <a:defRPr sz="3400">
          <a:solidFill>
            <a:srgbClr val="606060"/>
          </a:solidFill>
          <a:latin typeface="Gill Sans"/>
          <a:ea typeface="Gill Sans"/>
          <a:cs typeface="Gill Sans"/>
          <a:sym typeface="Gill Sans"/>
        </a:defRPr>
      </a:lvl1pPr>
      <a:lvl2pPr marL="838200" indent="-419100" defTabSz="584200">
        <a:spcBef>
          <a:spcPts val="4200"/>
        </a:spcBef>
        <a:buSzPct val="30000"/>
        <a:buBlip>
          <a:blip r:embed="rId3"/>
        </a:buBlip>
        <a:defRPr sz="3400">
          <a:solidFill>
            <a:srgbClr val="606060"/>
          </a:solidFill>
          <a:latin typeface="Gill Sans"/>
          <a:ea typeface="Gill Sans"/>
          <a:cs typeface="Gill Sans"/>
          <a:sym typeface="Gill Sans"/>
        </a:defRPr>
      </a:lvl2pPr>
      <a:lvl3pPr marL="1257300" indent="-419100" defTabSz="584200">
        <a:spcBef>
          <a:spcPts val="4200"/>
        </a:spcBef>
        <a:buSzPct val="30000"/>
        <a:buBlip>
          <a:blip r:embed="rId3"/>
        </a:buBlip>
        <a:defRPr sz="3400">
          <a:solidFill>
            <a:srgbClr val="606060"/>
          </a:solidFill>
          <a:latin typeface="Gill Sans"/>
          <a:ea typeface="Gill Sans"/>
          <a:cs typeface="Gill Sans"/>
          <a:sym typeface="Gill Sans"/>
        </a:defRPr>
      </a:lvl3pPr>
      <a:lvl4pPr marL="1676400" indent="-419100" defTabSz="584200">
        <a:spcBef>
          <a:spcPts val="4200"/>
        </a:spcBef>
        <a:buSzPct val="30000"/>
        <a:buBlip>
          <a:blip r:embed="rId3"/>
        </a:buBlip>
        <a:defRPr sz="3400">
          <a:solidFill>
            <a:srgbClr val="606060"/>
          </a:solidFill>
          <a:latin typeface="Gill Sans"/>
          <a:ea typeface="Gill Sans"/>
          <a:cs typeface="Gill Sans"/>
          <a:sym typeface="Gill Sans"/>
        </a:defRPr>
      </a:lvl4pPr>
      <a:lvl5pPr marL="2095500" indent="-419100" defTabSz="584200">
        <a:spcBef>
          <a:spcPts val="4200"/>
        </a:spcBef>
        <a:buSzPct val="30000"/>
        <a:buBlip>
          <a:blip r:embed="rId3"/>
        </a:buBlip>
        <a:defRPr sz="3400">
          <a:solidFill>
            <a:srgbClr val="606060"/>
          </a:solidFill>
          <a:latin typeface="Gill Sans"/>
          <a:ea typeface="Gill Sans"/>
          <a:cs typeface="Gill Sans"/>
          <a:sym typeface="Gill Sans"/>
        </a:defRPr>
      </a:lvl5pPr>
      <a:lvl6pPr marL="2514600" indent="-419100" defTabSz="584200">
        <a:spcBef>
          <a:spcPts val="4200"/>
        </a:spcBef>
        <a:buSzPct val="30000"/>
        <a:buBlip>
          <a:blip r:embed="rId3"/>
        </a:buBlip>
        <a:defRPr sz="3400">
          <a:solidFill>
            <a:srgbClr val="606060"/>
          </a:solidFill>
          <a:latin typeface="Gill Sans"/>
          <a:ea typeface="Gill Sans"/>
          <a:cs typeface="Gill Sans"/>
          <a:sym typeface="Gill Sans"/>
        </a:defRPr>
      </a:lvl6pPr>
      <a:lvl7pPr marL="2933700" indent="-419100" defTabSz="584200">
        <a:spcBef>
          <a:spcPts val="4200"/>
        </a:spcBef>
        <a:buSzPct val="30000"/>
        <a:buBlip>
          <a:blip r:embed="rId3"/>
        </a:buBlip>
        <a:defRPr sz="3400">
          <a:solidFill>
            <a:srgbClr val="606060"/>
          </a:solidFill>
          <a:latin typeface="Gill Sans"/>
          <a:ea typeface="Gill Sans"/>
          <a:cs typeface="Gill Sans"/>
          <a:sym typeface="Gill Sans"/>
        </a:defRPr>
      </a:lvl7pPr>
      <a:lvl8pPr marL="3352800" indent="-419100" defTabSz="584200">
        <a:spcBef>
          <a:spcPts val="4200"/>
        </a:spcBef>
        <a:buSzPct val="30000"/>
        <a:buBlip>
          <a:blip r:embed="rId3"/>
        </a:buBlip>
        <a:defRPr sz="3400">
          <a:solidFill>
            <a:srgbClr val="606060"/>
          </a:solidFill>
          <a:latin typeface="Gill Sans"/>
          <a:ea typeface="Gill Sans"/>
          <a:cs typeface="Gill Sans"/>
          <a:sym typeface="Gill Sans"/>
        </a:defRPr>
      </a:lvl8pPr>
      <a:lvl9pPr marL="3771900" indent="-419100" defTabSz="584200">
        <a:spcBef>
          <a:spcPts val="4200"/>
        </a:spcBef>
        <a:buSzPct val="30000"/>
        <a:buBlip>
          <a:blip r:embed="rId3"/>
        </a:buBlip>
        <a:defRPr sz="3400">
          <a:solidFill>
            <a:srgbClr val="606060"/>
          </a:solidFill>
          <a:latin typeface="Gill Sans"/>
          <a:ea typeface="Gill Sans"/>
          <a:cs typeface="Gill Sans"/>
          <a:sym typeface="Gill Sans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11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12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13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14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15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16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hyperlink" Target="https://www.youtube.com/watch?v=K1I4kts5mqc" TargetMode="External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19.pn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20.pn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21.pn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22.png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3.png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24.png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25.png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5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8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9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10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type="title"/>
          </p:nvPr>
        </p:nvSpPr>
        <p:spPr>
          <a:xfrm>
            <a:off x="508000" y="1035049"/>
            <a:ext cx="11988800" cy="1871641"/>
          </a:xfrm>
          <a:prstGeom prst="rect">
            <a:avLst/>
          </a:prstGeom>
        </p:spPr>
        <p:txBody>
          <a:bodyPr/>
          <a:lstStyle>
            <a:lvl1pPr algn="ctr" defTabSz="397256">
              <a:defRPr sz="4352"/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4352">
                <a:solidFill>
                  <a:srgbClr val="606060"/>
                </a:solidFill>
              </a:rPr>
              <a:t>Complexity effective memory access scheduling for many-core accelerator architectures</a:t>
            </a:r>
          </a:p>
        </p:txBody>
      </p:sp>
      <p:sp>
        <p:nvSpPr>
          <p:cNvPr id="58" name="Shape 58"/>
          <p:cNvSpPr/>
          <p:nvPr>
            <p:ph type="body" idx="1"/>
          </p:nvPr>
        </p:nvSpPr>
        <p:spPr>
          <a:xfrm>
            <a:off x="733445" y="7772768"/>
            <a:ext cx="11177980" cy="633729"/>
          </a:xfrm>
          <a:prstGeom prst="rect">
            <a:avLst/>
          </a:prstGeom>
        </p:spPr>
        <p:txBody>
          <a:bodyPr/>
          <a:lstStyle>
            <a:lvl1pPr algn="r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06060"/>
                </a:solidFill>
              </a:rPr>
              <a:t>Zhang Liang</a:t>
            </a:r>
          </a:p>
        </p:txBody>
      </p:sp>
      <p:pic>
        <p:nvPicPr>
          <p:cNvPr id="59" name="屏幕快照 2015-10-07 下午11.17.15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1260" y="2998771"/>
            <a:ext cx="9227015" cy="64102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why need out of order scheduling</a:t>
            </a:r>
          </a:p>
        </p:txBody>
      </p:sp>
      <p:sp>
        <p:nvSpPr>
          <p:cNvPr id="92" name="Shape 9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</a:pPr>
          </a:p>
        </p:txBody>
      </p:sp>
      <p:pic>
        <p:nvPicPr>
          <p:cNvPr id="93" name="屏幕快照 2015-10-12 上午12.18.36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07755" y="2942510"/>
            <a:ext cx="11341562" cy="58243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9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Proposed design</a:t>
            </a:r>
          </a:p>
        </p:txBody>
      </p:sp>
      <p:sp>
        <p:nvSpPr>
          <p:cNvPr id="96" name="Shape 9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Using Simple in-order memory controllers </a:t>
            </a:r>
            <a:endParaRPr sz="3400">
              <a:solidFill>
                <a:srgbClr val="606060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Using “smart” NoC</a:t>
            </a:r>
            <a:endParaRPr sz="3400">
              <a:solidFill>
                <a:srgbClr val="606060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To achieve the same high performance as FR-FCFS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96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Interconnect architecture</a:t>
            </a:r>
          </a:p>
        </p:txBody>
      </p:sp>
      <p:sp>
        <p:nvSpPr>
          <p:cNvPr id="99" name="Shape 9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Crossbar Network</a:t>
            </a:r>
            <a:endParaRPr sz="3400">
              <a:solidFill>
                <a:srgbClr val="606060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Mesh </a:t>
            </a:r>
            <a:endParaRPr sz="3400">
              <a:solidFill>
                <a:srgbClr val="606060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Ring Network</a:t>
            </a:r>
          </a:p>
        </p:txBody>
      </p:sp>
      <p:pic>
        <p:nvPicPr>
          <p:cNvPr id="100" name="屏幕快照 2015-10-12 上午12.35.37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3630157"/>
            <a:ext cx="13004801" cy="478519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00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body" idx="1"/>
          </p:nvPr>
        </p:nvSpPr>
        <p:spPr>
          <a:xfrm>
            <a:off x="386560" y="485072"/>
            <a:ext cx="11988801" cy="2115956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Row Access Locality decrease by almost 47% on average (between pre-interconnect and post-interconnect)</a:t>
            </a:r>
          </a:p>
        </p:txBody>
      </p:sp>
      <p:pic>
        <p:nvPicPr>
          <p:cNvPr id="103" name="屏幕快照 2015-10-12 上午12.39.25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21472" y="2707976"/>
            <a:ext cx="8318977" cy="63759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Two Arbitrations to keep row access locality</a:t>
            </a:r>
          </a:p>
        </p:txBody>
      </p:sp>
      <p:sp>
        <p:nvSpPr>
          <p:cNvPr id="106" name="Shape 10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Hold Grant (HG): if a pair of I and O win in the last cycle, they win again in current cycle again</a:t>
            </a:r>
            <a:endParaRPr sz="3400">
              <a:solidFill>
                <a:srgbClr val="606060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 Row-Marching Hold Grant (RMHG): if a pair of I and O win in the last cycle, they only win again if the row matches the again (lost inherent in bank-level parallelism)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06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Two stages to apply HG </a:t>
            </a:r>
          </a:p>
        </p:txBody>
      </p:sp>
      <p:sp>
        <p:nvSpPr>
          <p:cNvPr id="109" name="Shape 10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virtual channel allocation (request from the same shader core and to same DRAM must assign the same virtual channel in each router, performance increase 17.7%)</a:t>
            </a:r>
            <a:endParaRPr sz="3400">
              <a:solidFill>
                <a:srgbClr val="606060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switch allocation (prevent from undoing the effect of virtual channel allocation)</a:t>
            </a:r>
          </a:p>
        </p:txBody>
      </p:sp>
      <p:pic>
        <p:nvPicPr>
          <p:cNvPr id="110" name="屏幕快照 2015-10-14 下午10.45.04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08368" y="524682"/>
            <a:ext cx="9563726" cy="837027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presetClass="entr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10" grpId="2"/>
      <p:bldP build="p" bldLvl="5" animBg="1" rev="0" advAuto="0" spid="109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parallel iterative matching (PIM) allocation</a:t>
            </a:r>
          </a:p>
        </p:txBody>
      </p:sp>
      <p:sp>
        <p:nvSpPr>
          <p:cNvPr id="113" name="Shape 113"/>
          <p:cNvSpPr/>
          <p:nvPr>
            <p:ph type="body" idx="1"/>
          </p:nvPr>
        </p:nvSpPr>
        <p:spPr>
          <a:xfrm>
            <a:off x="386560" y="3032123"/>
            <a:ext cx="6075331" cy="5727701"/>
          </a:xfrm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1 input arbiter select from a single request per input port</a:t>
            </a:r>
            <a:endParaRPr sz="3400">
              <a:solidFill>
                <a:srgbClr val="606060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2 output of the first stage of input arbiters is then fed to the output arbiters (choose output request)</a:t>
            </a:r>
          </a:p>
        </p:txBody>
      </p:sp>
      <p:pic>
        <p:nvPicPr>
          <p:cNvPr id="114" name="屏幕快照 2015-10-14 下午11.10.38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069135" y="4260593"/>
            <a:ext cx="8045316" cy="61650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15" name="屏幕快照 2015-10-14 下午11.10.38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643369" y="2872868"/>
            <a:ext cx="6679214" cy="511823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Compare comparison RULE</a:t>
            </a:r>
          </a:p>
        </p:txBody>
      </p:sp>
      <p:sp>
        <p:nvSpPr>
          <p:cNvPr id="118" name="Shape 11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the amount of storage</a:t>
            </a:r>
            <a:endParaRPr sz="3400">
              <a:solidFill>
                <a:srgbClr val="606060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the amount of bit-comparison</a:t>
            </a:r>
          </a:p>
        </p:txBody>
      </p:sp>
      <p:pic>
        <p:nvPicPr>
          <p:cNvPr id="119" name="屏幕快照 2015-10-14 下午11.15.03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3479673"/>
            <a:ext cx="13004801" cy="37755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19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>
            <p:ph type="title"/>
          </p:nvPr>
        </p:nvSpPr>
        <p:spPr>
          <a:xfrm>
            <a:off x="629439" y="404953"/>
            <a:ext cx="11988801" cy="1117601"/>
          </a:xfrm>
          <a:prstGeom prst="rect">
            <a:avLst/>
          </a:prstGeom>
        </p:spPr>
        <p:txBody>
          <a:bodyPr/>
          <a:lstStyle>
            <a:lvl1pPr algn="ctr" defTabSz="338835">
              <a:defRPr sz="3712"/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3712">
                <a:solidFill>
                  <a:srgbClr val="606060"/>
                </a:solidFill>
              </a:rPr>
              <a:t>microarchitecture parameters to evaluate  the design</a:t>
            </a:r>
          </a:p>
        </p:txBody>
      </p:sp>
      <p:sp>
        <p:nvSpPr>
          <p:cNvPr id="122" name="Shape 12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123" name="屏幕快照 2015-10-14 下午11.17.47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7281" y="1570206"/>
            <a:ext cx="11125201" cy="8356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type="title"/>
          </p:nvPr>
        </p:nvSpPr>
        <p:spPr>
          <a:xfrm>
            <a:off x="508000" y="565149"/>
            <a:ext cx="11988800" cy="1195777"/>
          </a:xfrm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benchmark to evaluate </a:t>
            </a:r>
          </a:p>
        </p:txBody>
      </p:sp>
      <p:sp>
        <p:nvSpPr>
          <p:cNvPr id="126" name="Shape 126"/>
          <p:cNvSpPr/>
          <p:nvPr>
            <p:ph type="body" idx="1"/>
          </p:nvPr>
        </p:nvSpPr>
        <p:spPr>
          <a:xfrm>
            <a:off x="508000" y="7218328"/>
            <a:ext cx="11988800" cy="1887572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127" name="屏幕快照 2015-10-14 下午11.21.2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93800" y="2898740"/>
            <a:ext cx="10617200" cy="4927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Introduction: GPGPU</a:t>
            </a:r>
          </a:p>
        </p:txBody>
      </p:sp>
      <p:sp>
        <p:nvSpPr>
          <p:cNvPr id="62" name="Shape 6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414909" indent="-414909" defTabSz="578358">
              <a:spcBef>
                <a:spcPts val="4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366">
                <a:solidFill>
                  <a:srgbClr val="606060"/>
                </a:solidFill>
              </a:rPr>
              <a:t>Multiply Shader Core (Nvidia’s Kepler already has more than 2000 shader cores)</a:t>
            </a:r>
            <a:endParaRPr sz="3366">
              <a:solidFill>
                <a:srgbClr val="606060"/>
              </a:solidFill>
            </a:endParaRPr>
          </a:p>
          <a:p>
            <a:pPr lvl="0" marL="414909" indent="-414909" defTabSz="578358">
              <a:spcBef>
                <a:spcPts val="4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366">
                <a:solidFill>
                  <a:srgbClr val="606060"/>
                </a:solidFill>
              </a:rPr>
              <a:t>Massive threads run parallel</a:t>
            </a:r>
            <a:endParaRPr sz="3366">
              <a:solidFill>
                <a:srgbClr val="606060"/>
              </a:solidFill>
            </a:endParaRPr>
          </a:p>
          <a:p>
            <a:pPr lvl="0" marL="414909" indent="-414909" defTabSz="578358">
              <a:spcBef>
                <a:spcPts val="4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366">
                <a:solidFill>
                  <a:srgbClr val="606060"/>
                </a:solidFill>
              </a:rPr>
              <a:t>Arithmetic intensity (very good at float point calculation, high GFLOPS)</a:t>
            </a:r>
            <a:endParaRPr sz="3366">
              <a:solidFill>
                <a:srgbClr val="606060"/>
              </a:solidFill>
            </a:endParaRPr>
          </a:p>
          <a:p>
            <a:pPr lvl="0" marL="414909" indent="-414909" defTabSz="578358">
              <a:spcBef>
                <a:spcPts val="4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366">
                <a:solidFill>
                  <a:srgbClr val="606060"/>
                </a:solidFill>
              </a:rPr>
              <a:t>API supports: OpenCL, Nvidia CUDA, graphic shading language</a:t>
            </a:r>
            <a:endParaRPr sz="3366">
              <a:solidFill>
                <a:srgbClr val="606060"/>
              </a:solidFill>
            </a:endParaRPr>
          </a:p>
          <a:p>
            <a:pPr lvl="0" marL="414909" indent="-414909" defTabSz="578358">
              <a:spcBef>
                <a:spcPts val="4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366">
                <a:solidFill>
                  <a:srgbClr val="606060"/>
                </a:solidFill>
              </a:rPr>
              <a:t>CUDA example: </a:t>
            </a:r>
            <a:r>
              <a:rPr sz="3366" u="sng">
                <a:solidFill>
                  <a:srgbClr val="606060"/>
                </a:solidFill>
                <a:hlinkClick r:id="rId3" invalidUrl="" action="" tgtFrame="" tooltip="" history="1" highlightClick="0" endSnd="0"/>
              </a:rPr>
              <a:t>https://www.youtube.com/watch?v=K1I4kts5mqc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62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5312"/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5312">
                <a:solidFill>
                  <a:srgbClr val="606060"/>
                </a:solidFill>
              </a:rPr>
              <a:t>row access locality preservation with different topologies</a:t>
            </a:r>
          </a:p>
        </p:txBody>
      </p:sp>
      <p:sp>
        <p:nvSpPr>
          <p:cNvPr id="130" name="Shape 130"/>
          <p:cNvSpPr/>
          <p:nvPr>
            <p:ph type="body" idx="1"/>
          </p:nvPr>
        </p:nvSpPr>
        <p:spPr>
          <a:xfrm>
            <a:off x="508000" y="3035300"/>
            <a:ext cx="4874456" cy="5727700"/>
          </a:xfrm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HG and HMHG preserve 70% of row access locality </a:t>
            </a:r>
            <a:endParaRPr sz="3400">
              <a:solidFill>
                <a:srgbClr val="606060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FR-FCFS only keep 56.2% </a:t>
            </a:r>
          </a:p>
        </p:txBody>
      </p:sp>
      <p:pic>
        <p:nvPicPr>
          <p:cNvPr id="131" name="屏幕快照 2015-10-14 下午11.35.28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396254" y="2523518"/>
            <a:ext cx="8269902" cy="66623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Average latency and DRAM efficiency</a:t>
            </a:r>
          </a:p>
        </p:txBody>
      </p:sp>
      <p:sp>
        <p:nvSpPr>
          <p:cNvPr id="134" name="Shape 134"/>
          <p:cNvSpPr/>
          <p:nvPr>
            <p:ph type="body" idx="1"/>
          </p:nvPr>
        </p:nvSpPr>
        <p:spPr>
          <a:xfrm>
            <a:off x="508000" y="3035300"/>
            <a:ext cx="4383481" cy="5727700"/>
          </a:xfrm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Reduce latency of in-order DRAM controller by more than 30% with HM and HMHG</a:t>
            </a:r>
            <a:endParaRPr sz="3400">
              <a:solidFill>
                <a:srgbClr val="606060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improve efficiency by 15%</a:t>
            </a:r>
          </a:p>
        </p:txBody>
      </p:sp>
      <p:pic>
        <p:nvPicPr>
          <p:cNvPr id="135" name="屏幕快照 2015-10-14 下午11.39.28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872181" y="1996026"/>
            <a:ext cx="9487178" cy="73144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GAP between HM/HMHG and FR-FCFS</a:t>
            </a:r>
          </a:p>
        </p:txBody>
      </p:sp>
      <p:sp>
        <p:nvSpPr>
          <p:cNvPr id="138" name="Shape 138"/>
          <p:cNvSpPr/>
          <p:nvPr>
            <p:ph type="body" idx="1"/>
          </p:nvPr>
        </p:nvSpPr>
        <p:spPr>
          <a:xfrm>
            <a:off x="508000" y="7379841"/>
            <a:ext cx="11988800" cy="138316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row streak breakers dominated from different shader core</a:t>
            </a:r>
          </a:p>
        </p:txBody>
      </p:sp>
      <p:pic>
        <p:nvPicPr>
          <p:cNvPr id="139" name="屏幕快照 2015-10-14 下午11.45.19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08000" y="2477980"/>
            <a:ext cx="11988800" cy="47658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4800">
                <a:solidFill>
                  <a:srgbClr val="606060"/>
                </a:solidFill>
              </a:rPr>
              <a:t>virtual channel configurations </a:t>
            </a:r>
          </a:p>
        </p:txBody>
      </p:sp>
      <p:sp>
        <p:nvSpPr>
          <p:cNvPr id="142" name="Shape 142"/>
          <p:cNvSpPr/>
          <p:nvPr>
            <p:ph type="body" idx="1"/>
          </p:nvPr>
        </p:nvSpPr>
        <p:spPr>
          <a:xfrm>
            <a:off x="508000" y="7443763"/>
            <a:ext cx="11988800" cy="1319238"/>
          </a:xfrm>
          <a:prstGeom prst="rect">
            <a:avLst/>
          </a:prstGeom>
        </p:spPr>
        <p:txBody>
          <a:bodyPr/>
          <a:lstStyle/>
          <a:p>
            <a:pPr lvl="0" marL="335279" indent="-335279" defTabSz="467359">
              <a:spcBef>
                <a:spcPts val="33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720">
                <a:solidFill>
                  <a:srgbClr val="606060"/>
                </a:solidFill>
              </a:rPr>
              <a:t>static virtual channel has better performance, improve by about 18%</a:t>
            </a:r>
            <a:endParaRPr sz="2720">
              <a:solidFill>
                <a:srgbClr val="606060"/>
              </a:solidFill>
            </a:endParaRPr>
          </a:p>
          <a:p>
            <a:pPr lvl="0" marL="335279" indent="-335279" defTabSz="467359">
              <a:spcBef>
                <a:spcPts val="33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720">
                <a:solidFill>
                  <a:srgbClr val="606060"/>
                </a:solidFill>
              </a:rPr>
              <a:t>more virtual channel does not improve IPC</a:t>
            </a:r>
          </a:p>
        </p:txBody>
      </p:sp>
      <p:pic>
        <p:nvPicPr>
          <p:cNvPr id="143" name="屏幕快照 2015-10-15 上午12.00.38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40824" y="2388198"/>
            <a:ext cx="10612963" cy="49454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>
            <p:ph type="title"/>
          </p:nvPr>
        </p:nvSpPr>
        <p:spPr>
          <a:xfrm>
            <a:off x="508000" y="590550"/>
            <a:ext cx="11988800" cy="190500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sensitivity analysis</a:t>
            </a:r>
          </a:p>
        </p:txBody>
      </p:sp>
      <p:sp>
        <p:nvSpPr>
          <p:cNvPr id="146" name="Shape 146"/>
          <p:cNvSpPr/>
          <p:nvPr>
            <p:ph type="body" idx="1"/>
          </p:nvPr>
        </p:nvSpPr>
        <p:spPr>
          <a:xfrm>
            <a:off x="269612" y="7311452"/>
            <a:ext cx="12465576" cy="1743646"/>
          </a:xfrm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606060"/>
                </a:solidFill>
              </a:rPr>
              <a:t>Ring has poor performance</a:t>
            </a:r>
            <a:endParaRPr sz="3000">
              <a:solidFill>
                <a:srgbClr val="606060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606060"/>
                </a:solidFill>
              </a:rPr>
              <a:t>HG and HMHG has relative good performance with simple DRAM scheduling  </a:t>
            </a:r>
          </a:p>
        </p:txBody>
      </p:sp>
      <p:pic>
        <p:nvPicPr>
          <p:cNvPr id="147" name="屏幕快照 2015-10-15 上午12.03.53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21156" y="2363184"/>
            <a:ext cx="10165807" cy="47958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>
            <p:ph type="title"/>
          </p:nvPr>
        </p:nvSpPr>
        <p:spPr>
          <a:xfrm>
            <a:off x="508000" y="596900"/>
            <a:ext cx="11988800" cy="1373644"/>
          </a:xfrm>
          <a:prstGeom prst="rect">
            <a:avLst/>
          </a:prstGeom>
        </p:spPr>
        <p:txBody>
          <a:bodyPr/>
          <a:lstStyle>
            <a:lvl1pPr algn="ctr">
              <a:defRPr sz="4800"/>
            </a:lvl1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4800">
                <a:solidFill>
                  <a:srgbClr val="606060"/>
                </a:solidFill>
              </a:rPr>
              <a:t>sensitive analysis</a:t>
            </a:r>
          </a:p>
        </p:txBody>
      </p:sp>
      <p:sp>
        <p:nvSpPr>
          <p:cNvPr id="150" name="Shape 150"/>
          <p:cNvSpPr/>
          <p:nvPr>
            <p:ph type="body" idx="1"/>
          </p:nvPr>
        </p:nvSpPr>
        <p:spPr>
          <a:xfrm>
            <a:off x="508000" y="7578782"/>
            <a:ext cx="11988800" cy="1184219"/>
          </a:xfrm>
          <a:prstGeom prst="rect">
            <a:avLst/>
          </a:prstGeom>
        </p:spPr>
        <p:txBody>
          <a:bodyPr/>
          <a:lstStyle>
            <a:lvl1pPr marL="406527" indent="-406527" defTabSz="566674">
              <a:spcBef>
                <a:spcPts val="4000"/>
              </a:spcBef>
              <a:buBlip>
                <a:blip r:embed="rId2"/>
              </a:buBlip>
              <a:defRPr sz="3298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98">
                <a:solidFill>
                  <a:srgbClr val="606060"/>
                </a:solidFill>
              </a:rPr>
              <a:t>increase number of DRAM controller, the HG/HMHG performance is steadily compared to FR-FCFS, but complexity is not change</a:t>
            </a:r>
          </a:p>
        </p:txBody>
      </p:sp>
      <p:pic>
        <p:nvPicPr>
          <p:cNvPr id="151" name="屏幕快照 2015-10-15 上午12.08.49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50814" y="2053093"/>
            <a:ext cx="10303172" cy="50811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related work</a:t>
            </a:r>
          </a:p>
        </p:txBody>
      </p:sp>
      <p:sp>
        <p:nvSpPr>
          <p:cNvPr id="154" name="Shape 154"/>
          <p:cNvSpPr/>
          <p:nvPr>
            <p:ph type="body" idx="1"/>
          </p:nvPr>
        </p:nvSpPr>
        <p:spPr>
          <a:xfrm>
            <a:off x="508000" y="3035300"/>
            <a:ext cx="5803218" cy="5727700"/>
          </a:xfrm>
          <a:prstGeom prst="rect">
            <a:avLst/>
          </a:prstGeom>
        </p:spPr>
        <p:txBody>
          <a:bodyPr/>
          <a:lstStyle/>
          <a:p>
            <a:pPr lvl="0" marL="356235" indent="-356235" defTabSz="496570">
              <a:spcBef>
                <a:spcPts val="3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90">
                <a:solidFill>
                  <a:srgbClr val="606060"/>
                </a:solidFill>
              </a:rPr>
              <a:t>PAR-BS: highly complex and area intensive for tens of thousands of threads</a:t>
            </a:r>
            <a:endParaRPr sz="2890">
              <a:solidFill>
                <a:srgbClr val="606060"/>
              </a:solidFill>
            </a:endParaRPr>
          </a:p>
          <a:p>
            <a:pPr lvl="0" marL="356235" indent="-356235" defTabSz="496570">
              <a:spcBef>
                <a:spcPts val="3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90">
                <a:solidFill>
                  <a:srgbClr val="606060"/>
                </a:solidFill>
              </a:rPr>
              <a:t>Most of the application always send requests to only a single bank per warp — our design can also do this</a:t>
            </a:r>
            <a:endParaRPr sz="2890">
              <a:solidFill>
                <a:srgbClr val="606060"/>
              </a:solidFill>
            </a:endParaRPr>
          </a:p>
          <a:p>
            <a:pPr lvl="0" marL="356235" indent="-356235" defTabSz="496570">
              <a:spcBef>
                <a:spcPts val="3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90">
                <a:solidFill>
                  <a:srgbClr val="606060"/>
                </a:solidFill>
              </a:rPr>
              <a:t>Only one application always to at least 3 different DRAM controller, the PAR-BS expected to have poor performance</a:t>
            </a:r>
          </a:p>
        </p:txBody>
      </p:sp>
      <p:pic>
        <p:nvPicPr>
          <p:cNvPr id="155" name="屏幕快照 2015-10-15 上午12.24.55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44568" y="4035673"/>
            <a:ext cx="6788409" cy="30996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Conclusion</a:t>
            </a:r>
          </a:p>
        </p:txBody>
      </p:sp>
      <p:sp>
        <p:nvSpPr>
          <p:cNvPr id="158" name="Shape 15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Achieve 90% of performance compared to aggressive out-of-order scheduling</a:t>
            </a:r>
            <a:endParaRPr sz="3400">
              <a:solidFill>
                <a:srgbClr val="606060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Three modification on NoC : HG, RMHG, HMHG</a:t>
            </a:r>
            <a:endParaRPr sz="3400">
              <a:solidFill>
                <a:srgbClr val="606060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allow simple DRAM controller to achieve high performance</a:t>
            </a:r>
          </a:p>
        </p:txBody>
      </p:sp>
    </p:spTree>
  </p:cSld>
  <p:clrMapOvr>
    <a:masterClrMapping/>
  </p:clrMapOvr>
  <p:transition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142761833_2880x1921.jpeg"/>
          <p:cNvPicPr/>
          <p:nvPr/>
        </p:nvPicPr>
        <p:blipFill>
          <a:blip r:embed="rId2">
            <a:extLst/>
          </a:blip>
          <a:srcRect l="781" t="0" r="10283" b="0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Shape 161"/>
          <p:cNvSpPr/>
          <p:nvPr/>
        </p:nvSpPr>
        <p:spPr>
          <a:xfrm>
            <a:off x="2511475" y="3935609"/>
            <a:ext cx="8205491" cy="219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4400">
                <a:solidFill>
                  <a:srgbClr val="0433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400">
                <a:solidFill>
                  <a:srgbClr val="0433FF"/>
                </a:solidFill>
              </a:rPr>
              <a:t>Thank You!</a:t>
            </a:r>
          </a:p>
        </p:txBody>
      </p:sp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type="body" idx="1"/>
          </p:nvPr>
        </p:nvSpPr>
        <p:spPr>
          <a:xfrm>
            <a:off x="508000" y="6210299"/>
            <a:ext cx="11988800" cy="289560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06060"/>
                </a:solidFill>
              </a:rPr>
              <a:t>Graphic Pipeline: Vertex Processing (shader core) -&gt; Rasteration (Fix Function Unit)-&gt;Pixel Processing (share core)</a:t>
            </a:r>
            <a:endParaRPr sz="2400">
              <a:solidFill>
                <a:srgbClr val="606060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400">
              <a:solidFill>
                <a:srgbClr val="606060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606060"/>
                </a:solidFill>
              </a:rPr>
              <a:t>GPGPU takes advantage of powerful of shader core</a:t>
            </a:r>
          </a:p>
        </p:txBody>
      </p:sp>
      <p:pic>
        <p:nvPicPr>
          <p:cNvPr id="65" name="屏幕快照 2015-10-11 下午11.03.37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359" y="725999"/>
            <a:ext cx="12220082" cy="51294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Problem of GPGPU</a:t>
            </a:r>
          </a:p>
        </p:txBody>
      </p:sp>
      <p:sp>
        <p:nvSpPr>
          <p:cNvPr id="68" name="Shape 6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Require very high bandwidth</a:t>
            </a:r>
            <a:endParaRPr sz="3400">
              <a:solidFill>
                <a:srgbClr val="606060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Multiple Shader cores destroy “row access locality”</a:t>
            </a:r>
            <a:endParaRPr sz="3400">
              <a:solidFill>
                <a:srgbClr val="606060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That’s why bandwidth is always the topic for new gpu architecture</a:t>
            </a:r>
          </a:p>
        </p:txBody>
      </p:sp>
      <p:pic>
        <p:nvPicPr>
          <p:cNvPr id="69" name="屏幕快照 2015-10-11 下午11.44.07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68980" y="2817235"/>
            <a:ext cx="10988494" cy="616383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Introduction: DDR</a:t>
            </a:r>
          </a:p>
        </p:txBody>
      </p:sp>
      <p:sp>
        <p:nvSpPr>
          <p:cNvPr id="72" name="Shape 72"/>
          <p:cNvSpPr/>
          <p:nvPr>
            <p:ph type="body" idx="1"/>
          </p:nvPr>
        </p:nvSpPr>
        <p:spPr>
          <a:xfrm>
            <a:off x="257931" y="5255785"/>
            <a:ext cx="12251569" cy="3240516"/>
          </a:xfrm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606060"/>
                </a:solidFill>
              </a:rPr>
              <a:t>Each DDR has 4 banks</a:t>
            </a:r>
            <a:endParaRPr sz="3000">
              <a:solidFill>
                <a:srgbClr val="606060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606060"/>
                </a:solidFill>
              </a:rPr>
              <a:t>Each bank has multiply rows and multiply columns</a:t>
            </a:r>
            <a:endParaRPr sz="3000">
              <a:solidFill>
                <a:srgbClr val="606060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606060"/>
                </a:solidFill>
              </a:rPr>
              <a:t>Accessing row must be in row buffers</a:t>
            </a:r>
          </a:p>
        </p:txBody>
      </p:sp>
      <p:pic>
        <p:nvPicPr>
          <p:cNvPr id="73" name="屏幕快照 2015-10-11 下午11.47.21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" y="2393470"/>
            <a:ext cx="13004801" cy="28012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presetClass="entr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7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title"/>
          </p:nvPr>
        </p:nvSpPr>
        <p:spPr>
          <a:xfrm>
            <a:off x="508000" y="5550371"/>
            <a:ext cx="12287172" cy="2920529"/>
          </a:xfrm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DDR cannot always response immediately</a:t>
            </a:r>
          </a:p>
        </p:txBody>
      </p:sp>
      <p:sp>
        <p:nvSpPr>
          <p:cNvPr id="76" name="Shape 7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77" name="屏幕快照 2015-10-11 下午11.53.35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3200" y="1011787"/>
            <a:ext cx="12598400" cy="4470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reasons for research </a:t>
            </a:r>
          </a:p>
        </p:txBody>
      </p:sp>
      <p:sp>
        <p:nvSpPr>
          <p:cNvPr id="80" name="Shape 80"/>
          <p:cNvSpPr/>
          <p:nvPr>
            <p:ph type="body" idx="1"/>
          </p:nvPr>
        </p:nvSpPr>
        <p:spPr>
          <a:xfrm>
            <a:off x="508000" y="3035300"/>
            <a:ext cx="11988800" cy="2011983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The gap between the pre-interconnect and post-interconnect of Row Access Locality, especially when the number of shader cores becomes larger</a:t>
            </a:r>
          </a:p>
        </p:txBody>
      </p:sp>
      <p:pic>
        <p:nvPicPr>
          <p:cNvPr id="81" name="屏幕快照 2015-10-12 上午12.00.17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90932" y="5083030"/>
            <a:ext cx="11021061" cy="37547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Reasons for research</a:t>
            </a:r>
          </a:p>
        </p:txBody>
      </p:sp>
      <p:sp>
        <p:nvSpPr>
          <p:cNvPr id="84" name="Shape 84"/>
          <p:cNvSpPr/>
          <p:nvPr>
            <p:ph type="body" idx="1"/>
          </p:nvPr>
        </p:nvSpPr>
        <p:spPr>
          <a:xfrm>
            <a:off x="508000" y="3035300"/>
            <a:ext cx="11988800" cy="2325797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FR-FCFS has high performance but area-intensive and may need to compare all requests in the DRAM controller queue every cycle</a:t>
            </a:r>
          </a:p>
        </p:txBody>
      </p:sp>
      <p:pic>
        <p:nvPicPr>
          <p:cNvPr id="85" name="屏幕快照 2015-10-12 上午12.04.42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96049" y="5061769"/>
            <a:ext cx="10518507" cy="41737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6400">
                <a:solidFill>
                  <a:srgbClr val="606060"/>
                </a:solidFill>
              </a:rPr>
              <a:t>reasons for research</a:t>
            </a:r>
          </a:p>
        </p:txBody>
      </p:sp>
      <p:sp>
        <p:nvSpPr>
          <p:cNvPr id="88" name="Shape 88"/>
          <p:cNvSpPr/>
          <p:nvPr>
            <p:ph type="body" idx="1"/>
          </p:nvPr>
        </p:nvSpPr>
        <p:spPr>
          <a:xfrm>
            <a:off x="508000" y="3035300"/>
            <a:ext cx="11988800" cy="2416707"/>
          </a:xfrm>
          <a:prstGeom prst="rect">
            <a:avLst/>
          </a:prstGeom>
        </p:spPr>
        <p:txBody>
          <a:bodyPr/>
          <a:lstStyle/>
          <a:p>
            <a:pPr lvl="0" marL="314325" indent="-314325" defTabSz="438150">
              <a:spcBef>
                <a:spcPts val="3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50">
                <a:solidFill>
                  <a:srgbClr val="606060"/>
                </a:solidFill>
              </a:rPr>
              <a:t>fewer DDR per controller is more effective</a:t>
            </a:r>
            <a:endParaRPr sz="2550">
              <a:solidFill>
                <a:srgbClr val="606060"/>
              </a:solidFill>
            </a:endParaRPr>
          </a:p>
          <a:p>
            <a:pPr lvl="0" marL="314325" indent="-314325" defTabSz="438150">
              <a:spcBef>
                <a:spcPts val="3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50">
                <a:solidFill>
                  <a:srgbClr val="606060"/>
                </a:solidFill>
              </a:rPr>
              <a:t>as number of controller increases, reduce the number of read/write commands per activated row for each chip</a:t>
            </a:r>
            <a:endParaRPr sz="2550">
              <a:solidFill>
                <a:srgbClr val="606060"/>
              </a:solidFill>
            </a:endParaRPr>
          </a:p>
          <a:p>
            <a:pPr lvl="0" marL="314325" indent="-314325" defTabSz="438150">
              <a:spcBef>
                <a:spcPts val="3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50">
                <a:solidFill>
                  <a:srgbClr val="606060"/>
                </a:solidFill>
              </a:rPr>
              <a:t>with low row access locality, the DRAM efficiency can reduce greatly</a:t>
            </a:r>
          </a:p>
        </p:txBody>
      </p:sp>
      <p:pic>
        <p:nvPicPr>
          <p:cNvPr id="89" name="屏幕快照 2015-10-12 上午12.13.31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08031" y="5436364"/>
            <a:ext cx="8683264" cy="38912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New_Template3">
  <a:themeElements>
    <a:clrScheme name="New_Template3">
      <a:dk1>
        <a:srgbClr val="606060"/>
      </a:dk1>
      <a:lt1>
        <a:srgbClr val="000060"/>
      </a:lt1>
      <a:dk2>
        <a:srgbClr val="5B5854"/>
      </a:dk2>
      <a:lt2>
        <a:srgbClr val="C9C3BA"/>
      </a:lt2>
      <a:accent1>
        <a:srgbClr val="708CA5"/>
      </a:accent1>
      <a:accent2>
        <a:srgbClr val="80A7A7"/>
      </a:accent2>
      <a:accent3>
        <a:srgbClr val="98A66D"/>
      </a:accent3>
      <a:accent4>
        <a:srgbClr val="CF9E5B"/>
      </a:accent4>
      <a:accent5>
        <a:srgbClr val="C87C6D"/>
      </a:accent5>
      <a:accent6>
        <a:srgbClr val="837B9A"/>
      </a:accent6>
      <a:hlink>
        <a:srgbClr val="0000FF"/>
      </a:hlink>
      <a:folHlink>
        <a:srgbClr val="FF00FF"/>
      </a:folHlink>
    </a:clrScheme>
    <a:fontScheme name="New_Template3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New_Template3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sx="100000" sy="100000" kx="0" ky="0" algn="b" rotWithShape="0" blurRad="50800" dist="25400" dir="5400000">
              <a:srgbClr val="000000">
                <a:alpha val="6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12700" dir="5400000">
                <a:srgbClr val="000000">
                  <a:alpha val="50000"/>
                </a:srgbClr>
              </a:outerShdw>
            </a:effectLst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rgbClr val="6F6A5A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606060"/>
            </a:solidFill>
            <a:effectLst/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3">
  <a:themeElements>
    <a:clrScheme name="New_Template3">
      <a:dk1>
        <a:srgbClr val="000000"/>
      </a:dk1>
      <a:lt1>
        <a:srgbClr val="FFFFFF"/>
      </a:lt1>
      <a:dk2>
        <a:srgbClr val="5B5854"/>
      </a:dk2>
      <a:lt2>
        <a:srgbClr val="C9C3BA"/>
      </a:lt2>
      <a:accent1>
        <a:srgbClr val="708CA5"/>
      </a:accent1>
      <a:accent2>
        <a:srgbClr val="80A7A7"/>
      </a:accent2>
      <a:accent3>
        <a:srgbClr val="98A66D"/>
      </a:accent3>
      <a:accent4>
        <a:srgbClr val="CF9E5B"/>
      </a:accent4>
      <a:accent5>
        <a:srgbClr val="C87C6D"/>
      </a:accent5>
      <a:accent6>
        <a:srgbClr val="837B9A"/>
      </a:accent6>
      <a:hlink>
        <a:srgbClr val="0000FF"/>
      </a:hlink>
      <a:folHlink>
        <a:srgbClr val="FF00FF"/>
      </a:folHlink>
    </a:clrScheme>
    <a:fontScheme name="New_Template3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New_Template3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sx="100000" sy="100000" kx="0" ky="0" algn="b" rotWithShape="0" blurRad="50800" dist="25400" dir="5400000">
              <a:srgbClr val="000000">
                <a:alpha val="6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12700" dir="5400000">
                <a:srgbClr val="000000">
                  <a:alpha val="50000"/>
                </a:srgbClr>
              </a:outerShdw>
            </a:effectLst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rgbClr val="6F6A5A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606060"/>
            </a:solidFill>
            <a:effectLst/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